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311" r:id="rId8"/>
    <p:sldId id="262" r:id="rId9"/>
    <p:sldId id="263" r:id="rId10"/>
    <p:sldId id="264" r:id="rId11"/>
    <p:sldId id="266" r:id="rId12"/>
    <p:sldId id="265" r:id="rId13"/>
    <p:sldId id="268" r:id="rId14"/>
    <p:sldId id="275" r:id="rId15"/>
    <p:sldId id="276" r:id="rId16"/>
    <p:sldId id="277" r:id="rId17"/>
    <p:sldId id="273" r:id="rId18"/>
    <p:sldId id="271" r:id="rId19"/>
    <p:sldId id="272" r:id="rId20"/>
    <p:sldId id="295" r:id="rId21"/>
    <p:sldId id="296" r:id="rId22"/>
    <p:sldId id="284" r:id="rId23"/>
    <p:sldId id="309" r:id="rId24"/>
    <p:sldId id="310" r:id="rId25"/>
    <p:sldId id="299" r:id="rId26"/>
    <p:sldId id="306" r:id="rId27"/>
    <p:sldId id="278" r:id="rId28"/>
    <p:sldId id="279" r:id="rId29"/>
    <p:sldId id="280" r:id="rId30"/>
    <p:sldId id="281" r:id="rId31"/>
    <p:sldId id="282" r:id="rId32"/>
    <p:sldId id="308" r:id="rId33"/>
    <p:sldId id="283" r:id="rId34"/>
    <p:sldId id="286" r:id="rId35"/>
    <p:sldId id="287" r:id="rId36"/>
    <p:sldId id="312" r:id="rId37"/>
    <p:sldId id="301" r:id="rId38"/>
    <p:sldId id="291" r:id="rId39"/>
    <p:sldId id="307" r:id="rId40"/>
    <p:sldId id="300" r:id="rId41"/>
    <p:sldId id="303" r:id="rId42"/>
    <p:sldId id="304" r:id="rId43"/>
    <p:sldId id="305" r:id="rId44"/>
    <p:sldId id="292" r:id="rId45"/>
    <p:sldId id="302" r:id="rId46"/>
    <p:sldId id="294" r:id="rId4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5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E18B2-EF6E-481B-9AC3-0AA28A24351F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48958-9D77-473D-B239-48905EF21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08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231F2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7329" y="870575"/>
            <a:ext cx="2766060" cy="889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2321" y="2475778"/>
            <a:ext cx="7719356" cy="1537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20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4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18" Type="http://schemas.openxmlformats.org/officeDocument/2006/relationships/image" Target="../media/image20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" Type="http://schemas.openxmlformats.org/officeDocument/2006/relationships/image" Target="../media/image67.png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86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1.pn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20.png"/><Relationship Id="rId4" Type="http://schemas.openxmlformats.org/officeDocument/2006/relationships/image" Target="../media/image8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84.pn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85.png"/><Relationship Id="rId4" Type="http://schemas.openxmlformats.org/officeDocument/2006/relationships/image" Target="../media/image9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20.png"/><Relationship Id="rId7" Type="http://schemas.openxmlformats.org/officeDocument/2006/relationships/image" Target="../media/image85.png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20.png"/><Relationship Id="rId7" Type="http://schemas.openxmlformats.org/officeDocument/2006/relationships/image" Target="../media/image85.png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20.png"/><Relationship Id="rId7" Type="http://schemas.openxmlformats.org/officeDocument/2006/relationships/image" Target="../media/image85.png"/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84.png"/><Relationship Id="rId10" Type="http://schemas.openxmlformats.org/officeDocument/2006/relationships/image" Target="../media/image106.png"/><Relationship Id="rId4" Type="http://schemas.openxmlformats.org/officeDocument/2006/relationships/image" Target="../media/image101.png"/><Relationship Id="rId9" Type="http://schemas.openxmlformats.org/officeDocument/2006/relationships/image" Target="../media/image10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20.png"/><Relationship Id="rId18" Type="http://schemas.openxmlformats.org/officeDocument/2006/relationships/image" Target="../media/image118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17" Type="http://schemas.openxmlformats.org/officeDocument/2006/relationships/image" Target="../media/image86.png"/><Relationship Id="rId2" Type="http://schemas.openxmlformats.org/officeDocument/2006/relationships/image" Target="../media/image107.png"/><Relationship Id="rId16" Type="http://schemas.openxmlformats.org/officeDocument/2006/relationships/image" Target="../media/image85.png"/><Relationship Id="rId20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116.jpg"/><Relationship Id="rId5" Type="http://schemas.openxmlformats.org/officeDocument/2006/relationships/image" Target="../media/image110.png"/><Relationship Id="rId15" Type="http://schemas.openxmlformats.org/officeDocument/2006/relationships/image" Target="../media/image84.png"/><Relationship Id="rId10" Type="http://schemas.openxmlformats.org/officeDocument/2006/relationships/image" Target="../media/image115.jpg"/><Relationship Id="rId19" Type="http://schemas.openxmlformats.org/officeDocument/2006/relationships/image" Target="../media/image119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Relationship Id="rId14" Type="http://schemas.openxmlformats.org/officeDocument/2006/relationships/image" Target="../media/image10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01.png"/><Relationship Id="rId18" Type="http://schemas.openxmlformats.org/officeDocument/2006/relationships/image" Target="../media/image86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12" Type="http://schemas.openxmlformats.org/officeDocument/2006/relationships/image" Target="../media/image20.png"/><Relationship Id="rId17" Type="http://schemas.openxmlformats.org/officeDocument/2006/relationships/image" Target="../media/image118.png"/><Relationship Id="rId2" Type="http://schemas.openxmlformats.org/officeDocument/2006/relationships/image" Target="../media/image108.png"/><Relationship Id="rId16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image" Target="../media/image121.png"/><Relationship Id="rId5" Type="http://schemas.openxmlformats.org/officeDocument/2006/relationships/image" Target="../media/image111.png"/><Relationship Id="rId15" Type="http://schemas.openxmlformats.org/officeDocument/2006/relationships/image" Target="../media/image85.png"/><Relationship Id="rId10" Type="http://schemas.openxmlformats.org/officeDocument/2006/relationships/image" Target="../media/image120.png"/><Relationship Id="rId19" Type="http://schemas.openxmlformats.org/officeDocument/2006/relationships/image" Target="../media/image104.png"/><Relationship Id="rId4" Type="http://schemas.openxmlformats.org/officeDocument/2006/relationships/image" Target="../media/image110.png"/><Relationship Id="rId9" Type="http://schemas.openxmlformats.org/officeDocument/2006/relationships/image" Target="../media/image116.jpg"/><Relationship Id="rId14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85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12" Type="http://schemas.openxmlformats.org/officeDocument/2006/relationships/image" Target="../media/image84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image" Target="../media/image101.png"/><Relationship Id="rId5" Type="http://schemas.openxmlformats.org/officeDocument/2006/relationships/image" Target="../media/image111.png"/><Relationship Id="rId15" Type="http://schemas.openxmlformats.org/officeDocument/2006/relationships/image" Target="../media/image118.png"/><Relationship Id="rId10" Type="http://schemas.openxmlformats.org/officeDocument/2006/relationships/image" Target="../media/image20.png"/><Relationship Id="rId4" Type="http://schemas.openxmlformats.org/officeDocument/2006/relationships/image" Target="../media/image110.png"/><Relationship Id="rId9" Type="http://schemas.openxmlformats.org/officeDocument/2006/relationships/image" Target="../media/image123.png"/><Relationship Id="rId14" Type="http://schemas.openxmlformats.org/officeDocument/2006/relationships/image" Target="../media/image8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20.png"/><Relationship Id="rId7" Type="http://schemas.openxmlformats.org/officeDocument/2006/relationships/image" Target="../media/image86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10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7" Type="http://schemas.openxmlformats.org/officeDocument/2006/relationships/image" Target="../media/image1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6.png"/><Relationship Id="rId4" Type="http://schemas.openxmlformats.org/officeDocument/2006/relationships/image" Target="../media/image10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7" Type="http://schemas.openxmlformats.org/officeDocument/2006/relationships/image" Target="../media/image1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6.png"/><Relationship Id="rId4" Type="http://schemas.openxmlformats.org/officeDocument/2006/relationships/image" Target="../media/image10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10" Type="http://schemas.openxmlformats.org/officeDocument/2006/relationships/image" Target="../media/image133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4.png"/><Relationship Id="rId7" Type="http://schemas.openxmlformats.org/officeDocument/2006/relationships/image" Target="../media/image13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10" Type="http://schemas.openxmlformats.org/officeDocument/2006/relationships/image" Target="../media/image139.png"/><Relationship Id="rId4" Type="http://schemas.openxmlformats.org/officeDocument/2006/relationships/image" Target="../media/image85.png"/><Relationship Id="rId9" Type="http://schemas.openxmlformats.org/officeDocument/2006/relationships/image" Target="../media/image1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7" Type="http://schemas.openxmlformats.org/officeDocument/2006/relationships/image" Target="../media/image144.png"/><Relationship Id="rId2" Type="http://schemas.openxmlformats.org/officeDocument/2006/relationships/image" Target="../media/image1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53.png"/><Relationship Id="rId2" Type="http://schemas.openxmlformats.org/officeDocument/2006/relationships/image" Target="../media/image1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image" Target="../media/image20.png"/><Relationship Id="rId7" Type="http://schemas.openxmlformats.org/officeDocument/2006/relationships/image" Target="../media/image155.png"/><Relationship Id="rId2" Type="http://schemas.openxmlformats.org/officeDocument/2006/relationships/image" Target="../media/image15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Relationship Id="rId9" Type="http://schemas.openxmlformats.org/officeDocument/2006/relationships/image" Target="../media/image15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20.png"/><Relationship Id="rId7" Type="http://schemas.openxmlformats.org/officeDocument/2006/relationships/image" Target="../media/image161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3.png"/><Relationship Id="rId4" Type="http://schemas.openxmlformats.org/officeDocument/2006/relationships/image" Target="../media/image15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64.jpeg"/><Relationship Id="rId7" Type="http://schemas.openxmlformats.org/officeDocument/2006/relationships/image" Target="../media/image168.png"/><Relationship Id="rId2" Type="http://schemas.openxmlformats.org/officeDocument/2006/relationships/image" Target="../media/image1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4" Type="http://schemas.openxmlformats.org/officeDocument/2006/relationships/image" Target="../media/image165.png"/><Relationship Id="rId9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jpg"/><Relationship Id="rId2" Type="http://schemas.openxmlformats.org/officeDocument/2006/relationships/image" Target="../media/image17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73.png"/><Relationship Id="rId4" Type="http://schemas.openxmlformats.org/officeDocument/2006/relationships/image" Target="../media/image172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image" Target="../media/image185.png"/><Relationship Id="rId3" Type="http://schemas.openxmlformats.org/officeDocument/2006/relationships/image" Target="../media/image175.png"/><Relationship Id="rId7" Type="http://schemas.openxmlformats.org/officeDocument/2006/relationships/image" Target="../media/image179.png"/><Relationship Id="rId12" Type="http://schemas.openxmlformats.org/officeDocument/2006/relationships/image" Target="../media/image184.png"/><Relationship Id="rId2" Type="http://schemas.openxmlformats.org/officeDocument/2006/relationships/image" Target="../media/image17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8.png"/><Relationship Id="rId11" Type="http://schemas.openxmlformats.org/officeDocument/2006/relationships/image" Target="../media/image183.png"/><Relationship Id="rId5" Type="http://schemas.openxmlformats.org/officeDocument/2006/relationships/image" Target="../media/image177.png"/><Relationship Id="rId15" Type="http://schemas.openxmlformats.org/officeDocument/2006/relationships/image" Target="../media/image20.png"/><Relationship Id="rId10" Type="http://schemas.openxmlformats.org/officeDocument/2006/relationships/image" Target="../media/image182.jpg"/><Relationship Id="rId4" Type="http://schemas.openxmlformats.org/officeDocument/2006/relationships/image" Target="../media/image176.png"/><Relationship Id="rId9" Type="http://schemas.openxmlformats.org/officeDocument/2006/relationships/image" Target="../media/image181.png"/><Relationship Id="rId14" Type="http://schemas.openxmlformats.org/officeDocument/2006/relationships/image" Target="../media/image18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jpg"/><Relationship Id="rId2" Type="http://schemas.openxmlformats.org/officeDocument/2006/relationships/image" Target="../media/image18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0.png"/><Relationship Id="rId5" Type="http://schemas.openxmlformats.org/officeDocument/2006/relationships/image" Target="../media/image189.png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3.png"/><Relationship Id="rId4" Type="http://schemas.openxmlformats.org/officeDocument/2006/relationships/image" Target="../media/image19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95.png"/><Relationship Id="rId7" Type="http://schemas.openxmlformats.org/officeDocument/2006/relationships/image" Target="../media/image199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8.png"/><Relationship Id="rId5" Type="http://schemas.openxmlformats.org/officeDocument/2006/relationships/image" Target="../media/image197.png"/><Relationship Id="rId10" Type="http://schemas.openxmlformats.org/officeDocument/2006/relationships/image" Target="../media/image20.png"/><Relationship Id="rId4" Type="http://schemas.openxmlformats.org/officeDocument/2006/relationships/image" Target="../media/image196.png"/><Relationship Id="rId9" Type="http://schemas.openxmlformats.org/officeDocument/2006/relationships/image" Target="../media/image20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13" Type="http://schemas.openxmlformats.org/officeDocument/2006/relationships/image" Target="../media/image211.png"/><Relationship Id="rId3" Type="http://schemas.openxmlformats.org/officeDocument/2006/relationships/image" Target="../media/image202.png"/><Relationship Id="rId7" Type="http://schemas.openxmlformats.org/officeDocument/2006/relationships/image" Target="../media/image205.png"/><Relationship Id="rId12" Type="http://schemas.openxmlformats.org/officeDocument/2006/relationships/image" Target="../media/image21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09.png"/><Relationship Id="rId5" Type="http://schemas.openxmlformats.org/officeDocument/2006/relationships/image" Target="../media/image204.jpg"/><Relationship Id="rId10" Type="http://schemas.openxmlformats.org/officeDocument/2006/relationships/image" Target="../media/image208.png"/><Relationship Id="rId4" Type="http://schemas.openxmlformats.org/officeDocument/2006/relationships/image" Target="../media/image203.jpg"/><Relationship Id="rId9" Type="http://schemas.openxmlformats.org/officeDocument/2006/relationships/image" Target="../media/image207.png"/><Relationship Id="rId14" Type="http://schemas.openxmlformats.org/officeDocument/2006/relationships/image" Target="../media/image21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3" Type="http://schemas.openxmlformats.org/officeDocument/2006/relationships/image" Target="../media/image202.png"/><Relationship Id="rId7" Type="http://schemas.openxmlformats.org/officeDocument/2006/relationships/image" Target="../media/image205.png"/><Relationship Id="rId12" Type="http://schemas.openxmlformats.org/officeDocument/2006/relationships/image" Target="../media/image211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10.png"/><Relationship Id="rId5" Type="http://schemas.openxmlformats.org/officeDocument/2006/relationships/image" Target="../media/image204.jpg"/><Relationship Id="rId10" Type="http://schemas.openxmlformats.org/officeDocument/2006/relationships/image" Target="../media/image208.png"/><Relationship Id="rId4" Type="http://schemas.openxmlformats.org/officeDocument/2006/relationships/image" Target="../media/image203.jpg"/><Relationship Id="rId9" Type="http://schemas.openxmlformats.org/officeDocument/2006/relationships/image" Target="../media/image20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7" Type="http://schemas.openxmlformats.org/officeDocument/2006/relationships/image" Target="../media/image219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8.png"/><Relationship Id="rId5" Type="http://schemas.openxmlformats.org/officeDocument/2006/relationships/image" Target="../media/image217.png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9.png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6.png"/><Relationship Id="rId5" Type="http://schemas.openxmlformats.org/officeDocument/2006/relationships/image" Target="../media/image221.png"/><Relationship Id="rId4" Type="http://schemas.openxmlformats.org/officeDocument/2006/relationships/image" Target="../media/image2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6.png"/><Relationship Id="rId5" Type="http://schemas.openxmlformats.org/officeDocument/2006/relationships/image" Target="../media/image223.png"/><Relationship Id="rId4" Type="http://schemas.openxmlformats.org/officeDocument/2006/relationships/image" Target="../media/image22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25.png"/><Relationship Id="rId7" Type="http://schemas.openxmlformats.org/officeDocument/2006/relationships/image" Target="../media/image229.png"/><Relationship Id="rId2" Type="http://schemas.openxmlformats.org/officeDocument/2006/relationships/image" Target="../media/image22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8.png"/><Relationship Id="rId5" Type="http://schemas.openxmlformats.org/officeDocument/2006/relationships/image" Target="../media/image227.png"/><Relationship Id="rId4" Type="http://schemas.openxmlformats.org/officeDocument/2006/relationships/image" Target="../media/image22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7" Type="http://schemas.openxmlformats.org/officeDocument/2006/relationships/image" Target="../media/image20.png"/><Relationship Id="rId2" Type="http://schemas.openxmlformats.org/officeDocument/2006/relationships/image" Target="../media/image2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4.jpg"/><Relationship Id="rId5" Type="http://schemas.openxmlformats.org/officeDocument/2006/relationships/image" Target="../media/image233.jpg"/><Relationship Id="rId4" Type="http://schemas.openxmlformats.org/officeDocument/2006/relationships/image" Target="../media/image232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png"/><Relationship Id="rId2" Type="http://schemas.openxmlformats.org/officeDocument/2006/relationships/hyperlink" Target="http://www.dorcas.com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11" Type="http://schemas.openxmlformats.org/officeDocument/2006/relationships/image" Target="../media/image20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67">
            <a:extLst>
              <a:ext uri="{FF2B5EF4-FFF2-40B4-BE49-F238E27FC236}">
                <a16:creationId xmlns:a16="http://schemas.microsoft.com/office/drawing/2014/main" xmlns="" id="{7C1E5815-D54C-487F-A054-6D4930ADE3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Imagen 35" descr="Logotipo&#10;&#10;Descripción generada automáticamente">
            <a:extLst>
              <a:ext uri="{FF2B5EF4-FFF2-40B4-BE49-F238E27FC236}">
                <a16:creationId xmlns:a16="http://schemas.microsoft.com/office/drawing/2014/main" xmlns="" id="{A07FE95C-2454-449B-B062-189D8633B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674314"/>
            <a:ext cx="6930029" cy="5509373"/>
          </a:xfrm>
          <a:prstGeom prst="rect">
            <a:avLst/>
          </a:prstGeom>
        </p:spPr>
      </p:pic>
      <p:sp>
        <p:nvSpPr>
          <p:cNvPr id="73" name="Freeform: Shape 69">
            <a:extLst>
              <a:ext uri="{FF2B5EF4-FFF2-40B4-BE49-F238E27FC236}">
                <a16:creationId xmlns:a16="http://schemas.microsoft.com/office/drawing/2014/main" xmlns="" id="{736F0DFD-0954-464F-BF12-DD2E6F6E0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56372" y="0"/>
            <a:ext cx="1487628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13584" y="2075069"/>
            <a:ext cx="2898197" cy="15556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r>
              <a:rPr lang="ru-RU" sz="11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 Для случаев которые предполагают наличие постоянного тока </a:t>
            </a:r>
            <a:r>
              <a:rPr lang="ru-RU" sz="110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в </a:t>
            </a:r>
            <a:r>
              <a:rPr lang="ru-RU" sz="11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нормально-закрытых</a:t>
            </a:r>
            <a:r>
              <a:rPr lang="es-ES" sz="11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 </a:t>
            </a:r>
            <a:r>
              <a:rPr lang="ru-RU" sz="11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защёлках предусмотрена функция "400" (412 для 12</a:t>
            </a:r>
            <a:r>
              <a:rPr lang="es-ES" sz="11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V</a:t>
            </a:r>
            <a:r>
              <a:rPr lang="ru-RU" sz="11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 или 424 </a:t>
            </a:r>
            <a:r>
              <a:rPr lang="ru-RU" sz="1100" b="0" spc="-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для</a:t>
            </a:r>
            <a:r>
              <a:rPr lang="ru-RU" sz="11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 24</a:t>
            </a:r>
            <a:r>
              <a:rPr lang="es-ES" sz="110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V</a:t>
            </a:r>
            <a:r>
              <a:rPr lang="ru-RU" sz="11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). </a:t>
            </a:r>
            <a:endParaRPr lang="es-ES" sz="1100" b="0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r>
              <a:rPr lang="ru-RU" sz="11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Эта функция позволяет поступление постоянного тока в течение долгого периода времени без угрозы повреждения механизма. </a:t>
            </a:r>
            <a:endParaRPr sz="1100" dirty="0">
              <a:latin typeface="Montserrat" panose="00000500000000000000" pitchFamily="2" charset="0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33485" y="3783829"/>
            <a:ext cx="2928620" cy="68807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r>
              <a:rPr lang="ru-RU" sz="1100" b="0" spc="-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В</a:t>
            </a:r>
            <a:r>
              <a:rPr lang="es-ES" sz="1100" b="0" spc="-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 </a:t>
            </a:r>
            <a:r>
              <a:rPr lang="ru-RU" sz="1100" b="0" spc="-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нормально-открытых защёлках защитная функция от перегорания обозначается как 500 (512 для 12</a:t>
            </a:r>
            <a:r>
              <a:rPr lang="es-ES" sz="1100" b="0" spc="-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V</a:t>
            </a:r>
            <a:r>
              <a:rPr lang="ru-RU" sz="1100" b="0" spc="-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 или  524 для 24</a:t>
            </a:r>
            <a:r>
              <a:rPr lang="es-ES" sz="1100" b="0" spc="-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V</a:t>
            </a:r>
            <a:r>
              <a:rPr lang="ru-RU" sz="1100" b="0" spc="-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)</a:t>
            </a:r>
            <a:r>
              <a:rPr sz="1100" b="0" spc="1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.</a:t>
            </a:r>
            <a:endParaRPr sz="1100" dirty="0">
              <a:latin typeface="Montserrat" panose="00000500000000000000" pitchFamily="2" charset="0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732" y="2038426"/>
            <a:ext cx="2928620" cy="9362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r>
              <a:rPr lang="ru-RU" sz="12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Большинство защёлок Доркас адаптированы к работе при подключении к сети в условиях действия</a:t>
            </a:r>
            <a:r>
              <a:rPr lang="es-ES" sz="12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 </a:t>
            </a:r>
            <a:r>
              <a:rPr sz="1200" b="0" spc="-2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VAC </a:t>
            </a:r>
            <a:r>
              <a:rPr sz="1200" b="0" spc="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/ </a:t>
            </a:r>
            <a:r>
              <a:rPr sz="12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VDC</a:t>
            </a:r>
            <a:r>
              <a:rPr lang="es-ES" sz="120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, </a:t>
            </a:r>
            <a:r>
              <a:rPr lang="ru-RU" sz="12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благодаря новому поколению катушек.</a:t>
            </a:r>
            <a:endParaRPr sz="1200" dirty="0">
              <a:latin typeface="Montserrat" panose="00000500000000000000" pitchFamily="2" charset="0"/>
              <a:cs typeface="Calibr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155" y="1800936"/>
            <a:ext cx="2903220" cy="237490"/>
          </a:xfrm>
          <a:custGeom>
            <a:avLst/>
            <a:gdLst/>
            <a:ahLst/>
            <a:cxnLst/>
            <a:rect l="l" t="t" r="r" b="b"/>
            <a:pathLst>
              <a:path w="2903220" h="237489">
                <a:moveTo>
                  <a:pt x="2902978" y="237223"/>
                </a:moveTo>
                <a:lnTo>
                  <a:pt x="0" y="237223"/>
                </a:lnTo>
                <a:lnTo>
                  <a:pt x="0" y="0"/>
                </a:lnTo>
                <a:lnTo>
                  <a:pt x="2902978" y="0"/>
                </a:lnTo>
                <a:lnTo>
                  <a:pt x="2902978" y="237223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85276" y="798015"/>
            <a:ext cx="7247977" cy="85856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endParaRPr lang="es-ES" b="1" dirty="0">
              <a:solidFill>
                <a:srgbClr val="231F20"/>
              </a:solidFill>
              <a:latin typeface="Calibri Light"/>
              <a:cs typeface="Calibri Light"/>
            </a:endParaRPr>
          </a:p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ru-RU" b="1" dirty="0">
                <a:solidFill>
                  <a:srgbClr val="231F20"/>
                </a:solidFill>
                <a:latin typeface="Calibri Light"/>
                <a:cs typeface="Calibri Light"/>
              </a:rPr>
              <a:t>Элекромеханические защёлки </a:t>
            </a:r>
            <a:r>
              <a:rPr lang="es-ES" b="1" dirty="0">
                <a:solidFill>
                  <a:srgbClr val="231F20"/>
                </a:solidFill>
                <a:latin typeface="Calibri Light"/>
                <a:cs typeface="Calibri Light"/>
              </a:rPr>
              <a:t>DORCAS</a:t>
            </a:r>
            <a:r>
              <a:rPr lang="ru-RU" b="1" dirty="0">
                <a:solidFill>
                  <a:srgbClr val="231F20"/>
                </a:solidFill>
                <a:latin typeface="Calibri Light"/>
                <a:cs typeface="Calibri Light"/>
              </a:rPr>
              <a:t> обладают многими функциями и возможностями работы, адаптируясь к различным условиям. 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57389" y="117549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274421" y="0"/>
                </a:moveTo>
                <a:lnTo>
                  <a:pt x="0" y="0"/>
                </a:lnTo>
                <a:lnTo>
                  <a:pt x="0" y="228701"/>
                </a:lnTo>
                <a:lnTo>
                  <a:pt x="274421" y="228701"/>
                </a:lnTo>
                <a:lnTo>
                  <a:pt x="320167" y="183172"/>
                </a:lnTo>
                <a:lnTo>
                  <a:pt x="320167" y="182956"/>
                </a:lnTo>
                <a:lnTo>
                  <a:pt x="45732" y="182956"/>
                </a:lnTo>
                <a:lnTo>
                  <a:pt x="45732" y="45745"/>
                </a:lnTo>
                <a:lnTo>
                  <a:pt x="320167" y="45745"/>
                </a:lnTo>
                <a:lnTo>
                  <a:pt x="274421" y="0"/>
                </a:lnTo>
                <a:close/>
              </a:path>
              <a:path w="320675" h="229235">
                <a:moveTo>
                  <a:pt x="320167" y="45745"/>
                </a:moveTo>
                <a:lnTo>
                  <a:pt x="255206" y="45745"/>
                </a:lnTo>
                <a:lnTo>
                  <a:pt x="274421" y="64960"/>
                </a:lnTo>
                <a:lnTo>
                  <a:pt x="274421" y="164147"/>
                </a:lnTo>
                <a:lnTo>
                  <a:pt x="255511" y="182956"/>
                </a:lnTo>
                <a:lnTo>
                  <a:pt x="320167" y="182956"/>
                </a:lnTo>
                <a:lnTo>
                  <a:pt x="320167" y="457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23290" y="32385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46156" y="163829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23290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20584" y="163283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7210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89189" y="117551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67" y="0"/>
                </a:moveTo>
                <a:lnTo>
                  <a:pt x="0" y="0"/>
                </a:lnTo>
                <a:lnTo>
                  <a:pt x="0" y="228688"/>
                </a:lnTo>
                <a:lnTo>
                  <a:pt x="45745" y="228688"/>
                </a:lnTo>
                <a:lnTo>
                  <a:pt x="45745" y="137223"/>
                </a:lnTo>
                <a:lnTo>
                  <a:pt x="320167" y="137223"/>
                </a:lnTo>
                <a:lnTo>
                  <a:pt x="320167" y="91478"/>
                </a:lnTo>
                <a:lnTo>
                  <a:pt x="45745" y="91478"/>
                </a:lnTo>
                <a:lnTo>
                  <a:pt x="45745" y="45732"/>
                </a:lnTo>
                <a:lnTo>
                  <a:pt x="320167" y="45732"/>
                </a:lnTo>
                <a:lnTo>
                  <a:pt x="320167" y="0"/>
                </a:lnTo>
                <a:close/>
              </a:path>
              <a:path w="320675" h="229235">
                <a:moveTo>
                  <a:pt x="274434" y="137223"/>
                </a:moveTo>
                <a:lnTo>
                  <a:pt x="223202" y="137223"/>
                </a:lnTo>
                <a:lnTo>
                  <a:pt x="268947" y="228688"/>
                </a:lnTo>
                <a:lnTo>
                  <a:pt x="320167" y="228688"/>
                </a:lnTo>
                <a:lnTo>
                  <a:pt x="274434" y="137223"/>
                </a:lnTo>
                <a:close/>
              </a:path>
              <a:path w="320675" h="229235">
                <a:moveTo>
                  <a:pt x="320167" y="45732"/>
                </a:moveTo>
                <a:lnTo>
                  <a:pt x="274434" y="45732"/>
                </a:lnTo>
                <a:lnTo>
                  <a:pt x="274434" y="91478"/>
                </a:lnTo>
                <a:lnTo>
                  <a:pt x="320167" y="91478"/>
                </a:lnTo>
                <a:lnTo>
                  <a:pt x="320167" y="457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43868" y="255270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21002" y="232409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21002" y="163829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32" y="45720"/>
                </a:lnTo>
                <a:lnTo>
                  <a:pt x="45732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21002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18296" y="254774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465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95423" y="163283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45745" y="0"/>
                </a:moveTo>
                <a:lnTo>
                  <a:pt x="0" y="0"/>
                </a:lnTo>
                <a:lnTo>
                  <a:pt x="0" y="45745"/>
                </a:lnTo>
                <a:lnTo>
                  <a:pt x="45745" y="45745"/>
                </a:lnTo>
                <a:lnTo>
                  <a:pt x="457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86899" y="32331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61333" y="25473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19"/>
                </a:moveTo>
                <a:lnTo>
                  <a:pt x="45732" y="45719"/>
                </a:lnTo>
                <a:lnTo>
                  <a:pt x="45732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86899" y="2318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86899" y="16329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32" y="45720"/>
                </a:lnTo>
                <a:lnTo>
                  <a:pt x="45732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686899" y="14043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55093" y="117543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67" y="0"/>
                </a:moveTo>
                <a:lnTo>
                  <a:pt x="0" y="0"/>
                </a:lnTo>
                <a:lnTo>
                  <a:pt x="0" y="228701"/>
                </a:lnTo>
                <a:lnTo>
                  <a:pt x="320167" y="228701"/>
                </a:lnTo>
                <a:lnTo>
                  <a:pt x="274523" y="183184"/>
                </a:lnTo>
                <a:lnTo>
                  <a:pt x="274739" y="182956"/>
                </a:lnTo>
                <a:lnTo>
                  <a:pt x="45745" y="182956"/>
                </a:lnTo>
                <a:lnTo>
                  <a:pt x="45745" y="45745"/>
                </a:lnTo>
                <a:lnTo>
                  <a:pt x="274523" y="45745"/>
                </a:lnTo>
                <a:lnTo>
                  <a:pt x="320167" y="368"/>
                </a:lnTo>
                <a:lnTo>
                  <a:pt x="320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82616" y="444492"/>
            <a:ext cx="4661535" cy="302260"/>
          </a:xfrm>
          <a:custGeom>
            <a:avLst/>
            <a:gdLst/>
            <a:ahLst/>
            <a:cxnLst/>
            <a:rect l="l" t="t" r="r" b="b"/>
            <a:pathLst>
              <a:path w="4661534" h="302259">
                <a:moveTo>
                  <a:pt x="4661382" y="0"/>
                </a:moveTo>
                <a:lnTo>
                  <a:pt x="301726" y="0"/>
                </a:lnTo>
                <a:lnTo>
                  <a:pt x="0" y="301726"/>
                </a:lnTo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348679" y="483725"/>
            <a:ext cx="2671445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305" dirty="0">
                <a:solidFill>
                  <a:srgbClr val="FFFFFF"/>
                </a:solidFill>
                <a:latin typeface="Calibri"/>
                <a:cs typeface="Calibri"/>
              </a:rPr>
              <a:t>ELECTRIC </a:t>
            </a:r>
            <a:r>
              <a:rPr sz="1100" spc="315" dirty="0">
                <a:solidFill>
                  <a:srgbClr val="FFFFFF"/>
                </a:solidFill>
                <a:latin typeface="Calibri"/>
                <a:cs typeface="Calibri"/>
              </a:rPr>
              <a:t>STRIKES</a:t>
            </a:r>
            <a:r>
              <a:rPr sz="11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280" dirty="0">
                <a:solidFill>
                  <a:srgbClr val="FFFFFF"/>
                </a:solidFill>
                <a:latin typeface="Calibri"/>
                <a:cs typeface="Calibri"/>
              </a:rPr>
              <a:t>FUNCTIONS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51446" y="4597908"/>
            <a:ext cx="662414" cy="1833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spc="155" dirty="0">
                <a:solidFill>
                  <a:srgbClr val="FFFFFF"/>
                </a:solidFill>
                <a:latin typeface="Montserrat" panose="00000500000000000000" pitchFamily="2" charset="0"/>
                <a:cs typeface="Calibri"/>
              </a:rPr>
              <a:t>V</a:t>
            </a:r>
            <a:r>
              <a:rPr sz="1100" spc="330" dirty="0">
                <a:solidFill>
                  <a:srgbClr val="FFFFFF"/>
                </a:solidFill>
                <a:latin typeface="Montserrat" panose="00000500000000000000" pitchFamily="2" charset="0"/>
                <a:cs typeface="Calibri"/>
              </a:rPr>
              <a:t>A</a:t>
            </a:r>
            <a:r>
              <a:rPr sz="1100" spc="360" dirty="0">
                <a:solidFill>
                  <a:srgbClr val="FFFFFF"/>
                </a:solidFill>
                <a:latin typeface="Montserrat" panose="00000500000000000000" pitchFamily="2" charset="0"/>
                <a:cs typeface="Calibri"/>
              </a:rPr>
              <a:t>C</a:t>
            </a:r>
            <a:endParaRPr sz="1100" dirty="0">
              <a:latin typeface="Montserrat" panose="00000500000000000000" pitchFamily="2" charset="0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22127" y="6144620"/>
            <a:ext cx="558800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245" dirty="0">
                <a:solidFill>
                  <a:srgbClr val="FFFFFF"/>
                </a:solidFill>
                <a:latin typeface="Montserrat" panose="00000500000000000000" pitchFamily="2" charset="0"/>
                <a:cs typeface="Calibri"/>
              </a:rPr>
              <a:t>V</a:t>
            </a:r>
            <a:r>
              <a:rPr sz="1100" spc="515" dirty="0">
                <a:solidFill>
                  <a:srgbClr val="FFFFFF"/>
                </a:solidFill>
                <a:latin typeface="Montserrat" panose="00000500000000000000" pitchFamily="2" charset="0"/>
                <a:cs typeface="Calibri"/>
              </a:rPr>
              <a:t>A</a:t>
            </a:r>
            <a:r>
              <a:rPr sz="1100" spc="570" dirty="0">
                <a:solidFill>
                  <a:srgbClr val="FFFFFF"/>
                </a:solidFill>
                <a:latin typeface="Montserrat" panose="00000500000000000000" pitchFamily="2" charset="0"/>
                <a:cs typeface="Calibri"/>
              </a:rPr>
              <a:t>C</a:t>
            </a:r>
            <a:endParaRPr sz="1100">
              <a:latin typeface="Montserrat" panose="00000500000000000000" pitchFamily="2" charset="0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349601" y="5484755"/>
            <a:ext cx="340360" cy="640715"/>
          </a:xfrm>
          <a:custGeom>
            <a:avLst/>
            <a:gdLst/>
            <a:ahLst/>
            <a:cxnLst/>
            <a:rect l="l" t="t" r="r" b="b"/>
            <a:pathLst>
              <a:path w="340360" h="640714">
                <a:moveTo>
                  <a:pt x="282765" y="0"/>
                </a:moveTo>
                <a:lnTo>
                  <a:pt x="0" y="293484"/>
                </a:lnTo>
                <a:lnTo>
                  <a:pt x="96532" y="293484"/>
                </a:lnTo>
                <a:lnTo>
                  <a:pt x="50571" y="640600"/>
                </a:lnTo>
                <a:lnTo>
                  <a:pt x="340169" y="228434"/>
                </a:lnTo>
                <a:lnTo>
                  <a:pt x="220649" y="228434"/>
                </a:lnTo>
                <a:lnTo>
                  <a:pt x="2827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05613" y="1816435"/>
            <a:ext cx="4923790" cy="1833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291204" algn="l"/>
              </a:tabLst>
            </a:pPr>
            <a:r>
              <a:rPr sz="1100" spc="285" dirty="0">
                <a:solidFill>
                  <a:srgbClr val="FFFFFF"/>
                </a:solidFill>
                <a:latin typeface="Montserrat" panose="00000500000000000000" pitchFamily="2" charset="0"/>
                <a:cs typeface="Calibri"/>
              </a:rPr>
              <a:t>VAC</a:t>
            </a:r>
            <a:r>
              <a:rPr sz="1100" spc="90" dirty="0">
                <a:solidFill>
                  <a:srgbClr val="FFFFFF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100" spc="20" dirty="0">
                <a:solidFill>
                  <a:srgbClr val="FFFFFF"/>
                </a:solidFill>
                <a:latin typeface="Montserrat" panose="00000500000000000000" pitchFamily="2" charset="0"/>
                <a:cs typeface="Calibri"/>
              </a:rPr>
              <a:t>-</a:t>
            </a:r>
            <a:r>
              <a:rPr sz="1100" spc="90" dirty="0">
                <a:solidFill>
                  <a:srgbClr val="FFFFFF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100" spc="355" dirty="0">
                <a:solidFill>
                  <a:srgbClr val="FFFFFF"/>
                </a:solidFill>
                <a:latin typeface="Montserrat" panose="00000500000000000000" pitchFamily="2" charset="0"/>
                <a:cs typeface="Calibri"/>
              </a:rPr>
              <a:t>VDC	VDC</a:t>
            </a:r>
            <a:endParaRPr sz="1100">
              <a:latin typeface="Montserrat" panose="00000500000000000000" pitchFamily="2" charset="0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185028" y="2044213"/>
            <a:ext cx="2928620" cy="15086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r>
              <a:rPr lang="ru-RU" sz="1200" b="0" spc="-1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Версии с микропереключателем включают встроенный контакт с NC/</a:t>
            </a:r>
            <a:r>
              <a:rPr lang="es-ES" sz="1200" b="0" spc="-1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N</a:t>
            </a:r>
            <a:r>
              <a:rPr lang="ru-RU" sz="1200" b="0" spc="-1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O</a:t>
            </a:r>
            <a:r>
              <a:rPr lang="es-ES" sz="1200" b="0" spc="-1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,</a:t>
            </a:r>
            <a:r>
              <a:rPr lang="ru-RU" sz="1200" b="0" spc="-1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 для указания состояния двери.</a:t>
            </a:r>
            <a:r>
              <a:rPr lang="ru-RU" sz="1200" b="0" spc="-2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, который позволяет определить открыта или закрыта дверь, таким образом активируя сигнализационную систему. </a:t>
            </a:r>
            <a:endParaRPr lang="ru-RU" sz="1200" dirty="0">
              <a:latin typeface="Montserrat" panose="00000500000000000000" pitchFamily="2" charset="0"/>
              <a:cs typeface="Calibri Light"/>
            </a:endParaRP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endParaRPr sz="1200" dirty="0">
              <a:latin typeface="Montserrat" panose="00000500000000000000" pitchFamily="2" charset="0"/>
              <a:cs typeface="Calibri Light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174536" y="1800936"/>
            <a:ext cx="2903220" cy="237490"/>
          </a:xfrm>
          <a:custGeom>
            <a:avLst/>
            <a:gdLst/>
            <a:ahLst/>
            <a:cxnLst/>
            <a:rect l="l" t="t" r="r" b="b"/>
            <a:pathLst>
              <a:path w="2903220" h="237489">
                <a:moveTo>
                  <a:pt x="2902978" y="237223"/>
                </a:moveTo>
                <a:lnTo>
                  <a:pt x="0" y="237223"/>
                </a:lnTo>
                <a:lnTo>
                  <a:pt x="0" y="0"/>
                </a:lnTo>
                <a:lnTo>
                  <a:pt x="2902978" y="0"/>
                </a:lnTo>
                <a:lnTo>
                  <a:pt x="2902978" y="237223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815750" y="1816436"/>
            <a:ext cx="2023450" cy="1833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spc="235" dirty="0">
                <a:solidFill>
                  <a:srgbClr val="FFFFFF"/>
                </a:solidFill>
                <a:latin typeface="Montserrat" panose="00000500000000000000" pitchFamily="2" charset="0"/>
                <a:cs typeface="Calibri"/>
              </a:rPr>
              <a:t>MICROSWITCH</a:t>
            </a:r>
            <a:r>
              <a:rPr sz="1100" spc="20" dirty="0">
                <a:solidFill>
                  <a:srgbClr val="FFFFFF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100" spc="204" dirty="0">
                <a:solidFill>
                  <a:srgbClr val="FFFFFF"/>
                </a:solidFill>
                <a:latin typeface="Montserrat" panose="00000500000000000000" pitchFamily="2" charset="0"/>
                <a:cs typeface="Calibri"/>
              </a:rPr>
              <a:t>(305)</a:t>
            </a:r>
            <a:endParaRPr sz="1100" dirty="0">
              <a:latin typeface="Montserrat" panose="00000500000000000000" pitchFamily="2" charset="0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400118" y="496796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6" y="38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400906" y="5979313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460"/>
                </a:move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405402" y="5980533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4">
                <a:moveTo>
                  <a:pt x="0" y="100533"/>
                </a:move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535436" y="5037989"/>
            <a:ext cx="8255" cy="1270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-2698" y="558"/>
                </a:moveTo>
                <a:lnTo>
                  <a:pt x="10890" y="558"/>
                </a:lnTo>
              </a:path>
            </a:pathLst>
          </a:custGeom>
          <a:ln w="65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636973" y="5314659"/>
            <a:ext cx="24765" cy="3810"/>
          </a:xfrm>
          <a:custGeom>
            <a:avLst/>
            <a:gdLst/>
            <a:ahLst/>
            <a:cxnLst/>
            <a:rect l="l" t="t" r="r" b="b"/>
            <a:pathLst>
              <a:path w="24765" h="3810">
                <a:moveTo>
                  <a:pt x="0" y="3263"/>
                </a:moveTo>
                <a:lnTo>
                  <a:pt x="24726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636973" y="4904817"/>
            <a:ext cx="24765" cy="3810"/>
          </a:xfrm>
          <a:custGeom>
            <a:avLst/>
            <a:gdLst/>
            <a:ahLst/>
            <a:cxnLst/>
            <a:rect l="l" t="t" r="r" b="b"/>
            <a:pathLst>
              <a:path w="24765" h="3810">
                <a:moveTo>
                  <a:pt x="24726" y="0"/>
                </a:moveTo>
                <a:lnTo>
                  <a:pt x="0" y="3263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7786592" y="5839981"/>
            <a:ext cx="15240" cy="4445"/>
          </a:xfrm>
          <a:custGeom>
            <a:avLst/>
            <a:gdLst/>
            <a:ahLst/>
            <a:cxnLst/>
            <a:rect l="l" t="t" r="r" b="b"/>
            <a:pathLst>
              <a:path w="15240" h="4445">
                <a:moveTo>
                  <a:pt x="0" y="0"/>
                </a:moveTo>
                <a:lnTo>
                  <a:pt x="14935" y="4025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8154726" y="4267582"/>
            <a:ext cx="5080" cy="635"/>
          </a:xfrm>
          <a:custGeom>
            <a:avLst/>
            <a:gdLst/>
            <a:ahLst/>
            <a:cxnLst/>
            <a:rect l="l" t="t" r="r" b="b"/>
            <a:pathLst>
              <a:path w="5079" h="635">
                <a:moveTo>
                  <a:pt x="4571" y="241"/>
                </a:move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7640745" y="5629479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3644" y="0"/>
                </a:moveTo>
                <a:lnTo>
                  <a:pt x="0" y="1003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7640745" y="4589108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3644" y="0"/>
                </a:moveTo>
                <a:lnTo>
                  <a:pt x="0" y="99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7951933" y="3618967"/>
            <a:ext cx="13335" cy="1270"/>
          </a:xfrm>
          <a:custGeom>
            <a:avLst/>
            <a:gdLst/>
            <a:ahLst/>
            <a:cxnLst/>
            <a:rect l="l" t="t" r="r" b="b"/>
            <a:pathLst>
              <a:path w="13334" h="1270">
                <a:moveTo>
                  <a:pt x="0" y="901"/>
                </a:moveTo>
                <a:lnTo>
                  <a:pt x="6781" y="0"/>
                </a:lnTo>
                <a:lnTo>
                  <a:pt x="12712" y="762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7939220" y="3618967"/>
            <a:ext cx="13335" cy="1270"/>
          </a:xfrm>
          <a:custGeom>
            <a:avLst/>
            <a:gdLst/>
            <a:ahLst/>
            <a:cxnLst/>
            <a:rect l="l" t="t" r="r" b="b"/>
            <a:pathLst>
              <a:path w="13334" h="1270">
                <a:moveTo>
                  <a:pt x="12712" y="901"/>
                </a:moveTo>
                <a:lnTo>
                  <a:pt x="5969" y="0"/>
                </a:lnTo>
                <a:lnTo>
                  <a:pt x="0" y="762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7400906" y="6080647"/>
            <a:ext cx="5080" cy="635"/>
          </a:xfrm>
          <a:custGeom>
            <a:avLst/>
            <a:gdLst/>
            <a:ahLst/>
            <a:cxnLst/>
            <a:rect l="l" t="t" r="r" b="b"/>
            <a:pathLst>
              <a:path w="5079" h="635">
                <a:moveTo>
                  <a:pt x="0" y="127"/>
                </a:moveTo>
                <a:lnTo>
                  <a:pt x="571" y="50"/>
                </a:lnTo>
                <a:lnTo>
                  <a:pt x="1206" y="0"/>
                </a:lnTo>
                <a:lnTo>
                  <a:pt x="1841" y="0"/>
                </a:lnTo>
                <a:lnTo>
                  <a:pt x="2476" y="12"/>
                </a:lnTo>
                <a:lnTo>
                  <a:pt x="3073" y="76"/>
                </a:lnTo>
                <a:lnTo>
                  <a:pt x="3632" y="165"/>
                </a:lnTo>
                <a:lnTo>
                  <a:pt x="4140" y="292"/>
                </a:lnTo>
                <a:lnTo>
                  <a:pt x="4495" y="419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7400194" y="5131804"/>
            <a:ext cx="5080" cy="635"/>
          </a:xfrm>
          <a:custGeom>
            <a:avLst/>
            <a:gdLst/>
            <a:ahLst/>
            <a:cxnLst/>
            <a:rect l="l" t="t" r="r" b="b"/>
            <a:pathLst>
              <a:path w="5079" h="635">
                <a:moveTo>
                  <a:pt x="0" y="114"/>
                </a:moveTo>
                <a:lnTo>
                  <a:pt x="596" y="25"/>
                </a:lnTo>
                <a:lnTo>
                  <a:pt x="1270" y="0"/>
                </a:lnTo>
                <a:lnTo>
                  <a:pt x="1917" y="0"/>
                </a:lnTo>
                <a:lnTo>
                  <a:pt x="2590" y="25"/>
                </a:lnTo>
                <a:lnTo>
                  <a:pt x="3225" y="76"/>
                </a:lnTo>
                <a:lnTo>
                  <a:pt x="3784" y="177"/>
                </a:lnTo>
                <a:lnTo>
                  <a:pt x="4292" y="342"/>
                </a:lnTo>
                <a:lnTo>
                  <a:pt x="4635" y="482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7400118" y="4959097"/>
            <a:ext cx="34290" cy="5715"/>
          </a:xfrm>
          <a:custGeom>
            <a:avLst/>
            <a:gdLst/>
            <a:ahLst/>
            <a:cxnLst/>
            <a:rect l="l" t="t" r="r" b="b"/>
            <a:pathLst>
              <a:path w="34290" h="5714">
                <a:moveTo>
                  <a:pt x="34023" y="5372"/>
                </a:moveTo>
                <a:lnTo>
                  <a:pt x="4457" y="0"/>
                </a:ln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7400194" y="4967860"/>
            <a:ext cx="5080" cy="635"/>
          </a:xfrm>
          <a:custGeom>
            <a:avLst/>
            <a:gdLst/>
            <a:ahLst/>
            <a:cxnLst/>
            <a:rect l="l" t="t" r="r" b="b"/>
            <a:pathLst>
              <a:path w="5079" h="635">
                <a:moveTo>
                  <a:pt x="4635" y="482"/>
                </a:moveTo>
                <a:lnTo>
                  <a:pt x="1917" y="0"/>
                </a:lnTo>
                <a:lnTo>
                  <a:pt x="1270" y="0"/>
                </a:lnTo>
                <a:lnTo>
                  <a:pt x="596" y="63"/>
                </a:lnTo>
                <a:lnTo>
                  <a:pt x="0" y="139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7578376" y="6026875"/>
            <a:ext cx="36195" cy="15875"/>
          </a:xfrm>
          <a:custGeom>
            <a:avLst/>
            <a:gdLst/>
            <a:ahLst/>
            <a:cxnLst/>
            <a:rect l="l" t="t" r="r" b="b"/>
            <a:pathLst>
              <a:path w="36195" h="15875">
                <a:moveTo>
                  <a:pt x="35839" y="15760"/>
                </a:move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7327207" y="4904182"/>
            <a:ext cx="15240" cy="2540"/>
          </a:xfrm>
          <a:custGeom>
            <a:avLst/>
            <a:gdLst/>
            <a:ahLst/>
            <a:cxnLst/>
            <a:rect l="l" t="t" r="r" b="b"/>
            <a:pathLst>
              <a:path w="15240" h="2539">
                <a:moveTo>
                  <a:pt x="14630" y="0"/>
                </a:moveTo>
                <a:lnTo>
                  <a:pt x="0" y="2374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7327207" y="4906557"/>
            <a:ext cx="0" cy="1176020"/>
          </a:xfrm>
          <a:custGeom>
            <a:avLst/>
            <a:gdLst/>
            <a:ahLst/>
            <a:cxnLst/>
            <a:rect l="l" t="t" r="r" b="b"/>
            <a:pathLst>
              <a:path h="1176020">
                <a:moveTo>
                  <a:pt x="0" y="0"/>
                </a:moveTo>
                <a:lnTo>
                  <a:pt x="0" y="1175956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7327207" y="6082514"/>
            <a:ext cx="17145" cy="7620"/>
          </a:xfrm>
          <a:custGeom>
            <a:avLst/>
            <a:gdLst/>
            <a:ahLst/>
            <a:cxnLst/>
            <a:rect l="l" t="t" r="r" b="b"/>
            <a:pathLst>
              <a:path w="17145" h="7620">
                <a:moveTo>
                  <a:pt x="17005" y="7518"/>
                </a:move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7327207" y="4906557"/>
            <a:ext cx="17145" cy="7620"/>
          </a:xfrm>
          <a:custGeom>
            <a:avLst/>
            <a:gdLst/>
            <a:ahLst/>
            <a:cxnLst/>
            <a:rect l="l" t="t" r="r" b="b"/>
            <a:pathLst>
              <a:path w="17145" h="7620">
                <a:moveTo>
                  <a:pt x="17005" y="7480"/>
                </a:move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7400118" y="513191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25"/>
                </a:moveTo>
                <a:lnTo>
                  <a:pt x="76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7400194" y="4967999"/>
            <a:ext cx="0" cy="164465"/>
          </a:xfrm>
          <a:custGeom>
            <a:avLst/>
            <a:gdLst/>
            <a:ahLst/>
            <a:cxnLst/>
            <a:rect l="l" t="t" r="r" b="b"/>
            <a:pathLst>
              <a:path h="164464">
                <a:moveTo>
                  <a:pt x="0" y="163918"/>
                </a:move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7400118" y="4967999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76" y="0"/>
                </a:move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7400118" y="4911739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56260"/>
                </a:move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7344212" y="4910558"/>
            <a:ext cx="21590" cy="3810"/>
          </a:xfrm>
          <a:custGeom>
            <a:avLst/>
            <a:gdLst/>
            <a:ahLst/>
            <a:cxnLst/>
            <a:rect l="l" t="t" r="r" b="b"/>
            <a:pathLst>
              <a:path w="21590" h="3810">
                <a:moveTo>
                  <a:pt x="21412" y="0"/>
                </a:moveTo>
                <a:lnTo>
                  <a:pt x="0" y="3479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7344212" y="4914037"/>
            <a:ext cx="0" cy="1176020"/>
          </a:xfrm>
          <a:custGeom>
            <a:avLst/>
            <a:gdLst/>
            <a:ahLst/>
            <a:cxnLst/>
            <a:rect l="l" t="t" r="r" b="b"/>
            <a:pathLst>
              <a:path h="1176020">
                <a:moveTo>
                  <a:pt x="0" y="0"/>
                </a:moveTo>
                <a:lnTo>
                  <a:pt x="0" y="1175994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7344212" y="6080773"/>
            <a:ext cx="57150" cy="9525"/>
          </a:xfrm>
          <a:custGeom>
            <a:avLst/>
            <a:gdLst/>
            <a:ahLst/>
            <a:cxnLst/>
            <a:rect l="l" t="t" r="r" b="b"/>
            <a:pathLst>
              <a:path w="57150" h="9525">
                <a:moveTo>
                  <a:pt x="0" y="9258"/>
                </a:moveTo>
                <a:lnTo>
                  <a:pt x="56692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7400118" y="5131944"/>
            <a:ext cx="0" cy="83185"/>
          </a:xfrm>
          <a:custGeom>
            <a:avLst/>
            <a:gdLst/>
            <a:ahLst/>
            <a:cxnLst/>
            <a:rect l="l" t="t" r="r" b="b"/>
            <a:pathLst>
              <a:path h="83185">
                <a:moveTo>
                  <a:pt x="0" y="82651"/>
                </a:move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7652391" y="6033568"/>
            <a:ext cx="61594" cy="178435"/>
          </a:xfrm>
          <a:custGeom>
            <a:avLst/>
            <a:gdLst/>
            <a:ahLst/>
            <a:cxnLst/>
            <a:rect l="l" t="t" r="r" b="b"/>
            <a:pathLst>
              <a:path w="61595" h="178435">
                <a:moveTo>
                  <a:pt x="28955" y="177850"/>
                </a:moveTo>
                <a:lnTo>
                  <a:pt x="57226" y="143065"/>
                </a:lnTo>
                <a:lnTo>
                  <a:pt x="61112" y="116801"/>
                </a:lnTo>
                <a:lnTo>
                  <a:pt x="61112" y="102311"/>
                </a:lnTo>
                <a:lnTo>
                  <a:pt x="53454" y="58229"/>
                </a:lnTo>
                <a:lnTo>
                  <a:pt x="36194" y="21755"/>
                </a:lnTo>
                <a:lnTo>
                  <a:pt x="5791" y="0"/>
                </a:lnTo>
                <a:lnTo>
                  <a:pt x="0" y="177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7405402" y="6081066"/>
            <a:ext cx="198755" cy="87630"/>
          </a:xfrm>
          <a:custGeom>
            <a:avLst/>
            <a:gdLst/>
            <a:ahLst/>
            <a:cxnLst/>
            <a:rect l="l" t="t" r="r" b="b"/>
            <a:pathLst>
              <a:path w="198754" h="87629">
                <a:moveTo>
                  <a:pt x="0" y="0"/>
                </a:moveTo>
                <a:lnTo>
                  <a:pt x="198158" y="87261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7603559" y="6038127"/>
            <a:ext cx="82550" cy="178435"/>
          </a:xfrm>
          <a:custGeom>
            <a:avLst/>
            <a:gdLst/>
            <a:ahLst/>
            <a:cxnLst/>
            <a:rect l="l" t="t" r="r" b="b"/>
            <a:pathLst>
              <a:path w="82550" h="178435">
                <a:moveTo>
                  <a:pt x="0" y="130200"/>
                </a:moveTo>
                <a:lnTo>
                  <a:pt x="26644" y="170332"/>
                </a:lnTo>
                <a:lnTo>
                  <a:pt x="49847" y="177838"/>
                </a:lnTo>
                <a:lnTo>
                  <a:pt x="57061" y="175374"/>
                </a:lnTo>
                <a:lnTo>
                  <a:pt x="78104" y="143052"/>
                </a:lnTo>
                <a:lnTo>
                  <a:pt x="81991" y="116801"/>
                </a:lnTo>
                <a:lnTo>
                  <a:pt x="81991" y="102285"/>
                </a:lnTo>
                <a:lnTo>
                  <a:pt x="74320" y="58229"/>
                </a:lnTo>
                <a:lnTo>
                  <a:pt x="57061" y="21780"/>
                </a:lnTo>
                <a:lnTo>
                  <a:pt x="26644" y="0"/>
                </a:lnTo>
                <a:lnTo>
                  <a:pt x="19113" y="558"/>
                </a:lnTo>
                <a:lnTo>
                  <a:pt x="12039" y="3594"/>
                </a:lnTo>
                <a:lnTo>
                  <a:pt x="5600" y="9016"/>
                </a:lnTo>
                <a:lnTo>
                  <a:pt x="0" y="16675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7480585" y="6000649"/>
            <a:ext cx="123189" cy="54610"/>
          </a:xfrm>
          <a:custGeom>
            <a:avLst/>
            <a:gdLst/>
            <a:ahLst/>
            <a:cxnLst/>
            <a:rect l="l" t="t" r="r" b="b"/>
            <a:pathLst>
              <a:path w="123190" h="54610">
                <a:moveTo>
                  <a:pt x="122974" y="54152"/>
                </a:move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7434141" y="4964469"/>
            <a:ext cx="55244" cy="29845"/>
          </a:xfrm>
          <a:custGeom>
            <a:avLst/>
            <a:gdLst/>
            <a:ahLst/>
            <a:cxnLst/>
            <a:rect l="l" t="t" r="r" b="b"/>
            <a:pathLst>
              <a:path w="55245" h="29845">
                <a:moveTo>
                  <a:pt x="55016" y="29794"/>
                </a:move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7489742" y="4994606"/>
            <a:ext cx="59690" cy="32384"/>
          </a:xfrm>
          <a:custGeom>
            <a:avLst/>
            <a:gdLst/>
            <a:ahLst/>
            <a:cxnLst/>
            <a:rect l="l" t="t" r="r" b="b"/>
            <a:pathLst>
              <a:path w="59690" h="32385">
                <a:moveTo>
                  <a:pt x="59131" y="32029"/>
                </a:move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7404830" y="4964469"/>
            <a:ext cx="29845" cy="4445"/>
          </a:xfrm>
          <a:custGeom>
            <a:avLst/>
            <a:gdLst/>
            <a:ahLst/>
            <a:cxnLst/>
            <a:rect l="l" t="t" r="r" b="b"/>
            <a:pathLst>
              <a:path w="29845" h="4445">
                <a:moveTo>
                  <a:pt x="29311" y="0"/>
                </a:moveTo>
                <a:lnTo>
                  <a:pt x="0" y="3873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7589488" y="4832452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70">
                <a:moveTo>
                  <a:pt x="0" y="0"/>
                </a:moveTo>
                <a:lnTo>
                  <a:pt x="1460" y="0"/>
                </a:lnTo>
                <a:lnTo>
                  <a:pt x="4292" y="927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7656099" y="5334572"/>
            <a:ext cx="5715" cy="4445"/>
          </a:xfrm>
          <a:custGeom>
            <a:avLst/>
            <a:gdLst/>
            <a:ahLst/>
            <a:cxnLst/>
            <a:rect l="l" t="t" r="r" b="b"/>
            <a:pathLst>
              <a:path w="5715" h="4445">
                <a:moveTo>
                  <a:pt x="5600" y="0"/>
                </a:moveTo>
                <a:lnTo>
                  <a:pt x="3784" y="2209"/>
                </a:lnTo>
                <a:lnTo>
                  <a:pt x="1244" y="3746"/>
                </a:lnTo>
                <a:lnTo>
                  <a:pt x="0" y="4038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7593780" y="4833379"/>
            <a:ext cx="58419" cy="31750"/>
          </a:xfrm>
          <a:custGeom>
            <a:avLst/>
            <a:gdLst/>
            <a:ahLst/>
            <a:cxnLst/>
            <a:rect l="l" t="t" r="r" b="b"/>
            <a:pathLst>
              <a:path w="58420" h="31750">
                <a:moveTo>
                  <a:pt x="58013" y="31432"/>
                </a:move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7564443" y="4833379"/>
            <a:ext cx="29845" cy="4445"/>
          </a:xfrm>
          <a:custGeom>
            <a:avLst/>
            <a:gdLst/>
            <a:ahLst/>
            <a:cxnLst/>
            <a:rect l="l" t="t" r="r" b="b"/>
            <a:pathLst>
              <a:path w="29845" h="4445">
                <a:moveTo>
                  <a:pt x="29337" y="0"/>
                </a:moveTo>
                <a:lnTo>
                  <a:pt x="0" y="3886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7651794" y="4864812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59" h="13970">
                <a:moveTo>
                  <a:pt x="0" y="0"/>
                </a:moveTo>
                <a:lnTo>
                  <a:pt x="2844" y="2133"/>
                </a:lnTo>
                <a:lnTo>
                  <a:pt x="5549" y="5422"/>
                </a:lnTo>
                <a:lnTo>
                  <a:pt x="8089" y="9690"/>
                </a:lnTo>
                <a:lnTo>
                  <a:pt x="9905" y="1383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7622457" y="4864812"/>
            <a:ext cx="29845" cy="4445"/>
          </a:xfrm>
          <a:custGeom>
            <a:avLst/>
            <a:gdLst/>
            <a:ahLst/>
            <a:cxnLst/>
            <a:rect l="l" t="t" r="r" b="b"/>
            <a:pathLst>
              <a:path w="29845" h="4445">
                <a:moveTo>
                  <a:pt x="0" y="3873"/>
                </a:moveTo>
                <a:lnTo>
                  <a:pt x="29337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7549927" y="5242396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397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7549927" y="5270793"/>
            <a:ext cx="14604" cy="40005"/>
          </a:xfrm>
          <a:custGeom>
            <a:avLst/>
            <a:gdLst/>
            <a:ahLst/>
            <a:cxnLst/>
            <a:rect l="l" t="t" r="r" b="b"/>
            <a:pathLst>
              <a:path w="14604" h="40004">
                <a:moveTo>
                  <a:pt x="0" y="0"/>
                </a:moveTo>
                <a:lnTo>
                  <a:pt x="11671" y="37236"/>
                </a:lnTo>
                <a:lnTo>
                  <a:pt x="14516" y="39382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7564443" y="5310175"/>
            <a:ext cx="58419" cy="31750"/>
          </a:xfrm>
          <a:custGeom>
            <a:avLst/>
            <a:gdLst/>
            <a:ahLst/>
            <a:cxnLst/>
            <a:rect l="l" t="t" r="r" b="b"/>
            <a:pathLst>
              <a:path w="58420" h="31750">
                <a:moveTo>
                  <a:pt x="0" y="0"/>
                </a:moveTo>
                <a:lnTo>
                  <a:pt x="58013" y="31419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7622457" y="5317923"/>
            <a:ext cx="14604" cy="24765"/>
          </a:xfrm>
          <a:custGeom>
            <a:avLst/>
            <a:gdLst/>
            <a:ahLst/>
            <a:cxnLst/>
            <a:rect l="l" t="t" r="r" b="b"/>
            <a:pathLst>
              <a:path w="14604" h="24764">
                <a:moveTo>
                  <a:pt x="0" y="23672"/>
                </a:moveTo>
                <a:lnTo>
                  <a:pt x="2870" y="24587"/>
                </a:lnTo>
                <a:lnTo>
                  <a:pt x="5562" y="24307"/>
                </a:lnTo>
                <a:lnTo>
                  <a:pt x="8077" y="22745"/>
                </a:lnTo>
                <a:lnTo>
                  <a:pt x="10261" y="20002"/>
                </a:lnTo>
                <a:lnTo>
                  <a:pt x="12077" y="16230"/>
                </a:lnTo>
                <a:lnTo>
                  <a:pt x="13423" y="11480"/>
                </a:lnTo>
                <a:lnTo>
                  <a:pt x="14249" y="6019"/>
                </a:lnTo>
                <a:lnTo>
                  <a:pt x="14516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7636973" y="4908081"/>
            <a:ext cx="0" cy="410209"/>
          </a:xfrm>
          <a:custGeom>
            <a:avLst/>
            <a:gdLst/>
            <a:ahLst/>
            <a:cxnLst/>
            <a:rect l="l" t="t" r="r" b="b"/>
            <a:pathLst>
              <a:path h="410210">
                <a:moveTo>
                  <a:pt x="0" y="409841"/>
                </a:move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7402131" y="4833640"/>
            <a:ext cx="237540" cy="4114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7766831" y="6260199"/>
            <a:ext cx="7620" cy="13335"/>
          </a:xfrm>
          <a:custGeom>
            <a:avLst/>
            <a:gdLst/>
            <a:ahLst/>
            <a:cxnLst/>
            <a:rect l="l" t="t" r="r" b="b"/>
            <a:pathLst>
              <a:path w="7620" h="13334">
                <a:moveTo>
                  <a:pt x="7327" y="12725"/>
                </a:moveTo>
                <a:lnTo>
                  <a:pt x="203" y="3035"/>
                </a:ln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8368455" y="3736417"/>
            <a:ext cx="17145" cy="1270"/>
          </a:xfrm>
          <a:custGeom>
            <a:avLst/>
            <a:gdLst/>
            <a:ahLst/>
            <a:cxnLst/>
            <a:rect l="l" t="t" r="r" b="b"/>
            <a:pathLst>
              <a:path w="17145" h="1270">
                <a:moveTo>
                  <a:pt x="0" y="1257"/>
                </a:moveTo>
                <a:lnTo>
                  <a:pt x="9017" y="0"/>
                </a:lnTo>
                <a:lnTo>
                  <a:pt x="16916" y="1054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8058131" y="5746090"/>
            <a:ext cx="62865" cy="17145"/>
          </a:xfrm>
          <a:custGeom>
            <a:avLst/>
            <a:gdLst/>
            <a:ahLst/>
            <a:cxnLst/>
            <a:rect l="l" t="t" r="r" b="b"/>
            <a:pathLst>
              <a:path w="62865" h="17145">
                <a:moveTo>
                  <a:pt x="62445" y="0"/>
                </a:moveTo>
                <a:lnTo>
                  <a:pt x="0" y="16763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7766831" y="5856669"/>
            <a:ext cx="0" cy="403860"/>
          </a:xfrm>
          <a:custGeom>
            <a:avLst/>
            <a:gdLst/>
            <a:ahLst/>
            <a:cxnLst/>
            <a:rect l="l" t="t" r="r" b="b"/>
            <a:pathLst>
              <a:path h="403859">
                <a:moveTo>
                  <a:pt x="0" y="0"/>
                </a:moveTo>
                <a:lnTo>
                  <a:pt x="0" y="403529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7766831" y="6260199"/>
            <a:ext cx="23495" cy="6350"/>
          </a:xfrm>
          <a:custGeom>
            <a:avLst/>
            <a:gdLst/>
            <a:ahLst/>
            <a:cxnLst/>
            <a:rect l="l" t="t" r="r" b="b"/>
            <a:pathLst>
              <a:path w="23495" h="6350">
                <a:moveTo>
                  <a:pt x="0" y="0"/>
                </a:moveTo>
                <a:lnTo>
                  <a:pt x="23126" y="6197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7766831" y="5842420"/>
            <a:ext cx="5080" cy="14604"/>
          </a:xfrm>
          <a:custGeom>
            <a:avLst/>
            <a:gdLst/>
            <a:ahLst/>
            <a:cxnLst/>
            <a:rect l="l" t="t" r="r" b="b"/>
            <a:pathLst>
              <a:path w="5079" h="14604">
                <a:moveTo>
                  <a:pt x="0" y="14249"/>
                </a:moveTo>
                <a:lnTo>
                  <a:pt x="203" y="11099"/>
                </a:lnTo>
                <a:lnTo>
                  <a:pt x="863" y="7988"/>
                </a:lnTo>
                <a:lnTo>
                  <a:pt x="1955" y="4965"/>
                </a:lnTo>
                <a:lnTo>
                  <a:pt x="3378" y="2197"/>
                </a:lnTo>
                <a:lnTo>
                  <a:pt x="4914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7766831" y="5856669"/>
            <a:ext cx="23495" cy="6350"/>
          </a:xfrm>
          <a:custGeom>
            <a:avLst/>
            <a:gdLst/>
            <a:ahLst/>
            <a:cxnLst/>
            <a:rect l="l" t="t" r="r" b="b"/>
            <a:pathLst>
              <a:path w="23495" h="6350">
                <a:moveTo>
                  <a:pt x="23126" y="6184"/>
                </a:move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8159299" y="5746611"/>
            <a:ext cx="5080" cy="2540"/>
          </a:xfrm>
          <a:custGeom>
            <a:avLst/>
            <a:gdLst/>
            <a:ahLst/>
            <a:cxnLst/>
            <a:rect l="l" t="t" r="r" b="b"/>
            <a:pathLst>
              <a:path w="5079" h="2539">
                <a:moveTo>
                  <a:pt x="0" y="2349"/>
                </a:moveTo>
                <a:lnTo>
                  <a:pt x="3695" y="228"/>
                </a:lnTo>
                <a:lnTo>
                  <a:pt x="4559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8159299" y="4265486"/>
            <a:ext cx="5080" cy="2540"/>
          </a:xfrm>
          <a:custGeom>
            <a:avLst/>
            <a:gdLst/>
            <a:ahLst/>
            <a:cxnLst/>
            <a:rect l="l" t="t" r="r" b="b"/>
            <a:pathLst>
              <a:path w="5079" h="2539">
                <a:moveTo>
                  <a:pt x="4559" y="0"/>
                </a:moveTo>
                <a:lnTo>
                  <a:pt x="253" y="2006"/>
                </a:lnTo>
                <a:lnTo>
                  <a:pt x="0" y="2336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8159604" y="426629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96" y="177"/>
                </a:move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8152796" y="5748961"/>
            <a:ext cx="6985" cy="10160"/>
          </a:xfrm>
          <a:custGeom>
            <a:avLst/>
            <a:gdLst/>
            <a:ahLst/>
            <a:cxnLst/>
            <a:rect l="l" t="t" r="r" b="b"/>
            <a:pathLst>
              <a:path w="6984" h="10160">
                <a:moveTo>
                  <a:pt x="6502" y="0"/>
                </a:moveTo>
                <a:lnTo>
                  <a:pt x="0" y="9855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8159749" y="4266147"/>
            <a:ext cx="0" cy="1483360"/>
          </a:xfrm>
          <a:custGeom>
            <a:avLst/>
            <a:gdLst/>
            <a:ahLst/>
            <a:cxnLst/>
            <a:rect l="l" t="t" r="r" b="b"/>
            <a:pathLst>
              <a:path h="1483360">
                <a:moveTo>
                  <a:pt x="0" y="0"/>
                </a:moveTo>
                <a:lnTo>
                  <a:pt x="0" y="1482813"/>
                </a:lnTo>
              </a:path>
            </a:pathLst>
          </a:custGeom>
          <a:ln w="62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8152796" y="4267823"/>
            <a:ext cx="6985" cy="10160"/>
          </a:xfrm>
          <a:custGeom>
            <a:avLst/>
            <a:gdLst/>
            <a:ahLst/>
            <a:cxnLst/>
            <a:rect l="l" t="t" r="r" b="b"/>
            <a:pathLst>
              <a:path w="6984" h="10160">
                <a:moveTo>
                  <a:pt x="0" y="9855"/>
                </a:moveTo>
                <a:lnTo>
                  <a:pt x="6502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8152796" y="4277678"/>
            <a:ext cx="0" cy="1481455"/>
          </a:xfrm>
          <a:custGeom>
            <a:avLst/>
            <a:gdLst/>
            <a:ahLst/>
            <a:cxnLst/>
            <a:rect l="l" t="t" r="r" b="b"/>
            <a:pathLst>
              <a:path h="1481454">
                <a:moveTo>
                  <a:pt x="0" y="1481137"/>
                </a:move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8122469" y="4276256"/>
            <a:ext cx="30480" cy="1905"/>
          </a:xfrm>
          <a:custGeom>
            <a:avLst/>
            <a:gdLst/>
            <a:ahLst/>
            <a:cxnLst/>
            <a:rect l="l" t="t" r="r" b="b"/>
            <a:pathLst>
              <a:path w="30479" h="1904">
                <a:moveTo>
                  <a:pt x="-2698" y="711"/>
                </a:moveTo>
                <a:lnTo>
                  <a:pt x="33026" y="711"/>
                </a:lnTo>
              </a:path>
            </a:pathLst>
          </a:custGeom>
          <a:ln w="68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8120577" y="4276776"/>
            <a:ext cx="0" cy="1480820"/>
          </a:xfrm>
          <a:custGeom>
            <a:avLst/>
            <a:gdLst/>
            <a:ahLst/>
            <a:cxnLst/>
            <a:rect l="l" t="t" r="r" b="b"/>
            <a:pathLst>
              <a:path h="1480820">
                <a:moveTo>
                  <a:pt x="0" y="1480527"/>
                </a:move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8120577" y="5757304"/>
            <a:ext cx="32384" cy="1905"/>
          </a:xfrm>
          <a:custGeom>
            <a:avLst/>
            <a:gdLst/>
            <a:ahLst/>
            <a:cxnLst/>
            <a:rect l="l" t="t" r="r" b="b"/>
            <a:pathLst>
              <a:path w="32384" h="1904">
                <a:moveTo>
                  <a:pt x="-2698" y="755"/>
                </a:moveTo>
                <a:lnTo>
                  <a:pt x="34918" y="755"/>
                </a:lnTo>
              </a:path>
            </a:pathLst>
          </a:custGeom>
          <a:ln w="6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7766831" y="4343350"/>
            <a:ext cx="7620" cy="13335"/>
          </a:xfrm>
          <a:custGeom>
            <a:avLst/>
            <a:gdLst/>
            <a:ahLst/>
            <a:cxnLst/>
            <a:rect l="l" t="t" r="r" b="b"/>
            <a:pathLst>
              <a:path w="7620" h="13335">
                <a:moveTo>
                  <a:pt x="7327" y="12738"/>
                </a:moveTo>
                <a:lnTo>
                  <a:pt x="203" y="3035"/>
                </a:ln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8368455" y="3737674"/>
            <a:ext cx="23495" cy="6350"/>
          </a:xfrm>
          <a:custGeom>
            <a:avLst/>
            <a:gdLst/>
            <a:ahLst/>
            <a:cxnLst/>
            <a:rect l="l" t="t" r="r" b="b"/>
            <a:pathLst>
              <a:path w="23495" h="6350">
                <a:moveTo>
                  <a:pt x="23126" y="6159"/>
                </a:move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7778401" y="3737674"/>
            <a:ext cx="590550" cy="158115"/>
          </a:xfrm>
          <a:custGeom>
            <a:avLst/>
            <a:gdLst/>
            <a:ahLst/>
            <a:cxnLst/>
            <a:rect l="l" t="t" r="r" b="b"/>
            <a:pathLst>
              <a:path w="590550" h="158114">
                <a:moveTo>
                  <a:pt x="590054" y="0"/>
                </a:moveTo>
                <a:lnTo>
                  <a:pt x="0" y="158064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7766831" y="3914560"/>
            <a:ext cx="0" cy="429259"/>
          </a:xfrm>
          <a:custGeom>
            <a:avLst/>
            <a:gdLst/>
            <a:ahLst/>
            <a:cxnLst/>
            <a:rect l="l" t="t" r="r" b="b"/>
            <a:pathLst>
              <a:path h="429260">
                <a:moveTo>
                  <a:pt x="0" y="0"/>
                </a:moveTo>
                <a:lnTo>
                  <a:pt x="0" y="42879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7766831" y="4343350"/>
            <a:ext cx="23495" cy="6350"/>
          </a:xfrm>
          <a:custGeom>
            <a:avLst/>
            <a:gdLst/>
            <a:ahLst/>
            <a:cxnLst/>
            <a:rect l="l" t="t" r="r" b="b"/>
            <a:pathLst>
              <a:path w="23495" h="6350">
                <a:moveTo>
                  <a:pt x="0" y="0"/>
                </a:moveTo>
                <a:lnTo>
                  <a:pt x="23126" y="6222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8437848" y="3794507"/>
            <a:ext cx="0" cy="2251075"/>
          </a:xfrm>
          <a:custGeom>
            <a:avLst/>
            <a:gdLst/>
            <a:ahLst/>
            <a:cxnLst/>
            <a:rect l="l" t="t" r="r" b="b"/>
            <a:pathLst>
              <a:path h="2251075">
                <a:moveTo>
                  <a:pt x="0" y="2251049"/>
                </a:move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8420364" y="3764011"/>
            <a:ext cx="46355" cy="52069"/>
          </a:xfrm>
          <a:custGeom>
            <a:avLst/>
            <a:gdLst/>
            <a:ahLst/>
            <a:cxnLst/>
            <a:rect l="l" t="t" r="r" b="b"/>
            <a:pathLst>
              <a:path w="46354" h="52070">
                <a:moveTo>
                  <a:pt x="46266" y="51879"/>
                </a:moveTo>
                <a:lnTo>
                  <a:pt x="32715" y="10896"/>
                </a:lnTo>
                <a:lnTo>
                  <a:pt x="9029" y="0"/>
                </a:lnTo>
                <a:lnTo>
                  <a:pt x="0" y="1206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7801527" y="3743834"/>
            <a:ext cx="590550" cy="158115"/>
          </a:xfrm>
          <a:custGeom>
            <a:avLst/>
            <a:gdLst/>
            <a:ahLst/>
            <a:cxnLst/>
            <a:rect l="l" t="t" r="r" b="b"/>
            <a:pathLst>
              <a:path w="590550" h="158114">
                <a:moveTo>
                  <a:pt x="590054" y="0"/>
                </a:moveTo>
                <a:lnTo>
                  <a:pt x="0" y="158115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7789957" y="3920770"/>
            <a:ext cx="0" cy="429259"/>
          </a:xfrm>
          <a:custGeom>
            <a:avLst/>
            <a:gdLst/>
            <a:ahLst/>
            <a:cxnLst/>
            <a:rect l="l" t="t" r="r" b="b"/>
            <a:pathLst>
              <a:path h="429260">
                <a:moveTo>
                  <a:pt x="0" y="0"/>
                </a:moveTo>
                <a:lnTo>
                  <a:pt x="0" y="428802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7789957" y="4349573"/>
            <a:ext cx="12065" cy="13335"/>
          </a:xfrm>
          <a:custGeom>
            <a:avLst/>
            <a:gdLst/>
            <a:ahLst/>
            <a:cxnLst/>
            <a:rect l="l" t="t" r="r" b="b"/>
            <a:pathLst>
              <a:path w="12065" h="13335">
                <a:moveTo>
                  <a:pt x="0" y="0"/>
                </a:moveTo>
                <a:lnTo>
                  <a:pt x="9321" y="12953"/>
                </a:lnTo>
                <a:lnTo>
                  <a:pt x="11569" y="12649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7801527" y="4266147"/>
            <a:ext cx="358775" cy="96520"/>
          </a:xfrm>
          <a:custGeom>
            <a:avLst/>
            <a:gdLst/>
            <a:ahLst/>
            <a:cxnLst/>
            <a:rect l="l" t="t" r="r" b="b"/>
            <a:pathLst>
              <a:path w="358775" h="96520">
                <a:moveTo>
                  <a:pt x="0" y="96075"/>
                </a:moveTo>
                <a:lnTo>
                  <a:pt x="358673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8160200" y="4265486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3657" y="0"/>
                </a:moveTo>
                <a:lnTo>
                  <a:pt x="0" y="99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8163858" y="4265486"/>
            <a:ext cx="0" cy="1481455"/>
          </a:xfrm>
          <a:custGeom>
            <a:avLst/>
            <a:gdLst/>
            <a:ahLst/>
            <a:cxnLst/>
            <a:rect l="l" t="t" r="r" b="b"/>
            <a:pathLst>
              <a:path h="1481454">
                <a:moveTo>
                  <a:pt x="0" y="1481124"/>
                </a:move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7801527" y="5757482"/>
            <a:ext cx="323215" cy="86995"/>
          </a:xfrm>
          <a:custGeom>
            <a:avLst/>
            <a:gdLst/>
            <a:ahLst/>
            <a:cxnLst/>
            <a:rect l="l" t="t" r="r" b="b"/>
            <a:pathLst>
              <a:path w="323215" h="86995">
                <a:moveTo>
                  <a:pt x="322961" y="0"/>
                </a:moveTo>
                <a:lnTo>
                  <a:pt x="0" y="86525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7789957" y="5844008"/>
            <a:ext cx="12065" cy="19050"/>
          </a:xfrm>
          <a:custGeom>
            <a:avLst/>
            <a:gdLst/>
            <a:ahLst/>
            <a:cxnLst/>
            <a:rect l="l" t="t" r="r" b="b"/>
            <a:pathLst>
              <a:path w="12065" h="19050">
                <a:moveTo>
                  <a:pt x="11569" y="0"/>
                </a:moveTo>
                <a:lnTo>
                  <a:pt x="228" y="15722"/>
                </a:lnTo>
                <a:lnTo>
                  <a:pt x="0" y="18846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7789957" y="5862854"/>
            <a:ext cx="0" cy="403860"/>
          </a:xfrm>
          <a:custGeom>
            <a:avLst/>
            <a:gdLst/>
            <a:ahLst/>
            <a:cxnLst/>
            <a:rect l="l" t="t" r="r" b="b"/>
            <a:pathLst>
              <a:path h="403859">
                <a:moveTo>
                  <a:pt x="0" y="0"/>
                </a:moveTo>
                <a:lnTo>
                  <a:pt x="0" y="403542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7789957" y="6266397"/>
            <a:ext cx="12065" cy="13335"/>
          </a:xfrm>
          <a:custGeom>
            <a:avLst/>
            <a:gdLst/>
            <a:ahLst/>
            <a:cxnLst/>
            <a:rect l="l" t="t" r="r" b="b"/>
            <a:pathLst>
              <a:path w="12065" h="13334">
                <a:moveTo>
                  <a:pt x="0" y="0"/>
                </a:moveTo>
                <a:lnTo>
                  <a:pt x="9321" y="12979"/>
                </a:lnTo>
                <a:lnTo>
                  <a:pt x="11569" y="12649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7801527" y="6121020"/>
            <a:ext cx="590550" cy="158115"/>
          </a:xfrm>
          <a:custGeom>
            <a:avLst/>
            <a:gdLst/>
            <a:ahLst/>
            <a:cxnLst/>
            <a:rect l="l" t="t" r="r" b="b"/>
            <a:pathLst>
              <a:path w="590550" h="158115">
                <a:moveTo>
                  <a:pt x="0" y="158026"/>
                </a:moveTo>
                <a:lnTo>
                  <a:pt x="590054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8391582" y="6045557"/>
            <a:ext cx="46355" cy="75565"/>
          </a:xfrm>
          <a:custGeom>
            <a:avLst/>
            <a:gdLst/>
            <a:ahLst/>
            <a:cxnLst/>
            <a:rect l="l" t="t" r="r" b="b"/>
            <a:pathLst>
              <a:path w="46354" h="75564">
                <a:moveTo>
                  <a:pt x="0" y="75463"/>
                </a:moveTo>
                <a:lnTo>
                  <a:pt x="32715" y="48196"/>
                </a:lnTo>
                <a:lnTo>
                  <a:pt x="45402" y="12534"/>
                </a:lnTo>
                <a:lnTo>
                  <a:pt x="46266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7789957" y="3901949"/>
            <a:ext cx="12065" cy="19050"/>
          </a:xfrm>
          <a:custGeom>
            <a:avLst/>
            <a:gdLst/>
            <a:ahLst/>
            <a:cxnLst/>
            <a:rect l="l" t="t" r="r" b="b"/>
            <a:pathLst>
              <a:path w="12065" h="19050">
                <a:moveTo>
                  <a:pt x="11569" y="0"/>
                </a:moveTo>
                <a:lnTo>
                  <a:pt x="228" y="15709"/>
                </a:lnTo>
                <a:lnTo>
                  <a:pt x="0" y="18821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7778401" y="3895739"/>
            <a:ext cx="23495" cy="6350"/>
          </a:xfrm>
          <a:custGeom>
            <a:avLst/>
            <a:gdLst/>
            <a:ahLst/>
            <a:cxnLst/>
            <a:rect l="l" t="t" r="r" b="b"/>
            <a:pathLst>
              <a:path w="23495" h="6350">
                <a:moveTo>
                  <a:pt x="0" y="0"/>
                </a:moveTo>
                <a:lnTo>
                  <a:pt x="23126" y="621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7766831" y="3895739"/>
            <a:ext cx="12065" cy="19050"/>
          </a:xfrm>
          <a:custGeom>
            <a:avLst/>
            <a:gdLst/>
            <a:ahLst/>
            <a:cxnLst/>
            <a:rect l="l" t="t" r="r" b="b"/>
            <a:pathLst>
              <a:path w="12065" h="19050">
                <a:moveTo>
                  <a:pt x="0" y="18821"/>
                </a:moveTo>
                <a:lnTo>
                  <a:pt x="9321" y="914"/>
                </a:lnTo>
                <a:lnTo>
                  <a:pt x="11569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7766831" y="3914560"/>
            <a:ext cx="23495" cy="6350"/>
          </a:xfrm>
          <a:custGeom>
            <a:avLst/>
            <a:gdLst/>
            <a:ahLst/>
            <a:cxnLst/>
            <a:rect l="l" t="t" r="r" b="b"/>
            <a:pathLst>
              <a:path w="23495" h="6350">
                <a:moveTo>
                  <a:pt x="23126" y="6210"/>
                </a:move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7904289" y="4119443"/>
            <a:ext cx="127850" cy="175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7904213" y="5821941"/>
            <a:ext cx="127914" cy="1755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7639551" y="5491150"/>
            <a:ext cx="10795" cy="11430"/>
          </a:xfrm>
          <a:custGeom>
            <a:avLst/>
            <a:gdLst/>
            <a:ahLst/>
            <a:cxnLst/>
            <a:rect l="l" t="t" r="r" b="b"/>
            <a:pathLst>
              <a:path w="10795" h="11429">
                <a:moveTo>
                  <a:pt x="0" y="11404"/>
                </a:moveTo>
                <a:lnTo>
                  <a:pt x="6489" y="4000"/>
                </a:lnTo>
                <a:lnTo>
                  <a:pt x="10782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7588878" y="5487252"/>
            <a:ext cx="52069" cy="143510"/>
          </a:xfrm>
          <a:custGeom>
            <a:avLst/>
            <a:gdLst/>
            <a:ahLst/>
            <a:cxnLst/>
            <a:rect l="l" t="t" r="r" b="b"/>
            <a:pathLst>
              <a:path w="52070" h="143510">
                <a:moveTo>
                  <a:pt x="51866" y="1358"/>
                </a:moveTo>
                <a:lnTo>
                  <a:pt x="42303" y="0"/>
                </a:lnTo>
                <a:lnTo>
                  <a:pt x="33019" y="1092"/>
                </a:lnTo>
                <a:lnTo>
                  <a:pt x="24447" y="4635"/>
                </a:lnTo>
                <a:lnTo>
                  <a:pt x="1739" y="39420"/>
                </a:lnTo>
                <a:lnTo>
                  <a:pt x="0" y="51866"/>
                </a:lnTo>
                <a:lnTo>
                  <a:pt x="0" y="64960"/>
                </a:lnTo>
                <a:lnTo>
                  <a:pt x="10286" y="103898"/>
                </a:lnTo>
                <a:lnTo>
                  <a:pt x="42303" y="139445"/>
                </a:lnTo>
                <a:lnTo>
                  <a:pt x="51866" y="14323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7640745" y="5630482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0" y="0"/>
                </a:moveTo>
                <a:lnTo>
                  <a:pt x="4584" y="1231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7616424" y="5630482"/>
            <a:ext cx="24765" cy="40005"/>
          </a:xfrm>
          <a:custGeom>
            <a:avLst/>
            <a:gdLst/>
            <a:ahLst/>
            <a:cxnLst/>
            <a:rect l="l" t="t" r="r" b="b"/>
            <a:pathLst>
              <a:path w="24765" h="40004">
                <a:moveTo>
                  <a:pt x="0" y="39598"/>
                </a:moveTo>
                <a:lnTo>
                  <a:pt x="2432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7616424" y="5462004"/>
            <a:ext cx="24765" cy="26670"/>
          </a:xfrm>
          <a:custGeom>
            <a:avLst/>
            <a:gdLst/>
            <a:ahLst/>
            <a:cxnLst/>
            <a:rect l="l" t="t" r="r" b="b"/>
            <a:pathLst>
              <a:path w="24765" h="26670">
                <a:moveTo>
                  <a:pt x="24320" y="26606"/>
                </a:move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7640745" y="5488611"/>
            <a:ext cx="20955" cy="5715"/>
          </a:xfrm>
          <a:custGeom>
            <a:avLst/>
            <a:gdLst/>
            <a:ahLst/>
            <a:cxnLst/>
            <a:rect l="l" t="t" r="r" b="b"/>
            <a:pathLst>
              <a:path w="20954" h="5714">
                <a:moveTo>
                  <a:pt x="20954" y="5638"/>
                </a:move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7639551" y="4450805"/>
            <a:ext cx="10795" cy="11430"/>
          </a:xfrm>
          <a:custGeom>
            <a:avLst/>
            <a:gdLst/>
            <a:ahLst/>
            <a:cxnLst/>
            <a:rect l="l" t="t" r="r" b="b"/>
            <a:pathLst>
              <a:path w="10795" h="11429">
                <a:moveTo>
                  <a:pt x="0" y="11341"/>
                </a:moveTo>
                <a:lnTo>
                  <a:pt x="6489" y="3949"/>
                </a:lnTo>
                <a:lnTo>
                  <a:pt x="10782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7588878" y="4446868"/>
            <a:ext cx="52069" cy="143510"/>
          </a:xfrm>
          <a:custGeom>
            <a:avLst/>
            <a:gdLst/>
            <a:ahLst/>
            <a:cxnLst/>
            <a:rect l="l" t="t" r="r" b="b"/>
            <a:pathLst>
              <a:path w="52070" h="143510">
                <a:moveTo>
                  <a:pt x="51866" y="1346"/>
                </a:moveTo>
                <a:lnTo>
                  <a:pt x="42303" y="0"/>
                </a:lnTo>
                <a:lnTo>
                  <a:pt x="33019" y="1092"/>
                </a:lnTo>
                <a:lnTo>
                  <a:pt x="24447" y="4610"/>
                </a:lnTo>
                <a:lnTo>
                  <a:pt x="1739" y="39420"/>
                </a:lnTo>
                <a:lnTo>
                  <a:pt x="0" y="51841"/>
                </a:lnTo>
                <a:lnTo>
                  <a:pt x="0" y="64960"/>
                </a:lnTo>
                <a:lnTo>
                  <a:pt x="10286" y="103898"/>
                </a:lnTo>
                <a:lnTo>
                  <a:pt x="42303" y="139446"/>
                </a:lnTo>
                <a:lnTo>
                  <a:pt x="51866" y="14323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7640745" y="4590098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0" y="0"/>
                </a:moveTo>
                <a:lnTo>
                  <a:pt x="4584" y="1219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7616424" y="4590098"/>
            <a:ext cx="24765" cy="40005"/>
          </a:xfrm>
          <a:custGeom>
            <a:avLst/>
            <a:gdLst/>
            <a:ahLst/>
            <a:cxnLst/>
            <a:rect l="l" t="t" r="r" b="b"/>
            <a:pathLst>
              <a:path w="24765" h="40004">
                <a:moveTo>
                  <a:pt x="0" y="39598"/>
                </a:moveTo>
                <a:lnTo>
                  <a:pt x="2432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7616424" y="4421582"/>
            <a:ext cx="24765" cy="26670"/>
          </a:xfrm>
          <a:custGeom>
            <a:avLst/>
            <a:gdLst/>
            <a:ahLst/>
            <a:cxnLst/>
            <a:rect l="l" t="t" r="r" b="b"/>
            <a:pathLst>
              <a:path w="24765" h="26670">
                <a:moveTo>
                  <a:pt x="24320" y="26631"/>
                </a:move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7640745" y="4448214"/>
            <a:ext cx="20955" cy="5715"/>
          </a:xfrm>
          <a:custGeom>
            <a:avLst/>
            <a:gdLst/>
            <a:ahLst/>
            <a:cxnLst/>
            <a:rect l="l" t="t" r="r" b="b"/>
            <a:pathLst>
              <a:path w="20954" h="5714">
                <a:moveTo>
                  <a:pt x="20954" y="5613"/>
                </a:move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7616424" y="5670081"/>
            <a:ext cx="45720" cy="12700"/>
          </a:xfrm>
          <a:custGeom>
            <a:avLst/>
            <a:gdLst/>
            <a:ahLst/>
            <a:cxnLst/>
            <a:rect l="l" t="t" r="r" b="b"/>
            <a:pathLst>
              <a:path w="45720" h="12700">
                <a:moveTo>
                  <a:pt x="45275" y="12115"/>
                </a:move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7540047" y="5460112"/>
            <a:ext cx="76835" cy="210185"/>
          </a:xfrm>
          <a:custGeom>
            <a:avLst/>
            <a:gdLst/>
            <a:ahLst/>
            <a:cxnLst/>
            <a:rect l="l" t="t" r="r" b="b"/>
            <a:pathLst>
              <a:path w="76834" h="210185">
                <a:moveTo>
                  <a:pt x="76377" y="209969"/>
                </a:moveTo>
                <a:lnTo>
                  <a:pt x="41719" y="189369"/>
                </a:lnTo>
                <a:lnTo>
                  <a:pt x="14604" y="150533"/>
                </a:lnTo>
                <a:lnTo>
                  <a:pt x="965" y="101993"/>
                </a:lnTo>
                <a:lnTo>
                  <a:pt x="0" y="85483"/>
                </a:lnTo>
                <a:lnTo>
                  <a:pt x="965" y="69443"/>
                </a:lnTo>
                <a:lnTo>
                  <a:pt x="14604" y="28232"/>
                </a:lnTo>
                <a:lnTo>
                  <a:pt x="52768" y="685"/>
                </a:lnTo>
                <a:lnTo>
                  <a:pt x="64439" y="0"/>
                </a:lnTo>
                <a:lnTo>
                  <a:pt x="76377" y="1892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7616424" y="5462004"/>
            <a:ext cx="45720" cy="12700"/>
          </a:xfrm>
          <a:custGeom>
            <a:avLst/>
            <a:gdLst/>
            <a:ahLst/>
            <a:cxnLst/>
            <a:rect l="l" t="t" r="r" b="b"/>
            <a:pathLst>
              <a:path w="45720" h="12700">
                <a:moveTo>
                  <a:pt x="0" y="0"/>
                </a:moveTo>
                <a:lnTo>
                  <a:pt x="45275" y="12141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7616424" y="4629697"/>
            <a:ext cx="45720" cy="12700"/>
          </a:xfrm>
          <a:custGeom>
            <a:avLst/>
            <a:gdLst/>
            <a:ahLst/>
            <a:cxnLst/>
            <a:rect l="l" t="t" r="r" b="b"/>
            <a:pathLst>
              <a:path w="45720" h="12700">
                <a:moveTo>
                  <a:pt x="45275" y="12115"/>
                </a:move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7540047" y="4419690"/>
            <a:ext cx="76835" cy="210185"/>
          </a:xfrm>
          <a:custGeom>
            <a:avLst/>
            <a:gdLst/>
            <a:ahLst/>
            <a:cxnLst/>
            <a:rect l="l" t="t" r="r" b="b"/>
            <a:pathLst>
              <a:path w="76834" h="210185">
                <a:moveTo>
                  <a:pt x="76377" y="210007"/>
                </a:moveTo>
                <a:lnTo>
                  <a:pt x="41719" y="189369"/>
                </a:lnTo>
                <a:lnTo>
                  <a:pt x="14604" y="150558"/>
                </a:lnTo>
                <a:lnTo>
                  <a:pt x="965" y="102031"/>
                </a:lnTo>
                <a:lnTo>
                  <a:pt x="0" y="85521"/>
                </a:lnTo>
                <a:lnTo>
                  <a:pt x="965" y="69481"/>
                </a:lnTo>
                <a:lnTo>
                  <a:pt x="14604" y="28270"/>
                </a:lnTo>
                <a:lnTo>
                  <a:pt x="52768" y="711"/>
                </a:lnTo>
                <a:lnTo>
                  <a:pt x="64439" y="0"/>
                </a:lnTo>
                <a:lnTo>
                  <a:pt x="76377" y="1892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7616424" y="4421582"/>
            <a:ext cx="45720" cy="12700"/>
          </a:xfrm>
          <a:custGeom>
            <a:avLst/>
            <a:gdLst/>
            <a:ahLst/>
            <a:cxnLst/>
            <a:rect l="l" t="t" r="r" b="b"/>
            <a:pathLst>
              <a:path w="45720" h="12700">
                <a:moveTo>
                  <a:pt x="0" y="0"/>
                </a:moveTo>
                <a:lnTo>
                  <a:pt x="45275" y="12179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7489158" y="4297350"/>
            <a:ext cx="0" cy="697230"/>
          </a:xfrm>
          <a:custGeom>
            <a:avLst/>
            <a:gdLst/>
            <a:ahLst/>
            <a:cxnLst/>
            <a:rect l="l" t="t" r="r" b="b"/>
            <a:pathLst>
              <a:path h="697229">
                <a:moveTo>
                  <a:pt x="0" y="697064"/>
                </a:move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7489158" y="5177956"/>
            <a:ext cx="0" cy="551180"/>
          </a:xfrm>
          <a:custGeom>
            <a:avLst/>
            <a:gdLst/>
            <a:ahLst/>
            <a:cxnLst/>
            <a:rect l="l" t="t" r="r" b="b"/>
            <a:pathLst>
              <a:path h="551179">
                <a:moveTo>
                  <a:pt x="0" y="551027"/>
                </a:move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7489158" y="5728984"/>
            <a:ext cx="172720" cy="46355"/>
          </a:xfrm>
          <a:custGeom>
            <a:avLst/>
            <a:gdLst/>
            <a:ahLst/>
            <a:cxnLst/>
            <a:rect l="l" t="t" r="r" b="b"/>
            <a:pathLst>
              <a:path w="172720" h="46354">
                <a:moveTo>
                  <a:pt x="0" y="0"/>
                </a:moveTo>
                <a:lnTo>
                  <a:pt x="172542" y="4624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7661700" y="5846789"/>
            <a:ext cx="36830" cy="6985"/>
          </a:xfrm>
          <a:custGeom>
            <a:avLst/>
            <a:gdLst/>
            <a:ahLst/>
            <a:cxnLst/>
            <a:rect l="l" t="t" r="r" b="b"/>
            <a:pathLst>
              <a:path w="36829" h="6985">
                <a:moveTo>
                  <a:pt x="36385" y="6184"/>
                </a:moveTo>
                <a:lnTo>
                  <a:pt x="28790" y="6743"/>
                </a:lnTo>
                <a:lnTo>
                  <a:pt x="20891" y="6692"/>
                </a:lnTo>
                <a:lnTo>
                  <a:pt x="13449" y="6019"/>
                </a:lnTo>
                <a:lnTo>
                  <a:pt x="7162" y="4749"/>
                </a:lnTo>
                <a:lnTo>
                  <a:pt x="2628" y="3022"/>
                </a:lnTo>
                <a:lnTo>
                  <a:pt x="266" y="977"/>
                </a:ln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7698085" y="4418496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1434477"/>
                </a:move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7698085" y="5809578"/>
            <a:ext cx="231140" cy="43815"/>
          </a:xfrm>
          <a:custGeom>
            <a:avLst/>
            <a:gdLst/>
            <a:ahLst/>
            <a:cxnLst/>
            <a:rect l="l" t="t" r="r" b="b"/>
            <a:pathLst>
              <a:path w="231140" h="43814">
                <a:moveTo>
                  <a:pt x="230720" y="0"/>
                </a:moveTo>
                <a:lnTo>
                  <a:pt x="178511" y="12839"/>
                </a:lnTo>
                <a:lnTo>
                  <a:pt x="122351" y="24383"/>
                </a:lnTo>
                <a:lnTo>
                  <a:pt x="62725" y="34582"/>
                </a:lnTo>
                <a:lnTo>
                  <a:pt x="31711" y="39166"/>
                </a:lnTo>
                <a:lnTo>
                  <a:pt x="0" y="43395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7928806" y="4375100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1434477"/>
                </a:move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7659268" y="4350017"/>
            <a:ext cx="272237" cy="717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7639551" y="5502555"/>
            <a:ext cx="0" cy="29845"/>
          </a:xfrm>
          <a:custGeom>
            <a:avLst/>
            <a:gdLst/>
            <a:ahLst/>
            <a:cxnLst/>
            <a:rect l="l" t="t" r="r" b="b"/>
            <a:pathLst>
              <a:path h="29845">
                <a:moveTo>
                  <a:pt x="0" y="0"/>
                </a:moveTo>
                <a:lnTo>
                  <a:pt x="0" y="2926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7639551" y="4462146"/>
            <a:ext cx="0" cy="29845"/>
          </a:xfrm>
          <a:custGeom>
            <a:avLst/>
            <a:gdLst/>
            <a:ahLst/>
            <a:cxnLst/>
            <a:rect l="l" t="t" r="r" b="b"/>
            <a:pathLst>
              <a:path h="29845">
                <a:moveTo>
                  <a:pt x="0" y="0"/>
                </a:moveTo>
                <a:lnTo>
                  <a:pt x="0" y="29286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7937678" y="5735416"/>
            <a:ext cx="166687" cy="737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8101666" y="4581081"/>
            <a:ext cx="0" cy="1157605"/>
          </a:xfrm>
          <a:custGeom>
            <a:avLst/>
            <a:gdLst/>
            <a:ahLst/>
            <a:cxnLst/>
            <a:rect l="l" t="t" r="r" b="b"/>
            <a:pathLst>
              <a:path h="1157604">
                <a:moveTo>
                  <a:pt x="0" y="0"/>
                </a:moveTo>
                <a:lnTo>
                  <a:pt x="0" y="1157033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8101666" y="4566921"/>
            <a:ext cx="19050" cy="14604"/>
          </a:xfrm>
          <a:custGeom>
            <a:avLst/>
            <a:gdLst/>
            <a:ahLst/>
            <a:cxnLst/>
            <a:rect l="l" t="t" r="r" b="b"/>
            <a:pathLst>
              <a:path w="19050" h="14604">
                <a:moveTo>
                  <a:pt x="18910" y="0"/>
                </a:moveTo>
                <a:lnTo>
                  <a:pt x="18440" y="381"/>
                </a:lnTo>
                <a:lnTo>
                  <a:pt x="15608" y="2692"/>
                </a:lnTo>
                <a:lnTo>
                  <a:pt x="12649" y="5029"/>
                </a:lnTo>
                <a:lnTo>
                  <a:pt x="9651" y="7340"/>
                </a:lnTo>
                <a:lnTo>
                  <a:pt x="6540" y="9613"/>
                </a:lnTo>
                <a:lnTo>
                  <a:pt x="3301" y="11899"/>
                </a:lnTo>
                <a:lnTo>
                  <a:pt x="0" y="1416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7928806" y="5803405"/>
            <a:ext cx="12065" cy="3175"/>
          </a:xfrm>
          <a:custGeom>
            <a:avLst/>
            <a:gdLst/>
            <a:ahLst/>
            <a:cxnLst/>
            <a:rect l="l" t="t" r="r" b="b"/>
            <a:pathLst>
              <a:path w="12065" h="3175">
                <a:moveTo>
                  <a:pt x="0" y="0"/>
                </a:moveTo>
                <a:lnTo>
                  <a:pt x="11569" y="3048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7940376" y="4371989"/>
            <a:ext cx="0" cy="1434465"/>
          </a:xfrm>
          <a:custGeom>
            <a:avLst/>
            <a:gdLst/>
            <a:ahLst/>
            <a:cxnLst/>
            <a:rect l="l" t="t" r="r" b="b"/>
            <a:pathLst>
              <a:path h="1434464">
                <a:moveTo>
                  <a:pt x="0" y="0"/>
                </a:moveTo>
                <a:lnTo>
                  <a:pt x="0" y="1434464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7845120" y="4277609"/>
            <a:ext cx="278155" cy="970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8101666" y="5583137"/>
            <a:ext cx="19050" cy="6350"/>
          </a:xfrm>
          <a:custGeom>
            <a:avLst/>
            <a:gdLst/>
            <a:ahLst/>
            <a:cxnLst/>
            <a:rect l="l" t="t" r="r" b="b"/>
            <a:pathLst>
              <a:path w="19050" h="6350">
                <a:moveTo>
                  <a:pt x="18910" y="5867"/>
                </a:moveTo>
                <a:lnTo>
                  <a:pt x="17767" y="5118"/>
                </a:lnTo>
                <a:lnTo>
                  <a:pt x="9575" y="1320"/>
                </a:lnTo>
                <a:lnTo>
                  <a:pt x="685" y="0"/>
                </a:ln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8101666" y="5694350"/>
            <a:ext cx="19050" cy="16510"/>
          </a:xfrm>
          <a:custGeom>
            <a:avLst/>
            <a:gdLst/>
            <a:ahLst/>
            <a:cxnLst/>
            <a:rect l="l" t="t" r="r" b="b"/>
            <a:pathLst>
              <a:path w="19050" h="16510">
                <a:moveTo>
                  <a:pt x="0" y="15925"/>
                </a:moveTo>
                <a:lnTo>
                  <a:pt x="685" y="15582"/>
                </a:lnTo>
                <a:lnTo>
                  <a:pt x="9575" y="9512"/>
                </a:lnTo>
                <a:lnTo>
                  <a:pt x="17767" y="1346"/>
                </a:lnTo>
                <a:lnTo>
                  <a:pt x="1891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8119154" y="5745443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1054"/>
                </a:moveTo>
                <a:lnTo>
                  <a:pt x="1422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8063451" y="5759667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0" y="0"/>
                </a:moveTo>
                <a:lnTo>
                  <a:pt x="1727" y="419"/>
                </a:lnTo>
                <a:lnTo>
                  <a:pt x="3556" y="825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8101666" y="5531308"/>
            <a:ext cx="19050" cy="5080"/>
          </a:xfrm>
          <a:custGeom>
            <a:avLst/>
            <a:gdLst/>
            <a:ahLst/>
            <a:cxnLst/>
            <a:rect l="l" t="t" r="r" b="b"/>
            <a:pathLst>
              <a:path w="19050" h="5079">
                <a:moveTo>
                  <a:pt x="18910" y="0"/>
                </a:moveTo>
                <a:lnTo>
                  <a:pt x="0" y="5054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7387100" y="6089448"/>
            <a:ext cx="64135" cy="17780"/>
          </a:xfrm>
          <a:custGeom>
            <a:avLst/>
            <a:gdLst/>
            <a:ahLst/>
            <a:cxnLst/>
            <a:rect l="l" t="t" r="r" b="b"/>
            <a:pathLst>
              <a:path w="64134" h="17779">
                <a:moveTo>
                  <a:pt x="63639" y="11556"/>
                </a:moveTo>
                <a:lnTo>
                  <a:pt x="34988" y="17475"/>
                </a:lnTo>
                <a:lnTo>
                  <a:pt x="25704" y="17297"/>
                </a:lnTo>
                <a:lnTo>
                  <a:pt x="0" y="8115"/>
                </a:lnTo>
                <a:lnTo>
                  <a:pt x="1981" y="5689"/>
                </a:lnTo>
                <a:lnTo>
                  <a:pt x="6438" y="3479"/>
                </a:lnTo>
                <a:lnTo>
                  <a:pt x="13017" y="1714"/>
                </a:lnTo>
                <a:lnTo>
                  <a:pt x="21208" y="520"/>
                </a:lnTo>
                <a:lnTo>
                  <a:pt x="30314" y="0"/>
                </a:lnTo>
                <a:lnTo>
                  <a:pt x="37490" y="76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7410481" y="5297437"/>
            <a:ext cx="20955" cy="5715"/>
          </a:xfrm>
          <a:custGeom>
            <a:avLst/>
            <a:gdLst/>
            <a:ahLst/>
            <a:cxnLst/>
            <a:rect l="l" t="t" r="r" b="b"/>
            <a:pathLst>
              <a:path w="20954" h="5714">
                <a:moveTo>
                  <a:pt x="20840" y="0"/>
                </a:moveTo>
                <a:lnTo>
                  <a:pt x="0" y="5587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7410481" y="5303025"/>
            <a:ext cx="0" cy="426084"/>
          </a:xfrm>
          <a:custGeom>
            <a:avLst/>
            <a:gdLst/>
            <a:ahLst/>
            <a:cxnLst/>
            <a:rect l="l" t="t" r="r" b="b"/>
            <a:pathLst>
              <a:path h="426085">
                <a:moveTo>
                  <a:pt x="0" y="0"/>
                </a:moveTo>
                <a:lnTo>
                  <a:pt x="0" y="425615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7431322" y="5218634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8803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7431322" y="5297437"/>
            <a:ext cx="58419" cy="15875"/>
          </a:xfrm>
          <a:custGeom>
            <a:avLst/>
            <a:gdLst/>
            <a:ahLst/>
            <a:cxnLst/>
            <a:rect l="l" t="t" r="r" b="b"/>
            <a:pathLst>
              <a:path w="58420" h="15875">
                <a:moveTo>
                  <a:pt x="57835" y="15493"/>
                </a:move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8101675" y="5472776"/>
            <a:ext cx="19050" cy="5080"/>
          </a:xfrm>
          <a:custGeom>
            <a:avLst/>
            <a:gdLst/>
            <a:ahLst/>
            <a:cxnLst/>
            <a:rect l="l" t="t" r="r" b="b"/>
            <a:pathLst>
              <a:path w="19050" h="5079">
                <a:moveTo>
                  <a:pt x="18897" y="5080"/>
                </a:move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7327191" y="6088421"/>
            <a:ext cx="13970" cy="3810"/>
          </a:xfrm>
          <a:custGeom>
            <a:avLst/>
            <a:gdLst/>
            <a:ahLst/>
            <a:cxnLst/>
            <a:rect l="l" t="t" r="r" b="b"/>
            <a:pathLst>
              <a:path w="13970" h="3810">
                <a:moveTo>
                  <a:pt x="13347" y="0"/>
                </a:moveTo>
                <a:lnTo>
                  <a:pt x="0" y="353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7431331" y="5218649"/>
            <a:ext cx="58419" cy="15875"/>
          </a:xfrm>
          <a:custGeom>
            <a:avLst/>
            <a:gdLst/>
            <a:ahLst/>
            <a:cxnLst/>
            <a:rect l="l" t="t" r="r" b="b"/>
            <a:pathLst>
              <a:path w="58420" h="15875">
                <a:moveTo>
                  <a:pt x="57823" y="15468"/>
                </a:move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7400114" y="5193846"/>
            <a:ext cx="8255" cy="2540"/>
          </a:xfrm>
          <a:custGeom>
            <a:avLst/>
            <a:gdLst/>
            <a:ahLst/>
            <a:cxnLst/>
            <a:rect l="l" t="t" r="r" b="b"/>
            <a:pathLst>
              <a:path w="8254" h="2539">
                <a:moveTo>
                  <a:pt x="8064" y="0"/>
                </a:moveTo>
                <a:lnTo>
                  <a:pt x="0" y="2158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7400114" y="5204095"/>
            <a:ext cx="19685" cy="5715"/>
          </a:xfrm>
          <a:custGeom>
            <a:avLst/>
            <a:gdLst/>
            <a:ahLst/>
            <a:cxnLst/>
            <a:rect l="l" t="t" r="r" b="b"/>
            <a:pathLst>
              <a:path w="19684" h="5714">
                <a:moveTo>
                  <a:pt x="0" y="0"/>
                </a:moveTo>
                <a:lnTo>
                  <a:pt x="19646" y="5232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7361887" y="5209327"/>
            <a:ext cx="58419" cy="15875"/>
          </a:xfrm>
          <a:custGeom>
            <a:avLst/>
            <a:gdLst/>
            <a:ahLst/>
            <a:cxnLst/>
            <a:rect l="l" t="t" r="r" b="b"/>
            <a:pathLst>
              <a:path w="58420" h="15875">
                <a:moveTo>
                  <a:pt x="0" y="15506"/>
                </a:moveTo>
                <a:lnTo>
                  <a:pt x="57873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7385014" y="5218649"/>
            <a:ext cx="46355" cy="12700"/>
          </a:xfrm>
          <a:custGeom>
            <a:avLst/>
            <a:gdLst/>
            <a:ahLst/>
            <a:cxnLst/>
            <a:rect l="l" t="t" r="r" b="b"/>
            <a:pathLst>
              <a:path w="46354" h="12700">
                <a:moveTo>
                  <a:pt x="46316" y="0"/>
                </a:moveTo>
                <a:lnTo>
                  <a:pt x="0" y="12395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7707797" y="6047083"/>
            <a:ext cx="40640" cy="112395"/>
          </a:xfrm>
          <a:custGeom>
            <a:avLst/>
            <a:gdLst/>
            <a:ahLst/>
            <a:cxnLst/>
            <a:rect l="l" t="t" r="r" b="b"/>
            <a:pathLst>
              <a:path w="40640" h="112395">
                <a:moveTo>
                  <a:pt x="10198" y="0"/>
                </a:moveTo>
                <a:lnTo>
                  <a:pt x="8000" y="3517"/>
                </a:lnTo>
                <a:lnTo>
                  <a:pt x="3657" y="13512"/>
                </a:lnTo>
                <a:lnTo>
                  <a:pt x="927" y="24917"/>
                </a:lnTo>
                <a:lnTo>
                  <a:pt x="0" y="37274"/>
                </a:lnTo>
                <a:lnTo>
                  <a:pt x="927" y="50139"/>
                </a:lnTo>
                <a:lnTo>
                  <a:pt x="13906" y="86677"/>
                </a:lnTo>
                <a:lnTo>
                  <a:pt x="38201" y="110871"/>
                </a:lnTo>
                <a:lnTo>
                  <a:pt x="40170" y="111887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7408179" y="513411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0"/>
                </a:moveTo>
                <a:lnTo>
                  <a:pt x="0" y="59728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7408179" y="4909544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695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7408179" y="5193846"/>
            <a:ext cx="81280" cy="22225"/>
          </a:xfrm>
          <a:custGeom>
            <a:avLst/>
            <a:gdLst/>
            <a:ahLst/>
            <a:cxnLst/>
            <a:rect l="l" t="t" r="r" b="b"/>
            <a:pathLst>
              <a:path w="81279" h="22225">
                <a:moveTo>
                  <a:pt x="0" y="0"/>
                </a:moveTo>
                <a:lnTo>
                  <a:pt x="80975" y="21704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7711455" y="6168597"/>
            <a:ext cx="26034" cy="23495"/>
          </a:xfrm>
          <a:custGeom>
            <a:avLst/>
            <a:gdLst/>
            <a:ahLst/>
            <a:cxnLst/>
            <a:rect l="l" t="t" r="r" b="b"/>
            <a:pathLst>
              <a:path w="26034" h="23495">
                <a:moveTo>
                  <a:pt x="0" y="0"/>
                </a:moveTo>
                <a:lnTo>
                  <a:pt x="4330" y="5118"/>
                </a:lnTo>
                <a:lnTo>
                  <a:pt x="14884" y="15303"/>
                </a:lnTo>
                <a:lnTo>
                  <a:pt x="25755" y="23114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7731661" y="620020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26"/>
                </a:moveTo>
                <a:lnTo>
                  <a:pt x="482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7408179" y="4890977"/>
            <a:ext cx="81280" cy="22225"/>
          </a:xfrm>
          <a:custGeom>
            <a:avLst/>
            <a:gdLst/>
            <a:ahLst/>
            <a:cxnLst/>
            <a:rect l="l" t="t" r="r" b="b"/>
            <a:pathLst>
              <a:path w="81279" h="22225">
                <a:moveTo>
                  <a:pt x="80975" y="21691"/>
                </a:move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7616878" y="6019448"/>
            <a:ext cx="66675" cy="17780"/>
          </a:xfrm>
          <a:custGeom>
            <a:avLst/>
            <a:gdLst/>
            <a:ahLst/>
            <a:cxnLst/>
            <a:rect l="l" t="t" r="r" b="b"/>
            <a:pathLst>
              <a:path w="66675" h="17779">
                <a:moveTo>
                  <a:pt x="0" y="17741"/>
                </a:moveTo>
                <a:lnTo>
                  <a:pt x="66293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7410490" y="5696410"/>
            <a:ext cx="78740" cy="21590"/>
          </a:xfrm>
          <a:custGeom>
            <a:avLst/>
            <a:gdLst/>
            <a:ahLst/>
            <a:cxnLst/>
            <a:rect l="l" t="t" r="r" b="b"/>
            <a:pathLst>
              <a:path w="78740" h="21589">
                <a:moveTo>
                  <a:pt x="78663" y="0"/>
                </a:moveTo>
                <a:lnTo>
                  <a:pt x="0" y="21081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7385014" y="5728643"/>
            <a:ext cx="26034" cy="6985"/>
          </a:xfrm>
          <a:custGeom>
            <a:avLst/>
            <a:gdLst/>
            <a:ahLst/>
            <a:cxnLst/>
            <a:rect l="l" t="t" r="r" b="b"/>
            <a:pathLst>
              <a:path w="26034" h="6985">
                <a:moveTo>
                  <a:pt x="25476" y="0"/>
                </a:moveTo>
                <a:lnTo>
                  <a:pt x="0" y="6807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7408179" y="4783458"/>
            <a:ext cx="0" cy="126364"/>
          </a:xfrm>
          <a:custGeom>
            <a:avLst/>
            <a:gdLst/>
            <a:ahLst/>
            <a:cxnLst/>
            <a:rect l="l" t="t" r="r" b="b"/>
            <a:pathLst>
              <a:path h="126364">
                <a:moveTo>
                  <a:pt x="0" y="126085"/>
                </a:move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7408179" y="4777248"/>
            <a:ext cx="23495" cy="6350"/>
          </a:xfrm>
          <a:custGeom>
            <a:avLst/>
            <a:gdLst/>
            <a:ahLst/>
            <a:cxnLst/>
            <a:rect l="l" t="t" r="r" b="b"/>
            <a:pathLst>
              <a:path w="23495" h="6350">
                <a:moveTo>
                  <a:pt x="0" y="6210"/>
                </a:moveTo>
                <a:lnTo>
                  <a:pt x="23152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7385014" y="4909544"/>
            <a:ext cx="23495" cy="6350"/>
          </a:xfrm>
          <a:custGeom>
            <a:avLst/>
            <a:gdLst/>
            <a:ahLst/>
            <a:cxnLst/>
            <a:rect l="l" t="t" r="r" b="b"/>
            <a:pathLst>
              <a:path w="23495" h="6350">
                <a:moveTo>
                  <a:pt x="0" y="6210"/>
                </a:moveTo>
                <a:lnTo>
                  <a:pt x="23164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7431331" y="4281834"/>
            <a:ext cx="0" cy="495934"/>
          </a:xfrm>
          <a:custGeom>
            <a:avLst/>
            <a:gdLst/>
            <a:ahLst/>
            <a:cxnLst/>
            <a:rect l="l" t="t" r="r" b="b"/>
            <a:pathLst>
              <a:path h="495935">
                <a:moveTo>
                  <a:pt x="0" y="0"/>
                </a:moveTo>
                <a:lnTo>
                  <a:pt x="0" y="495414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7431331" y="4777248"/>
            <a:ext cx="58419" cy="15875"/>
          </a:xfrm>
          <a:custGeom>
            <a:avLst/>
            <a:gdLst/>
            <a:ahLst/>
            <a:cxnLst/>
            <a:rect l="l" t="t" r="r" b="b"/>
            <a:pathLst>
              <a:path w="58420" h="15875">
                <a:moveTo>
                  <a:pt x="0" y="0"/>
                </a:moveTo>
                <a:lnTo>
                  <a:pt x="57823" y="15493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7304026" y="3783257"/>
            <a:ext cx="34925" cy="39370"/>
          </a:xfrm>
          <a:custGeom>
            <a:avLst/>
            <a:gdLst/>
            <a:ahLst/>
            <a:cxnLst/>
            <a:rect l="l" t="t" r="r" b="b"/>
            <a:pathLst>
              <a:path w="34925" h="39370">
                <a:moveTo>
                  <a:pt x="34734" y="901"/>
                </a:moveTo>
                <a:lnTo>
                  <a:pt x="2679" y="21513"/>
                </a:lnTo>
                <a:lnTo>
                  <a:pt x="698" y="29806"/>
                </a:lnTo>
                <a:lnTo>
                  <a:pt x="0" y="3890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7304026" y="3822157"/>
            <a:ext cx="0" cy="2270125"/>
          </a:xfrm>
          <a:custGeom>
            <a:avLst/>
            <a:gdLst/>
            <a:ahLst/>
            <a:cxnLst/>
            <a:rect l="l" t="t" r="r" b="b"/>
            <a:pathLst>
              <a:path h="2270125">
                <a:moveTo>
                  <a:pt x="0" y="0"/>
                </a:moveTo>
                <a:lnTo>
                  <a:pt x="0" y="2269934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7304026" y="6092092"/>
            <a:ext cx="34925" cy="57150"/>
          </a:xfrm>
          <a:custGeom>
            <a:avLst/>
            <a:gdLst/>
            <a:ahLst/>
            <a:cxnLst/>
            <a:rect l="l" t="t" r="r" b="b"/>
            <a:pathLst>
              <a:path w="34925" h="57150">
                <a:moveTo>
                  <a:pt x="0" y="0"/>
                </a:moveTo>
                <a:lnTo>
                  <a:pt x="15443" y="43446"/>
                </a:lnTo>
                <a:lnTo>
                  <a:pt x="27952" y="53860"/>
                </a:lnTo>
                <a:lnTo>
                  <a:pt x="34734" y="56591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7338761" y="6148683"/>
            <a:ext cx="428625" cy="114935"/>
          </a:xfrm>
          <a:custGeom>
            <a:avLst/>
            <a:gdLst/>
            <a:ahLst/>
            <a:cxnLst/>
            <a:rect l="l" t="t" r="r" b="b"/>
            <a:pathLst>
              <a:path w="428625" h="114934">
                <a:moveTo>
                  <a:pt x="0" y="0"/>
                </a:moveTo>
                <a:lnTo>
                  <a:pt x="428078" y="114655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7385014" y="5231045"/>
            <a:ext cx="0" cy="504825"/>
          </a:xfrm>
          <a:custGeom>
            <a:avLst/>
            <a:gdLst/>
            <a:ahLst/>
            <a:cxnLst/>
            <a:rect l="l" t="t" r="r" b="b"/>
            <a:pathLst>
              <a:path h="504825">
                <a:moveTo>
                  <a:pt x="0" y="0"/>
                </a:moveTo>
                <a:lnTo>
                  <a:pt x="0" y="504405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7361887" y="5224834"/>
            <a:ext cx="23495" cy="6350"/>
          </a:xfrm>
          <a:custGeom>
            <a:avLst/>
            <a:gdLst/>
            <a:ahLst/>
            <a:cxnLst/>
            <a:rect l="l" t="t" r="r" b="b"/>
            <a:pathLst>
              <a:path w="23495" h="6350">
                <a:moveTo>
                  <a:pt x="0" y="0"/>
                </a:moveTo>
                <a:lnTo>
                  <a:pt x="23126" y="621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7361887" y="5224834"/>
            <a:ext cx="0" cy="744220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744029"/>
                </a:move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7361887" y="5968864"/>
            <a:ext cx="255270" cy="68580"/>
          </a:xfrm>
          <a:custGeom>
            <a:avLst/>
            <a:gdLst/>
            <a:ahLst/>
            <a:cxnLst/>
            <a:rect l="l" t="t" r="r" b="b"/>
            <a:pathLst>
              <a:path w="255270" h="68579">
                <a:moveTo>
                  <a:pt x="254990" y="68325"/>
                </a:move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7614179" y="6011733"/>
            <a:ext cx="137782" cy="2140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7327191" y="6091952"/>
            <a:ext cx="263525" cy="71120"/>
          </a:xfrm>
          <a:custGeom>
            <a:avLst/>
            <a:gdLst/>
            <a:ahLst/>
            <a:cxnLst/>
            <a:rect l="l" t="t" r="r" b="b"/>
            <a:pathLst>
              <a:path w="263525" h="71120">
                <a:moveTo>
                  <a:pt x="0" y="0"/>
                </a:moveTo>
                <a:lnTo>
                  <a:pt x="263093" y="70535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7327191" y="4900248"/>
            <a:ext cx="0" cy="1191895"/>
          </a:xfrm>
          <a:custGeom>
            <a:avLst/>
            <a:gdLst/>
            <a:ahLst/>
            <a:cxnLst/>
            <a:rect l="l" t="t" r="r" b="b"/>
            <a:pathLst>
              <a:path h="1191895">
                <a:moveTo>
                  <a:pt x="0" y="0"/>
                </a:moveTo>
                <a:lnTo>
                  <a:pt x="0" y="1191704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7327191" y="4900248"/>
            <a:ext cx="58419" cy="15875"/>
          </a:xfrm>
          <a:custGeom>
            <a:avLst/>
            <a:gdLst/>
            <a:ahLst/>
            <a:cxnLst/>
            <a:rect l="l" t="t" r="r" b="b"/>
            <a:pathLst>
              <a:path w="58420" h="15875">
                <a:moveTo>
                  <a:pt x="57823" y="15506"/>
                </a:move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7385014" y="4269439"/>
            <a:ext cx="0" cy="646430"/>
          </a:xfrm>
          <a:custGeom>
            <a:avLst/>
            <a:gdLst/>
            <a:ahLst/>
            <a:cxnLst/>
            <a:rect l="l" t="t" r="r" b="b"/>
            <a:pathLst>
              <a:path h="646429">
                <a:moveTo>
                  <a:pt x="0" y="0"/>
                </a:moveTo>
                <a:lnTo>
                  <a:pt x="0" y="646315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7864820" y="3742770"/>
            <a:ext cx="59055" cy="15875"/>
          </a:xfrm>
          <a:custGeom>
            <a:avLst/>
            <a:gdLst/>
            <a:ahLst/>
            <a:cxnLst/>
            <a:rect l="l" t="t" r="r" b="b"/>
            <a:pathLst>
              <a:path w="59054" h="15875">
                <a:moveTo>
                  <a:pt x="8458" y="13500"/>
                </a:moveTo>
                <a:lnTo>
                  <a:pt x="15519" y="14897"/>
                </a:lnTo>
                <a:lnTo>
                  <a:pt x="23799" y="15671"/>
                </a:lnTo>
                <a:lnTo>
                  <a:pt x="32562" y="15748"/>
                </a:lnTo>
                <a:lnTo>
                  <a:pt x="41059" y="15125"/>
                </a:lnTo>
                <a:lnTo>
                  <a:pt x="48488" y="13881"/>
                </a:lnTo>
                <a:lnTo>
                  <a:pt x="54216" y="12115"/>
                </a:lnTo>
                <a:lnTo>
                  <a:pt x="57708" y="9944"/>
                </a:lnTo>
                <a:lnTo>
                  <a:pt x="58686" y="7607"/>
                </a:lnTo>
                <a:lnTo>
                  <a:pt x="57073" y="5321"/>
                </a:lnTo>
                <a:lnTo>
                  <a:pt x="52959" y="3213"/>
                </a:lnTo>
                <a:lnTo>
                  <a:pt x="46748" y="1524"/>
                </a:lnTo>
                <a:lnTo>
                  <a:pt x="39001" y="457"/>
                </a:lnTo>
                <a:lnTo>
                  <a:pt x="30378" y="0"/>
                </a:lnTo>
                <a:lnTo>
                  <a:pt x="21653" y="266"/>
                </a:lnTo>
                <a:lnTo>
                  <a:pt x="13589" y="1244"/>
                </a:lnTo>
                <a:lnTo>
                  <a:pt x="6959" y="2768"/>
                </a:lnTo>
                <a:lnTo>
                  <a:pt x="2247" y="4749"/>
                </a:lnTo>
                <a:lnTo>
                  <a:pt x="0" y="7010"/>
                </a:lnTo>
                <a:lnTo>
                  <a:pt x="342" y="9359"/>
                </a:lnTo>
                <a:lnTo>
                  <a:pt x="3225" y="11595"/>
                </a:lnTo>
                <a:lnTo>
                  <a:pt x="8458" y="13500"/>
                </a:lnTo>
                <a:close/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7951942" y="3619872"/>
            <a:ext cx="428625" cy="114935"/>
          </a:xfrm>
          <a:custGeom>
            <a:avLst/>
            <a:gdLst/>
            <a:ahLst/>
            <a:cxnLst/>
            <a:rect l="l" t="t" r="r" b="b"/>
            <a:pathLst>
              <a:path w="428625" h="114935">
                <a:moveTo>
                  <a:pt x="428078" y="114668"/>
                </a:move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7338761" y="3619872"/>
            <a:ext cx="613410" cy="164465"/>
          </a:xfrm>
          <a:custGeom>
            <a:avLst/>
            <a:gdLst/>
            <a:ahLst/>
            <a:cxnLst/>
            <a:rect l="l" t="t" r="r" b="b"/>
            <a:pathLst>
              <a:path w="613409" h="164464">
                <a:moveTo>
                  <a:pt x="613181" y="0"/>
                </a:moveTo>
                <a:lnTo>
                  <a:pt x="0" y="164287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7338761" y="3784159"/>
            <a:ext cx="428625" cy="114935"/>
          </a:xfrm>
          <a:custGeom>
            <a:avLst/>
            <a:gdLst/>
            <a:ahLst/>
            <a:cxnLst/>
            <a:rect l="l" t="t" r="r" b="b"/>
            <a:pathLst>
              <a:path w="428625" h="114935">
                <a:moveTo>
                  <a:pt x="428078" y="114668"/>
                </a:move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7766839" y="5843235"/>
            <a:ext cx="0" cy="420370"/>
          </a:xfrm>
          <a:custGeom>
            <a:avLst/>
            <a:gdLst/>
            <a:ahLst/>
            <a:cxnLst/>
            <a:rect l="l" t="t" r="r" b="b"/>
            <a:pathLst>
              <a:path h="420370">
                <a:moveTo>
                  <a:pt x="0" y="420103"/>
                </a:move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7766839" y="626330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15" y="0"/>
                </a:moveTo>
                <a:lnTo>
                  <a:pt x="0" y="38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8380021" y="3733651"/>
            <a:ext cx="26034" cy="9525"/>
          </a:xfrm>
          <a:custGeom>
            <a:avLst/>
            <a:gdLst/>
            <a:ahLst/>
            <a:cxnLst/>
            <a:rect l="l" t="t" r="r" b="b"/>
            <a:pathLst>
              <a:path w="26034" h="9525">
                <a:moveTo>
                  <a:pt x="25425" y="9194"/>
                </a:moveTo>
                <a:lnTo>
                  <a:pt x="24523" y="8153"/>
                </a:lnTo>
                <a:lnTo>
                  <a:pt x="19278" y="3695"/>
                </a:lnTo>
                <a:lnTo>
                  <a:pt x="13271" y="927"/>
                </a:lnTo>
                <a:lnTo>
                  <a:pt x="6756" y="0"/>
                </a:lnTo>
                <a:lnTo>
                  <a:pt x="0" y="888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7766839" y="3734540"/>
            <a:ext cx="613410" cy="164465"/>
          </a:xfrm>
          <a:custGeom>
            <a:avLst/>
            <a:gdLst/>
            <a:ahLst/>
            <a:cxnLst/>
            <a:rect l="l" t="t" r="r" b="b"/>
            <a:pathLst>
              <a:path w="613409" h="164464">
                <a:moveTo>
                  <a:pt x="613181" y="0"/>
                </a:moveTo>
                <a:lnTo>
                  <a:pt x="0" y="164287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7766839" y="3898827"/>
            <a:ext cx="0" cy="473075"/>
          </a:xfrm>
          <a:custGeom>
            <a:avLst/>
            <a:gdLst/>
            <a:ahLst/>
            <a:cxnLst/>
            <a:rect l="l" t="t" r="r" b="b"/>
            <a:pathLst>
              <a:path h="473075">
                <a:moveTo>
                  <a:pt x="0" y="472922"/>
                </a:move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7766839" y="4284933"/>
            <a:ext cx="324485" cy="86995"/>
          </a:xfrm>
          <a:custGeom>
            <a:avLst/>
            <a:gdLst/>
            <a:ahLst/>
            <a:cxnLst/>
            <a:rect l="l" t="t" r="r" b="b"/>
            <a:pathLst>
              <a:path w="324484" h="86995">
                <a:moveTo>
                  <a:pt x="323938" y="0"/>
                </a:moveTo>
                <a:lnTo>
                  <a:pt x="0" y="86817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8090740" y="428474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-2698" y="95"/>
                </a:moveTo>
                <a:lnTo>
                  <a:pt x="2736" y="95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7655956" y="4544381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5753" y="0"/>
                </a:moveTo>
                <a:lnTo>
                  <a:pt x="0" y="2324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7655956" y="4546705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0" y="0"/>
                </a:moveTo>
                <a:lnTo>
                  <a:pt x="5753" y="2362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7655956" y="4515996"/>
            <a:ext cx="2540" cy="31115"/>
          </a:xfrm>
          <a:custGeom>
            <a:avLst/>
            <a:gdLst/>
            <a:ahLst/>
            <a:cxnLst/>
            <a:rect l="l" t="t" r="r" b="b"/>
            <a:pathLst>
              <a:path w="2540" h="31114">
                <a:moveTo>
                  <a:pt x="1238" y="-2698"/>
                </a:moveTo>
                <a:lnTo>
                  <a:pt x="1238" y="33407"/>
                </a:lnTo>
              </a:path>
            </a:pathLst>
          </a:custGeom>
          <a:ln w="78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7658432" y="4515996"/>
            <a:ext cx="3810" cy="1905"/>
          </a:xfrm>
          <a:custGeom>
            <a:avLst/>
            <a:gdLst/>
            <a:ahLst/>
            <a:cxnLst/>
            <a:rect l="l" t="t" r="r" b="b"/>
            <a:pathLst>
              <a:path w="3809" h="1904">
                <a:moveTo>
                  <a:pt x="3276" y="1346"/>
                </a:move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7632702" y="4460269"/>
            <a:ext cx="29209" cy="158750"/>
          </a:xfrm>
          <a:custGeom>
            <a:avLst/>
            <a:gdLst/>
            <a:ahLst/>
            <a:cxnLst/>
            <a:rect l="l" t="t" r="r" b="b"/>
            <a:pathLst>
              <a:path w="29209" h="158750">
                <a:moveTo>
                  <a:pt x="29006" y="158750"/>
                </a:moveTo>
                <a:lnTo>
                  <a:pt x="9588" y="123596"/>
                </a:lnTo>
                <a:lnTo>
                  <a:pt x="0" y="76555"/>
                </a:lnTo>
                <a:lnTo>
                  <a:pt x="355" y="61036"/>
                </a:lnTo>
                <a:lnTo>
                  <a:pt x="11772" y="20459"/>
                </a:lnTo>
                <a:lnTo>
                  <a:pt x="27076" y="1536"/>
                </a:lnTo>
                <a:lnTo>
                  <a:pt x="29006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7655956" y="5568280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5753" y="0"/>
                </a:moveTo>
                <a:lnTo>
                  <a:pt x="0" y="1676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7655956" y="5569956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0" y="0"/>
                </a:moveTo>
                <a:lnTo>
                  <a:pt x="5753" y="4483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7655956" y="5550653"/>
            <a:ext cx="6350" cy="19685"/>
          </a:xfrm>
          <a:custGeom>
            <a:avLst/>
            <a:gdLst/>
            <a:ahLst/>
            <a:cxnLst/>
            <a:rect l="l" t="t" r="r" b="b"/>
            <a:pathLst>
              <a:path w="6350" h="19685">
                <a:moveTo>
                  <a:pt x="5753" y="0"/>
                </a:moveTo>
                <a:lnTo>
                  <a:pt x="0" y="19304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7632677" y="5500678"/>
            <a:ext cx="29209" cy="158750"/>
          </a:xfrm>
          <a:custGeom>
            <a:avLst/>
            <a:gdLst/>
            <a:ahLst/>
            <a:cxnLst/>
            <a:rect l="l" t="t" r="r" b="b"/>
            <a:pathLst>
              <a:path w="29209" h="158750">
                <a:moveTo>
                  <a:pt x="29032" y="158724"/>
                </a:moveTo>
                <a:lnTo>
                  <a:pt x="6464" y="114363"/>
                </a:lnTo>
                <a:lnTo>
                  <a:pt x="0" y="67119"/>
                </a:lnTo>
                <a:lnTo>
                  <a:pt x="1422" y="52019"/>
                </a:lnTo>
                <a:lnTo>
                  <a:pt x="4597" y="37884"/>
                </a:lnTo>
                <a:lnTo>
                  <a:pt x="9461" y="25082"/>
                </a:lnTo>
                <a:lnTo>
                  <a:pt x="15836" y="13881"/>
                </a:lnTo>
                <a:lnTo>
                  <a:pt x="23685" y="4610"/>
                </a:lnTo>
                <a:lnTo>
                  <a:pt x="29032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7653403" y="6211408"/>
            <a:ext cx="27940" cy="5080"/>
          </a:xfrm>
          <a:custGeom>
            <a:avLst/>
            <a:gdLst/>
            <a:ahLst/>
            <a:cxnLst/>
            <a:rect l="l" t="t" r="r" b="b"/>
            <a:pathLst>
              <a:path w="27940" h="5079">
                <a:moveTo>
                  <a:pt x="0" y="4559"/>
                </a:moveTo>
                <a:lnTo>
                  <a:pt x="27927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7624447" y="6033748"/>
            <a:ext cx="28575" cy="5080"/>
          </a:xfrm>
          <a:custGeom>
            <a:avLst/>
            <a:gdLst/>
            <a:ahLst/>
            <a:cxnLst/>
            <a:rect l="l" t="t" r="r" b="b"/>
            <a:pathLst>
              <a:path w="28575" h="5079">
                <a:moveTo>
                  <a:pt x="27952" y="0"/>
                </a:moveTo>
                <a:lnTo>
                  <a:pt x="0" y="4559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7560147" y="4832455"/>
            <a:ext cx="29845" cy="4445"/>
          </a:xfrm>
          <a:custGeom>
            <a:avLst/>
            <a:gdLst/>
            <a:ahLst/>
            <a:cxnLst/>
            <a:rect l="l" t="t" r="r" b="b"/>
            <a:pathLst>
              <a:path w="29845" h="4445">
                <a:moveTo>
                  <a:pt x="29337" y="0"/>
                </a:moveTo>
                <a:lnTo>
                  <a:pt x="0" y="3886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37" name="object 237"/>
          <p:cNvSpPr/>
          <p:nvPr/>
        </p:nvSpPr>
        <p:spPr>
          <a:xfrm>
            <a:off x="7626771" y="5338614"/>
            <a:ext cx="29845" cy="4445"/>
          </a:xfrm>
          <a:custGeom>
            <a:avLst/>
            <a:gdLst/>
            <a:ahLst/>
            <a:cxnLst/>
            <a:rect l="l" t="t" r="r" b="b"/>
            <a:pathLst>
              <a:path w="29845" h="4445">
                <a:moveTo>
                  <a:pt x="0" y="3886"/>
                </a:moveTo>
                <a:lnTo>
                  <a:pt x="29336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7774142" y="6272902"/>
            <a:ext cx="23495" cy="6350"/>
          </a:xfrm>
          <a:custGeom>
            <a:avLst/>
            <a:gdLst/>
            <a:ahLst/>
            <a:cxnLst/>
            <a:rect l="l" t="t" r="r" b="b"/>
            <a:pathLst>
              <a:path w="23495" h="6350">
                <a:moveTo>
                  <a:pt x="0" y="0"/>
                </a:moveTo>
                <a:lnTo>
                  <a:pt x="23164" y="621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39" name="object 239"/>
          <p:cNvSpPr/>
          <p:nvPr/>
        </p:nvSpPr>
        <p:spPr>
          <a:xfrm>
            <a:off x="8385355" y="3737487"/>
            <a:ext cx="23495" cy="6350"/>
          </a:xfrm>
          <a:custGeom>
            <a:avLst/>
            <a:gdLst/>
            <a:ahLst/>
            <a:cxnLst/>
            <a:rect l="l" t="t" r="r" b="b"/>
            <a:pathLst>
              <a:path w="23495" h="6350">
                <a:moveTo>
                  <a:pt x="23164" y="6210"/>
                </a:move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7774142" y="4356103"/>
            <a:ext cx="23495" cy="6350"/>
          </a:xfrm>
          <a:custGeom>
            <a:avLst/>
            <a:gdLst/>
            <a:ahLst/>
            <a:cxnLst/>
            <a:rect l="l" t="t" r="r" b="b"/>
            <a:pathLst>
              <a:path w="23495" h="6350">
                <a:moveTo>
                  <a:pt x="0" y="0"/>
                </a:moveTo>
                <a:lnTo>
                  <a:pt x="23164" y="6172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41" name="object 241"/>
          <p:cNvSpPr/>
          <p:nvPr/>
        </p:nvSpPr>
        <p:spPr>
          <a:xfrm>
            <a:off x="7661708" y="4412276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03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7939216" y="3618068"/>
            <a:ext cx="26034" cy="1905"/>
          </a:xfrm>
          <a:custGeom>
            <a:avLst/>
            <a:gdLst/>
            <a:ahLst/>
            <a:cxnLst/>
            <a:rect l="l" t="t" r="r" b="b"/>
            <a:pathLst>
              <a:path w="26034" h="1904">
                <a:moveTo>
                  <a:pt x="25438" y="1663"/>
                </a:moveTo>
                <a:lnTo>
                  <a:pt x="22301" y="952"/>
                </a:lnTo>
                <a:lnTo>
                  <a:pt x="19126" y="419"/>
                </a:lnTo>
                <a:lnTo>
                  <a:pt x="15938" y="126"/>
                </a:lnTo>
                <a:lnTo>
                  <a:pt x="12725" y="0"/>
                </a:lnTo>
                <a:lnTo>
                  <a:pt x="9512" y="126"/>
                </a:lnTo>
                <a:lnTo>
                  <a:pt x="6324" y="419"/>
                </a:lnTo>
                <a:lnTo>
                  <a:pt x="3136" y="952"/>
                </a:lnTo>
                <a:lnTo>
                  <a:pt x="0" y="1663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43" name="object 243"/>
          <p:cNvSpPr/>
          <p:nvPr/>
        </p:nvSpPr>
        <p:spPr>
          <a:xfrm>
            <a:off x="7964654" y="3619732"/>
            <a:ext cx="428625" cy="114935"/>
          </a:xfrm>
          <a:custGeom>
            <a:avLst/>
            <a:gdLst/>
            <a:ahLst/>
            <a:cxnLst/>
            <a:rect l="l" t="t" r="r" b="b"/>
            <a:pathLst>
              <a:path w="428625" h="114935">
                <a:moveTo>
                  <a:pt x="428053" y="114719"/>
                </a:move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7326035" y="3619732"/>
            <a:ext cx="613410" cy="164465"/>
          </a:xfrm>
          <a:custGeom>
            <a:avLst/>
            <a:gdLst/>
            <a:ahLst/>
            <a:cxnLst/>
            <a:rect l="l" t="t" r="r" b="b"/>
            <a:pathLst>
              <a:path w="613409" h="164464">
                <a:moveTo>
                  <a:pt x="613181" y="0"/>
                </a:moveTo>
                <a:lnTo>
                  <a:pt x="0" y="164287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45" name="object 245"/>
          <p:cNvSpPr/>
          <p:nvPr/>
        </p:nvSpPr>
        <p:spPr>
          <a:xfrm>
            <a:off x="7403385" y="5980511"/>
            <a:ext cx="293370" cy="250825"/>
          </a:xfrm>
          <a:custGeom>
            <a:avLst/>
            <a:gdLst/>
            <a:ahLst/>
            <a:cxnLst/>
            <a:rect l="l" t="t" r="r" b="b"/>
            <a:pathLst>
              <a:path w="293370" h="250825">
                <a:moveTo>
                  <a:pt x="2019" y="0"/>
                </a:moveTo>
                <a:lnTo>
                  <a:pt x="0" y="100139"/>
                </a:lnTo>
                <a:lnTo>
                  <a:pt x="200177" y="187820"/>
                </a:lnTo>
                <a:lnTo>
                  <a:pt x="217914" y="232336"/>
                </a:lnTo>
                <a:lnTo>
                  <a:pt x="231063" y="250628"/>
                </a:lnTo>
                <a:lnTo>
                  <a:pt x="246136" y="245802"/>
                </a:lnTo>
                <a:lnTo>
                  <a:pt x="269646" y="220967"/>
                </a:lnTo>
                <a:lnTo>
                  <a:pt x="287636" y="191732"/>
                </a:lnTo>
                <a:lnTo>
                  <a:pt x="293028" y="168349"/>
                </a:lnTo>
                <a:lnTo>
                  <a:pt x="285278" y="138544"/>
                </a:lnTo>
                <a:lnTo>
                  <a:pt x="263842" y="90042"/>
                </a:lnTo>
                <a:lnTo>
                  <a:pt x="254867" y="74307"/>
                </a:lnTo>
                <a:lnTo>
                  <a:pt x="200177" y="74307"/>
                </a:lnTo>
                <a:lnTo>
                  <a:pt x="81127" y="21208"/>
                </a:lnTo>
                <a:lnTo>
                  <a:pt x="2019" y="0"/>
                </a:lnTo>
                <a:close/>
              </a:path>
              <a:path w="293370" h="250825">
                <a:moveTo>
                  <a:pt x="230309" y="41241"/>
                </a:moveTo>
                <a:lnTo>
                  <a:pt x="217802" y="48278"/>
                </a:lnTo>
                <a:lnTo>
                  <a:pt x="200177" y="74307"/>
                </a:lnTo>
                <a:lnTo>
                  <a:pt x="254867" y="74307"/>
                </a:lnTo>
                <a:lnTo>
                  <a:pt x="243666" y="54671"/>
                </a:lnTo>
                <a:lnTo>
                  <a:pt x="230309" y="41241"/>
                </a:lnTo>
                <a:close/>
              </a:path>
            </a:pathLst>
          </a:custGeom>
          <a:solidFill>
            <a:srgbClr val="F26722"/>
          </a:solidFill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46" name="object 246"/>
          <p:cNvSpPr/>
          <p:nvPr/>
        </p:nvSpPr>
        <p:spPr>
          <a:xfrm>
            <a:off x="7403385" y="5980511"/>
            <a:ext cx="293370" cy="250825"/>
          </a:xfrm>
          <a:custGeom>
            <a:avLst/>
            <a:gdLst/>
            <a:ahLst/>
            <a:cxnLst/>
            <a:rect l="l" t="t" r="r" b="b"/>
            <a:pathLst>
              <a:path w="293370" h="250825">
                <a:moveTo>
                  <a:pt x="200177" y="187820"/>
                </a:moveTo>
                <a:lnTo>
                  <a:pt x="217914" y="232336"/>
                </a:lnTo>
                <a:lnTo>
                  <a:pt x="231063" y="250628"/>
                </a:lnTo>
                <a:lnTo>
                  <a:pt x="246136" y="245802"/>
                </a:lnTo>
                <a:lnTo>
                  <a:pt x="269646" y="220967"/>
                </a:lnTo>
                <a:lnTo>
                  <a:pt x="287636" y="191732"/>
                </a:lnTo>
                <a:lnTo>
                  <a:pt x="293028" y="168349"/>
                </a:lnTo>
                <a:lnTo>
                  <a:pt x="285278" y="138544"/>
                </a:lnTo>
                <a:lnTo>
                  <a:pt x="263842" y="90042"/>
                </a:lnTo>
                <a:lnTo>
                  <a:pt x="243666" y="54671"/>
                </a:lnTo>
                <a:lnTo>
                  <a:pt x="230309" y="41241"/>
                </a:lnTo>
                <a:lnTo>
                  <a:pt x="217802" y="48278"/>
                </a:lnTo>
                <a:lnTo>
                  <a:pt x="200177" y="74307"/>
                </a:lnTo>
                <a:lnTo>
                  <a:pt x="81127" y="21208"/>
                </a:lnTo>
                <a:lnTo>
                  <a:pt x="2019" y="0"/>
                </a:lnTo>
                <a:lnTo>
                  <a:pt x="0" y="100139"/>
                </a:lnTo>
                <a:lnTo>
                  <a:pt x="200177" y="187820"/>
                </a:lnTo>
                <a:close/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47" name="object 247"/>
          <p:cNvSpPr/>
          <p:nvPr/>
        </p:nvSpPr>
        <p:spPr>
          <a:xfrm>
            <a:off x="7627179" y="6031693"/>
            <a:ext cx="90280" cy="1916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48" name="object 248"/>
          <p:cNvSpPr/>
          <p:nvPr/>
        </p:nvSpPr>
        <p:spPr>
          <a:xfrm>
            <a:off x="7628024" y="5314648"/>
            <a:ext cx="34290" cy="27940"/>
          </a:xfrm>
          <a:custGeom>
            <a:avLst/>
            <a:gdLst/>
            <a:ahLst/>
            <a:cxnLst/>
            <a:rect l="l" t="t" r="r" b="b"/>
            <a:pathLst>
              <a:path w="34290" h="27939">
                <a:moveTo>
                  <a:pt x="33680" y="0"/>
                </a:moveTo>
                <a:lnTo>
                  <a:pt x="8953" y="3276"/>
                </a:lnTo>
                <a:lnTo>
                  <a:pt x="8813" y="11978"/>
                </a:lnTo>
                <a:lnTo>
                  <a:pt x="7834" y="17410"/>
                </a:lnTo>
                <a:lnTo>
                  <a:pt x="5176" y="21848"/>
                </a:lnTo>
                <a:lnTo>
                  <a:pt x="0" y="27571"/>
                </a:lnTo>
                <a:lnTo>
                  <a:pt x="33680" y="24130"/>
                </a:lnTo>
                <a:lnTo>
                  <a:pt x="33680" y="0"/>
                </a:lnTo>
                <a:close/>
              </a:path>
            </a:pathLst>
          </a:custGeom>
          <a:solidFill>
            <a:srgbClr val="F26722"/>
          </a:solidFill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49" name="object 249"/>
          <p:cNvSpPr/>
          <p:nvPr/>
        </p:nvSpPr>
        <p:spPr>
          <a:xfrm>
            <a:off x="7628024" y="5314648"/>
            <a:ext cx="34290" cy="27940"/>
          </a:xfrm>
          <a:custGeom>
            <a:avLst/>
            <a:gdLst/>
            <a:ahLst/>
            <a:cxnLst/>
            <a:rect l="l" t="t" r="r" b="b"/>
            <a:pathLst>
              <a:path w="34290" h="27939">
                <a:moveTo>
                  <a:pt x="0" y="27571"/>
                </a:moveTo>
                <a:lnTo>
                  <a:pt x="5176" y="21848"/>
                </a:lnTo>
                <a:lnTo>
                  <a:pt x="7834" y="17410"/>
                </a:lnTo>
                <a:lnTo>
                  <a:pt x="8813" y="11978"/>
                </a:lnTo>
                <a:lnTo>
                  <a:pt x="8953" y="3276"/>
                </a:lnTo>
                <a:lnTo>
                  <a:pt x="33680" y="0"/>
                </a:lnTo>
                <a:lnTo>
                  <a:pt x="33680" y="24130"/>
                </a:lnTo>
                <a:lnTo>
                  <a:pt x="0" y="27571"/>
                </a:lnTo>
                <a:close/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50" name="object 250"/>
          <p:cNvSpPr/>
          <p:nvPr/>
        </p:nvSpPr>
        <p:spPr>
          <a:xfrm>
            <a:off x="7649343" y="4904809"/>
            <a:ext cx="0" cy="413384"/>
          </a:xfrm>
          <a:custGeom>
            <a:avLst/>
            <a:gdLst/>
            <a:ahLst/>
            <a:cxnLst/>
            <a:rect l="l" t="t" r="r" b="b"/>
            <a:pathLst>
              <a:path h="413385">
                <a:moveTo>
                  <a:pt x="0" y="0"/>
                </a:moveTo>
                <a:lnTo>
                  <a:pt x="0" y="413118"/>
                </a:lnTo>
              </a:path>
            </a:pathLst>
          </a:custGeom>
          <a:ln w="24726">
            <a:solidFill>
              <a:srgbClr val="F26722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51" name="object 251"/>
          <p:cNvSpPr/>
          <p:nvPr/>
        </p:nvSpPr>
        <p:spPr>
          <a:xfrm>
            <a:off x="7636980" y="4904809"/>
            <a:ext cx="24765" cy="413384"/>
          </a:xfrm>
          <a:custGeom>
            <a:avLst/>
            <a:gdLst/>
            <a:ahLst/>
            <a:cxnLst/>
            <a:rect l="l" t="t" r="r" b="b"/>
            <a:pathLst>
              <a:path w="24765" h="413385">
                <a:moveTo>
                  <a:pt x="0" y="413118"/>
                </a:moveTo>
                <a:lnTo>
                  <a:pt x="24726" y="409854"/>
                </a:lnTo>
                <a:lnTo>
                  <a:pt x="24726" y="0"/>
                </a:lnTo>
                <a:lnTo>
                  <a:pt x="0" y="3276"/>
                </a:lnTo>
                <a:lnTo>
                  <a:pt x="0" y="413118"/>
                </a:lnTo>
                <a:close/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52" name="object 252"/>
          <p:cNvSpPr/>
          <p:nvPr/>
        </p:nvSpPr>
        <p:spPr>
          <a:xfrm>
            <a:off x="7561749" y="4830688"/>
            <a:ext cx="102652" cy="8008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53" name="object 253"/>
          <p:cNvSpPr/>
          <p:nvPr/>
        </p:nvSpPr>
        <p:spPr>
          <a:xfrm>
            <a:off x="7397425" y="4954422"/>
            <a:ext cx="154146" cy="8854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54" name="object 254"/>
          <p:cNvSpPr/>
          <p:nvPr/>
        </p:nvSpPr>
        <p:spPr>
          <a:xfrm>
            <a:off x="7400193" y="4832277"/>
            <a:ext cx="238125" cy="509905"/>
          </a:xfrm>
          <a:custGeom>
            <a:avLst/>
            <a:gdLst/>
            <a:ahLst/>
            <a:cxnLst/>
            <a:rect l="l" t="t" r="r" b="b"/>
            <a:pathLst>
              <a:path w="238125" h="509904">
                <a:moveTo>
                  <a:pt x="6921" y="138949"/>
                </a:moveTo>
                <a:lnTo>
                  <a:pt x="0" y="138949"/>
                </a:lnTo>
                <a:lnTo>
                  <a:pt x="596" y="299566"/>
                </a:lnTo>
                <a:lnTo>
                  <a:pt x="131584" y="368781"/>
                </a:lnTo>
                <a:lnTo>
                  <a:pt x="141911" y="372993"/>
                </a:lnTo>
                <a:lnTo>
                  <a:pt x="147235" y="378523"/>
                </a:lnTo>
                <a:lnTo>
                  <a:pt x="149252" y="389085"/>
                </a:lnTo>
                <a:lnTo>
                  <a:pt x="149656" y="408392"/>
                </a:lnTo>
                <a:lnTo>
                  <a:pt x="150025" y="444815"/>
                </a:lnTo>
                <a:lnTo>
                  <a:pt x="150066" y="459510"/>
                </a:lnTo>
                <a:lnTo>
                  <a:pt x="151877" y="468026"/>
                </a:lnTo>
                <a:lnTo>
                  <a:pt x="157077" y="473621"/>
                </a:lnTo>
                <a:lnTo>
                  <a:pt x="167284" y="479550"/>
                </a:lnTo>
                <a:lnTo>
                  <a:pt x="222288" y="509331"/>
                </a:lnTo>
                <a:lnTo>
                  <a:pt x="230665" y="509597"/>
                </a:lnTo>
                <a:lnTo>
                  <a:pt x="234967" y="507218"/>
                </a:lnTo>
                <a:lnTo>
                  <a:pt x="236552" y="499975"/>
                </a:lnTo>
                <a:lnTo>
                  <a:pt x="236778" y="485646"/>
                </a:lnTo>
                <a:lnTo>
                  <a:pt x="236778" y="207732"/>
                </a:lnTo>
                <a:lnTo>
                  <a:pt x="138061" y="207732"/>
                </a:lnTo>
                <a:lnTo>
                  <a:pt x="6921" y="138949"/>
                </a:lnTo>
                <a:close/>
              </a:path>
              <a:path w="238125" h="509904">
                <a:moveTo>
                  <a:pt x="154249" y="0"/>
                </a:moveTo>
                <a:lnTo>
                  <a:pt x="151865" y="6565"/>
                </a:lnTo>
                <a:lnTo>
                  <a:pt x="150177" y="21613"/>
                </a:lnTo>
                <a:lnTo>
                  <a:pt x="149854" y="138949"/>
                </a:lnTo>
                <a:lnTo>
                  <a:pt x="149743" y="195166"/>
                </a:lnTo>
                <a:lnTo>
                  <a:pt x="148531" y="201734"/>
                </a:lnTo>
                <a:lnTo>
                  <a:pt x="145002" y="205155"/>
                </a:lnTo>
                <a:lnTo>
                  <a:pt x="138061" y="207732"/>
                </a:lnTo>
                <a:lnTo>
                  <a:pt x="236778" y="207732"/>
                </a:lnTo>
                <a:lnTo>
                  <a:pt x="236778" y="75804"/>
                </a:lnTo>
                <a:lnTo>
                  <a:pt x="237581" y="63616"/>
                </a:lnTo>
                <a:lnTo>
                  <a:pt x="236339" y="55449"/>
                </a:lnTo>
                <a:lnTo>
                  <a:pt x="231694" y="47611"/>
                </a:lnTo>
                <a:lnTo>
                  <a:pt x="222288" y="36409"/>
                </a:lnTo>
                <a:lnTo>
                  <a:pt x="167665" y="6742"/>
                </a:lnTo>
                <a:lnTo>
                  <a:pt x="158969" y="523"/>
                </a:lnTo>
                <a:lnTo>
                  <a:pt x="154249" y="0"/>
                </a:lnTo>
                <a:close/>
              </a:path>
            </a:pathLst>
          </a:custGeom>
          <a:solidFill>
            <a:srgbClr val="F26722"/>
          </a:solidFill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55" name="object 255"/>
          <p:cNvSpPr/>
          <p:nvPr/>
        </p:nvSpPr>
        <p:spPr>
          <a:xfrm>
            <a:off x="7400193" y="4832277"/>
            <a:ext cx="238125" cy="509905"/>
          </a:xfrm>
          <a:custGeom>
            <a:avLst/>
            <a:gdLst/>
            <a:ahLst/>
            <a:cxnLst/>
            <a:rect l="l" t="t" r="r" b="b"/>
            <a:pathLst>
              <a:path w="238125" h="509904">
                <a:moveTo>
                  <a:pt x="0" y="138949"/>
                </a:moveTo>
                <a:lnTo>
                  <a:pt x="596" y="299566"/>
                </a:lnTo>
                <a:lnTo>
                  <a:pt x="131584" y="368781"/>
                </a:lnTo>
                <a:lnTo>
                  <a:pt x="141911" y="372993"/>
                </a:lnTo>
                <a:lnTo>
                  <a:pt x="147235" y="378523"/>
                </a:lnTo>
                <a:lnTo>
                  <a:pt x="149252" y="389085"/>
                </a:lnTo>
                <a:lnTo>
                  <a:pt x="149656" y="408392"/>
                </a:lnTo>
                <a:lnTo>
                  <a:pt x="150025" y="444815"/>
                </a:lnTo>
                <a:lnTo>
                  <a:pt x="150066" y="459510"/>
                </a:lnTo>
                <a:lnTo>
                  <a:pt x="151877" y="468026"/>
                </a:lnTo>
                <a:lnTo>
                  <a:pt x="157077" y="473621"/>
                </a:lnTo>
                <a:lnTo>
                  <a:pt x="167284" y="479550"/>
                </a:lnTo>
                <a:lnTo>
                  <a:pt x="222288" y="509331"/>
                </a:lnTo>
                <a:lnTo>
                  <a:pt x="230665" y="509597"/>
                </a:lnTo>
                <a:lnTo>
                  <a:pt x="234967" y="507218"/>
                </a:lnTo>
                <a:lnTo>
                  <a:pt x="236552" y="499975"/>
                </a:lnTo>
                <a:lnTo>
                  <a:pt x="236778" y="485646"/>
                </a:lnTo>
                <a:lnTo>
                  <a:pt x="236778" y="75804"/>
                </a:lnTo>
                <a:lnTo>
                  <a:pt x="237581" y="63616"/>
                </a:lnTo>
                <a:lnTo>
                  <a:pt x="236339" y="55449"/>
                </a:lnTo>
                <a:lnTo>
                  <a:pt x="231694" y="47611"/>
                </a:lnTo>
                <a:lnTo>
                  <a:pt x="222288" y="36409"/>
                </a:lnTo>
                <a:lnTo>
                  <a:pt x="167665" y="6742"/>
                </a:lnTo>
                <a:lnTo>
                  <a:pt x="158969" y="523"/>
                </a:lnTo>
                <a:lnTo>
                  <a:pt x="154249" y="0"/>
                </a:lnTo>
                <a:lnTo>
                  <a:pt x="151865" y="6565"/>
                </a:lnTo>
                <a:lnTo>
                  <a:pt x="150177" y="21613"/>
                </a:lnTo>
                <a:lnTo>
                  <a:pt x="149733" y="183145"/>
                </a:lnTo>
                <a:lnTo>
                  <a:pt x="149743" y="195166"/>
                </a:lnTo>
                <a:lnTo>
                  <a:pt x="148531" y="201734"/>
                </a:lnTo>
                <a:lnTo>
                  <a:pt x="145002" y="205155"/>
                </a:lnTo>
                <a:lnTo>
                  <a:pt x="138061" y="207732"/>
                </a:lnTo>
                <a:lnTo>
                  <a:pt x="6921" y="138949"/>
                </a:lnTo>
                <a:lnTo>
                  <a:pt x="0" y="138949"/>
                </a:lnTo>
                <a:close/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56" name="object 256"/>
          <p:cNvSpPr/>
          <p:nvPr/>
        </p:nvSpPr>
        <p:spPr>
          <a:xfrm>
            <a:off x="7344212" y="4910566"/>
            <a:ext cx="61594" cy="1179830"/>
          </a:xfrm>
          <a:custGeom>
            <a:avLst/>
            <a:gdLst/>
            <a:ahLst/>
            <a:cxnLst/>
            <a:rect l="l" t="t" r="r" b="b"/>
            <a:pathLst>
              <a:path w="61595" h="1179829">
                <a:moveTo>
                  <a:pt x="21412" y="0"/>
                </a:moveTo>
                <a:lnTo>
                  <a:pt x="0" y="5689"/>
                </a:lnTo>
                <a:lnTo>
                  <a:pt x="0" y="1179461"/>
                </a:lnTo>
                <a:lnTo>
                  <a:pt x="57264" y="1170139"/>
                </a:lnTo>
                <a:lnTo>
                  <a:pt x="61214" y="1069962"/>
                </a:lnTo>
                <a:lnTo>
                  <a:pt x="17691" y="1058291"/>
                </a:lnTo>
                <a:lnTo>
                  <a:pt x="17691" y="314261"/>
                </a:lnTo>
                <a:lnTo>
                  <a:pt x="55905" y="304038"/>
                </a:lnTo>
                <a:lnTo>
                  <a:pt x="55905" y="5181"/>
                </a:lnTo>
                <a:lnTo>
                  <a:pt x="40817" y="5181"/>
                </a:lnTo>
                <a:lnTo>
                  <a:pt x="21412" y="0"/>
                </a:lnTo>
                <a:close/>
              </a:path>
              <a:path w="61595" h="1179829">
                <a:moveTo>
                  <a:pt x="55905" y="1168"/>
                </a:moveTo>
                <a:lnTo>
                  <a:pt x="40817" y="5181"/>
                </a:lnTo>
                <a:lnTo>
                  <a:pt x="55905" y="5181"/>
                </a:lnTo>
                <a:lnTo>
                  <a:pt x="55905" y="1168"/>
                </a:lnTo>
                <a:close/>
              </a:path>
            </a:pathLst>
          </a:custGeom>
          <a:solidFill>
            <a:srgbClr val="F26722"/>
          </a:solidFill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57" name="object 257"/>
          <p:cNvSpPr/>
          <p:nvPr/>
        </p:nvSpPr>
        <p:spPr>
          <a:xfrm>
            <a:off x="7344212" y="4910566"/>
            <a:ext cx="61594" cy="1179830"/>
          </a:xfrm>
          <a:custGeom>
            <a:avLst/>
            <a:gdLst/>
            <a:ahLst/>
            <a:cxnLst/>
            <a:rect l="l" t="t" r="r" b="b"/>
            <a:pathLst>
              <a:path w="61595" h="1179829">
                <a:moveTo>
                  <a:pt x="0" y="1179461"/>
                </a:moveTo>
                <a:lnTo>
                  <a:pt x="57264" y="1170139"/>
                </a:lnTo>
                <a:lnTo>
                  <a:pt x="61214" y="1069962"/>
                </a:lnTo>
                <a:lnTo>
                  <a:pt x="17691" y="1058291"/>
                </a:lnTo>
                <a:lnTo>
                  <a:pt x="17691" y="314261"/>
                </a:lnTo>
                <a:lnTo>
                  <a:pt x="55905" y="304038"/>
                </a:lnTo>
                <a:lnTo>
                  <a:pt x="55905" y="1168"/>
                </a:lnTo>
                <a:lnTo>
                  <a:pt x="40817" y="5181"/>
                </a:lnTo>
                <a:lnTo>
                  <a:pt x="21412" y="0"/>
                </a:lnTo>
                <a:lnTo>
                  <a:pt x="0" y="5689"/>
                </a:lnTo>
                <a:lnTo>
                  <a:pt x="0" y="1179461"/>
                </a:lnTo>
                <a:close/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58" name="object 258"/>
          <p:cNvSpPr/>
          <p:nvPr/>
        </p:nvSpPr>
        <p:spPr>
          <a:xfrm>
            <a:off x="7335709" y="4907178"/>
            <a:ext cx="0" cy="1183005"/>
          </a:xfrm>
          <a:custGeom>
            <a:avLst/>
            <a:gdLst/>
            <a:ahLst/>
            <a:cxnLst/>
            <a:rect l="l" t="t" r="r" b="b"/>
            <a:pathLst>
              <a:path h="1183004">
                <a:moveTo>
                  <a:pt x="0" y="0"/>
                </a:moveTo>
                <a:lnTo>
                  <a:pt x="0" y="1182865"/>
                </a:lnTo>
              </a:path>
            </a:pathLst>
          </a:custGeom>
          <a:ln w="17018">
            <a:solidFill>
              <a:srgbClr val="F26722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59" name="object 259"/>
          <p:cNvSpPr/>
          <p:nvPr/>
        </p:nvSpPr>
        <p:spPr>
          <a:xfrm>
            <a:off x="7327195" y="4907192"/>
            <a:ext cx="17145" cy="1183005"/>
          </a:xfrm>
          <a:custGeom>
            <a:avLst/>
            <a:gdLst/>
            <a:ahLst/>
            <a:cxnLst/>
            <a:rect l="l" t="t" r="r" b="b"/>
            <a:pathLst>
              <a:path w="17145" h="1183004">
                <a:moveTo>
                  <a:pt x="17018" y="9067"/>
                </a:moveTo>
                <a:lnTo>
                  <a:pt x="1422" y="0"/>
                </a:lnTo>
                <a:lnTo>
                  <a:pt x="0" y="1175321"/>
                </a:lnTo>
                <a:lnTo>
                  <a:pt x="17018" y="1182839"/>
                </a:lnTo>
                <a:lnTo>
                  <a:pt x="17018" y="9067"/>
                </a:lnTo>
                <a:close/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60" name="object 260"/>
          <p:cNvSpPr/>
          <p:nvPr/>
        </p:nvSpPr>
        <p:spPr>
          <a:xfrm>
            <a:off x="7573638" y="4131799"/>
            <a:ext cx="61594" cy="96520"/>
          </a:xfrm>
          <a:custGeom>
            <a:avLst/>
            <a:gdLst/>
            <a:ahLst/>
            <a:cxnLst/>
            <a:rect l="l" t="t" r="r" b="b"/>
            <a:pathLst>
              <a:path w="61595" h="96520">
                <a:moveTo>
                  <a:pt x="0" y="0"/>
                </a:moveTo>
                <a:lnTo>
                  <a:pt x="1054" y="1054"/>
                </a:lnTo>
                <a:lnTo>
                  <a:pt x="9499" y="3175"/>
                </a:lnTo>
                <a:lnTo>
                  <a:pt x="18986" y="8445"/>
                </a:lnTo>
                <a:lnTo>
                  <a:pt x="49593" y="45364"/>
                </a:lnTo>
                <a:lnTo>
                  <a:pt x="60147" y="83350"/>
                </a:lnTo>
                <a:lnTo>
                  <a:pt x="61214" y="96024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61" name="object 261"/>
          <p:cNvSpPr/>
          <p:nvPr/>
        </p:nvSpPr>
        <p:spPr>
          <a:xfrm>
            <a:off x="7613745" y="4227823"/>
            <a:ext cx="21590" cy="55244"/>
          </a:xfrm>
          <a:custGeom>
            <a:avLst/>
            <a:gdLst/>
            <a:ahLst/>
            <a:cxnLst/>
            <a:rect l="l" t="t" r="r" b="b"/>
            <a:pathLst>
              <a:path w="21590" h="55245">
                <a:moveTo>
                  <a:pt x="21107" y="0"/>
                </a:moveTo>
                <a:lnTo>
                  <a:pt x="9486" y="44310"/>
                </a:lnTo>
                <a:lnTo>
                  <a:pt x="3149" y="52743"/>
                </a:lnTo>
                <a:lnTo>
                  <a:pt x="0" y="54863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62" name="object 262"/>
          <p:cNvSpPr/>
          <p:nvPr/>
        </p:nvSpPr>
        <p:spPr>
          <a:xfrm>
            <a:off x="7521949" y="4223594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5">
                <a:moveTo>
                  <a:pt x="37985" y="0"/>
                </a:moveTo>
                <a:lnTo>
                  <a:pt x="0" y="10553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63" name="object 263"/>
          <p:cNvSpPr/>
          <p:nvPr/>
        </p:nvSpPr>
        <p:spPr>
          <a:xfrm>
            <a:off x="7492384" y="4216215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7998" y="0"/>
                </a:moveTo>
                <a:lnTo>
                  <a:pt x="0" y="9486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64" name="object 264"/>
          <p:cNvSpPr/>
          <p:nvPr/>
        </p:nvSpPr>
        <p:spPr>
          <a:xfrm>
            <a:off x="7521949" y="4270013"/>
            <a:ext cx="17145" cy="4445"/>
          </a:xfrm>
          <a:custGeom>
            <a:avLst/>
            <a:gdLst/>
            <a:ahLst/>
            <a:cxnLst/>
            <a:rect l="l" t="t" r="r" b="b"/>
            <a:pathLst>
              <a:path w="17145" h="4445">
                <a:moveTo>
                  <a:pt x="16878" y="0"/>
                </a:moveTo>
                <a:lnTo>
                  <a:pt x="0" y="4229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65" name="object 265"/>
          <p:cNvSpPr/>
          <p:nvPr/>
        </p:nvSpPr>
        <p:spPr>
          <a:xfrm>
            <a:off x="7521949" y="4206716"/>
            <a:ext cx="17145" cy="4445"/>
          </a:xfrm>
          <a:custGeom>
            <a:avLst/>
            <a:gdLst/>
            <a:ahLst/>
            <a:cxnLst/>
            <a:rect l="l" t="t" r="r" b="b"/>
            <a:pathLst>
              <a:path w="17145" h="4445">
                <a:moveTo>
                  <a:pt x="16878" y="0"/>
                </a:moveTo>
                <a:lnTo>
                  <a:pt x="0" y="4229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66" name="object 266"/>
          <p:cNvSpPr/>
          <p:nvPr/>
        </p:nvSpPr>
        <p:spPr>
          <a:xfrm>
            <a:off x="7530382" y="4208824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2698" y="3695"/>
                </a:moveTo>
                <a:lnTo>
                  <a:pt x="2698" y="3695"/>
                </a:lnTo>
              </a:path>
            </a:pathLst>
          </a:custGeom>
          <a:ln w="7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67" name="object 267"/>
          <p:cNvSpPr/>
          <p:nvPr/>
        </p:nvSpPr>
        <p:spPr>
          <a:xfrm>
            <a:off x="7530382" y="4216215"/>
            <a:ext cx="29845" cy="7620"/>
          </a:xfrm>
          <a:custGeom>
            <a:avLst/>
            <a:gdLst/>
            <a:ahLst/>
            <a:cxnLst/>
            <a:rect l="l" t="t" r="r" b="b"/>
            <a:pathLst>
              <a:path w="29845" h="7620">
                <a:moveTo>
                  <a:pt x="0" y="0"/>
                </a:moveTo>
                <a:lnTo>
                  <a:pt x="29552" y="7378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68" name="object 268"/>
          <p:cNvSpPr/>
          <p:nvPr/>
        </p:nvSpPr>
        <p:spPr>
          <a:xfrm>
            <a:off x="7559935" y="4223594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2698" y="4756"/>
                </a:moveTo>
                <a:lnTo>
                  <a:pt x="2698" y="4756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69" name="object 269"/>
          <p:cNvSpPr/>
          <p:nvPr/>
        </p:nvSpPr>
        <p:spPr>
          <a:xfrm>
            <a:off x="7538828" y="4229918"/>
            <a:ext cx="34290" cy="8890"/>
          </a:xfrm>
          <a:custGeom>
            <a:avLst/>
            <a:gdLst/>
            <a:ahLst/>
            <a:cxnLst/>
            <a:rect l="l" t="t" r="r" b="b"/>
            <a:pathLst>
              <a:path w="34290" h="8889">
                <a:moveTo>
                  <a:pt x="33756" y="0"/>
                </a:moveTo>
                <a:lnTo>
                  <a:pt x="0" y="8432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70" name="object 270"/>
          <p:cNvSpPr/>
          <p:nvPr/>
        </p:nvSpPr>
        <p:spPr>
          <a:xfrm>
            <a:off x="7609529" y="4179284"/>
            <a:ext cx="12065" cy="45720"/>
          </a:xfrm>
          <a:custGeom>
            <a:avLst/>
            <a:gdLst/>
            <a:ahLst/>
            <a:cxnLst/>
            <a:rect l="l" t="t" r="r" b="b"/>
            <a:pathLst>
              <a:path w="12065" h="45720">
                <a:moveTo>
                  <a:pt x="0" y="0"/>
                </a:moveTo>
                <a:lnTo>
                  <a:pt x="0" y="1054"/>
                </a:lnTo>
                <a:lnTo>
                  <a:pt x="5270" y="11607"/>
                </a:lnTo>
                <a:lnTo>
                  <a:pt x="8420" y="22161"/>
                </a:lnTo>
                <a:lnTo>
                  <a:pt x="10515" y="33769"/>
                </a:lnTo>
                <a:lnTo>
                  <a:pt x="11569" y="45364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71" name="object 271"/>
          <p:cNvSpPr/>
          <p:nvPr/>
        </p:nvSpPr>
        <p:spPr>
          <a:xfrm>
            <a:off x="7572584" y="4241526"/>
            <a:ext cx="48895" cy="83820"/>
          </a:xfrm>
          <a:custGeom>
            <a:avLst/>
            <a:gdLst/>
            <a:ahLst/>
            <a:cxnLst/>
            <a:rect l="l" t="t" r="r" b="b"/>
            <a:pathLst>
              <a:path w="48895" h="83820">
                <a:moveTo>
                  <a:pt x="0" y="83350"/>
                </a:moveTo>
                <a:lnTo>
                  <a:pt x="36944" y="51689"/>
                </a:lnTo>
                <a:lnTo>
                  <a:pt x="47459" y="13728"/>
                </a:lnTo>
                <a:lnTo>
                  <a:pt x="48513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72" name="object 272"/>
          <p:cNvSpPr/>
          <p:nvPr/>
        </p:nvSpPr>
        <p:spPr>
          <a:xfrm>
            <a:off x="7516641" y="4114920"/>
            <a:ext cx="104775" cy="127000"/>
          </a:xfrm>
          <a:custGeom>
            <a:avLst/>
            <a:gdLst/>
            <a:ahLst/>
            <a:cxnLst/>
            <a:rect l="l" t="t" r="r" b="b"/>
            <a:pathLst>
              <a:path w="104775" h="127000">
                <a:moveTo>
                  <a:pt x="104457" y="126606"/>
                </a:moveTo>
                <a:lnTo>
                  <a:pt x="98158" y="82296"/>
                </a:lnTo>
                <a:lnTo>
                  <a:pt x="79146" y="42214"/>
                </a:lnTo>
                <a:lnTo>
                  <a:pt x="51752" y="13728"/>
                </a:lnTo>
                <a:lnTo>
                  <a:pt x="9537" y="0"/>
                </a:lnTo>
                <a:lnTo>
                  <a:pt x="0" y="212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73" name="object 273"/>
          <p:cNvSpPr/>
          <p:nvPr/>
        </p:nvSpPr>
        <p:spPr>
          <a:xfrm>
            <a:off x="7572584" y="4224648"/>
            <a:ext cx="0" cy="23495"/>
          </a:xfrm>
          <a:custGeom>
            <a:avLst/>
            <a:gdLst/>
            <a:ahLst/>
            <a:cxnLst/>
            <a:rect l="l" t="t" r="r" b="b"/>
            <a:pathLst>
              <a:path h="23495">
                <a:moveTo>
                  <a:pt x="0" y="23202"/>
                </a:move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74" name="object 274"/>
          <p:cNvSpPr/>
          <p:nvPr/>
        </p:nvSpPr>
        <p:spPr>
          <a:xfrm>
            <a:off x="7538828" y="4238351"/>
            <a:ext cx="34290" cy="9525"/>
          </a:xfrm>
          <a:custGeom>
            <a:avLst/>
            <a:gdLst/>
            <a:ahLst/>
            <a:cxnLst/>
            <a:rect l="l" t="t" r="r" b="b"/>
            <a:pathLst>
              <a:path w="34290" h="9525">
                <a:moveTo>
                  <a:pt x="0" y="0"/>
                </a:moveTo>
                <a:lnTo>
                  <a:pt x="33756" y="9499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75" name="object 275"/>
          <p:cNvSpPr/>
          <p:nvPr/>
        </p:nvSpPr>
        <p:spPr>
          <a:xfrm>
            <a:off x="7538828" y="4238351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106"/>
                </a:move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76" name="object 276"/>
          <p:cNvSpPr/>
          <p:nvPr/>
        </p:nvSpPr>
        <p:spPr>
          <a:xfrm>
            <a:off x="7521949" y="4274242"/>
            <a:ext cx="17145" cy="4445"/>
          </a:xfrm>
          <a:custGeom>
            <a:avLst/>
            <a:gdLst/>
            <a:ahLst/>
            <a:cxnLst/>
            <a:rect l="l" t="t" r="r" b="b"/>
            <a:pathLst>
              <a:path w="17145" h="4445">
                <a:moveTo>
                  <a:pt x="0" y="0"/>
                </a:moveTo>
                <a:lnTo>
                  <a:pt x="16878" y="4216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77" name="object 277"/>
          <p:cNvSpPr/>
          <p:nvPr/>
        </p:nvSpPr>
        <p:spPr>
          <a:xfrm>
            <a:off x="7521949" y="4234148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093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78" name="object 278"/>
          <p:cNvSpPr/>
          <p:nvPr/>
        </p:nvSpPr>
        <p:spPr>
          <a:xfrm>
            <a:off x="7492384" y="4225702"/>
            <a:ext cx="29845" cy="8890"/>
          </a:xfrm>
          <a:custGeom>
            <a:avLst/>
            <a:gdLst/>
            <a:ahLst/>
            <a:cxnLst/>
            <a:rect l="l" t="t" r="r" b="b"/>
            <a:pathLst>
              <a:path w="29845" h="8889">
                <a:moveTo>
                  <a:pt x="0" y="0"/>
                </a:moveTo>
                <a:lnTo>
                  <a:pt x="29565" y="8445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79" name="object 279"/>
          <p:cNvSpPr/>
          <p:nvPr/>
        </p:nvSpPr>
        <p:spPr>
          <a:xfrm>
            <a:off x="7492384" y="4202499"/>
            <a:ext cx="0" cy="23495"/>
          </a:xfrm>
          <a:custGeom>
            <a:avLst/>
            <a:gdLst/>
            <a:ahLst/>
            <a:cxnLst/>
            <a:rect l="l" t="t" r="r" b="b"/>
            <a:pathLst>
              <a:path h="23495">
                <a:moveTo>
                  <a:pt x="0" y="0"/>
                </a:moveTo>
                <a:lnTo>
                  <a:pt x="0" y="23202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80" name="object 280"/>
          <p:cNvSpPr/>
          <p:nvPr/>
        </p:nvSpPr>
        <p:spPr>
          <a:xfrm>
            <a:off x="7492384" y="4202499"/>
            <a:ext cx="29845" cy="8890"/>
          </a:xfrm>
          <a:custGeom>
            <a:avLst/>
            <a:gdLst/>
            <a:ahLst/>
            <a:cxnLst/>
            <a:rect l="l" t="t" r="r" b="b"/>
            <a:pathLst>
              <a:path w="29845" h="8889">
                <a:moveTo>
                  <a:pt x="29565" y="8445"/>
                </a:move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81" name="object 281"/>
          <p:cNvSpPr/>
          <p:nvPr/>
        </p:nvSpPr>
        <p:spPr>
          <a:xfrm>
            <a:off x="7521949" y="4170838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106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82" name="object 282"/>
          <p:cNvSpPr/>
          <p:nvPr/>
        </p:nvSpPr>
        <p:spPr>
          <a:xfrm>
            <a:off x="7521949" y="4170838"/>
            <a:ext cx="17145" cy="4445"/>
          </a:xfrm>
          <a:custGeom>
            <a:avLst/>
            <a:gdLst/>
            <a:ahLst/>
            <a:cxnLst/>
            <a:rect l="l" t="t" r="r" b="b"/>
            <a:pathLst>
              <a:path w="17145" h="4445">
                <a:moveTo>
                  <a:pt x="16878" y="4216"/>
                </a:move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83" name="object 283"/>
          <p:cNvSpPr/>
          <p:nvPr/>
        </p:nvSpPr>
        <p:spPr>
          <a:xfrm>
            <a:off x="7538828" y="4175055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093"/>
                </a:move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84" name="object 284"/>
          <p:cNvSpPr/>
          <p:nvPr/>
        </p:nvSpPr>
        <p:spPr>
          <a:xfrm>
            <a:off x="7538828" y="4215148"/>
            <a:ext cx="34290" cy="9525"/>
          </a:xfrm>
          <a:custGeom>
            <a:avLst/>
            <a:gdLst/>
            <a:ahLst/>
            <a:cxnLst/>
            <a:rect l="l" t="t" r="r" b="b"/>
            <a:pathLst>
              <a:path w="34290" h="9525">
                <a:moveTo>
                  <a:pt x="33756" y="9499"/>
                </a:move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85" name="object 285"/>
          <p:cNvSpPr/>
          <p:nvPr/>
        </p:nvSpPr>
        <p:spPr>
          <a:xfrm>
            <a:off x="7454436" y="4119124"/>
            <a:ext cx="152400" cy="211454"/>
          </a:xfrm>
          <a:custGeom>
            <a:avLst/>
            <a:gdLst/>
            <a:ahLst/>
            <a:cxnLst/>
            <a:rect l="l" t="t" r="r" b="b"/>
            <a:pathLst>
              <a:path w="152400" h="211454">
                <a:moveTo>
                  <a:pt x="151904" y="125577"/>
                </a:moveTo>
                <a:lnTo>
                  <a:pt x="145554" y="82321"/>
                </a:lnTo>
                <a:lnTo>
                  <a:pt x="126606" y="42227"/>
                </a:lnTo>
                <a:lnTo>
                  <a:pt x="99148" y="13728"/>
                </a:lnTo>
                <a:lnTo>
                  <a:pt x="67513" y="0"/>
                </a:lnTo>
                <a:lnTo>
                  <a:pt x="56959" y="0"/>
                </a:lnTo>
                <a:lnTo>
                  <a:pt x="21081" y="19024"/>
                </a:lnTo>
                <a:lnTo>
                  <a:pt x="1054" y="64363"/>
                </a:lnTo>
                <a:lnTo>
                  <a:pt x="0" y="78092"/>
                </a:lnTo>
                <a:lnTo>
                  <a:pt x="0" y="92875"/>
                </a:lnTo>
                <a:lnTo>
                  <a:pt x="8432" y="136131"/>
                </a:lnTo>
                <a:lnTo>
                  <a:pt x="28486" y="175171"/>
                </a:lnTo>
                <a:lnTo>
                  <a:pt x="56959" y="201523"/>
                </a:lnTo>
                <a:lnTo>
                  <a:pt x="88595" y="211023"/>
                </a:lnTo>
                <a:lnTo>
                  <a:pt x="99148" y="211023"/>
                </a:lnTo>
                <a:lnTo>
                  <a:pt x="134010" y="187820"/>
                </a:lnTo>
                <a:lnTo>
                  <a:pt x="150850" y="140334"/>
                </a:lnTo>
                <a:lnTo>
                  <a:pt x="151904" y="125577"/>
                </a:lnTo>
                <a:close/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86" name="object 286"/>
          <p:cNvSpPr/>
          <p:nvPr/>
        </p:nvSpPr>
        <p:spPr>
          <a:xfrm>
            <a:off x="7601057" y="4164514"/>
            <a:ext cx="8890" cy="15240"/>
          </a:xfrm>
          <a:custGeom>
            <a:avLst/>
            <a:gdLst/>
            <a:ahLst/>
            <a:cxnLst/>
            <a:rect l="l" t="t" r="r" b="b"/>
            <a:pathLst>
              <a:path w="8890" h="15239">
                <a:moveTo>
                  <a:pt x="8470" y="14770"/>
                </a:move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87" name="object 287"/>
          <p:cNvSpPr/>
          <p:nvPr/>
        </p:nvSpPr>
        <p:spPr>
          <a:xfrm>
            <a:off x="7621098" y="4224648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0" y="16878"/>
                </a:move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88" name="object 288"/>
          <p:cNvSpPr/>
          <p:nvPr/>
        </p:nvSpPr>
        <p:spPr>
          <a:xfrm>
            <a:off x="7557802" y="4324877"/>
            <a:ext cx="15240" cy="4445"/>
          </a:xfrm>
          <a:custGeom>
            <a:avLst/>
            <a:gdLst/>
            <a:ahLst/>
            <a:cxnLst/>
            <a:rect l="l" t="t" r="r" b="b"/>
            <a:pathLst>
              <a:path w="15240" h="4445">
                <a:moveTo>
                  <a:pt x="0" y="4229"/>
                </a:moveTo>
                <a:lnTo>
                  <a:pt x="14782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89" name="object 289"/>
          <p:cNvSpPr/>
          <p:nvPr/>
        </p:nvSpPr>
        <p:spPr>
          <a:xfrm>
            <a:off x="7501896" y="4117041"/>
            <a:ext cx="15240" cy="4445"/>
          </a:xfrm>
          <a:custGeom>
            <a:avLst/>
            <a:gdLst/>
            <a:ahLst/>
            <a:cxnLst/>
            <a:rect l="l" t="t" r="r" b="b"/>
            <a:pathLst>
              <a:path w="15240" h="4445">
                <a:moveTo>
                  <a:pt x="14744" y="0"/>
                </a:moveTo>
                <a:lnTo>
                  <a:pt x="0" y="4203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90" name="object 290"/>
          <p:cNvSpPr/>
          <p:nvPr/>
        </p:nvSpPr>
        <p:spPr>
          <a:xfrm>
            <a:off x="7382319" y="5732754"/>
            <a:ext cx="282079" cy="24554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91" name="object 291"/>
          <p:cNvSpPr/>
          <p:nvPr/>
        </p:nvSpPr>
        <p:spPr>
          <a:xfrm>
            <a:off x="7385018" y="4269441"/>
            <a:ext cx="98425" cy="25400"/>
          </a:xfrm>
          <a:custGeom>
            <a:avLst/>
            <a:gdLst/>
            <a:ahLst/>
            <a:cxnLst/>
            <a:rect l="l" t="t" r="r" b="b"/>
            <a:pathLst>
              <a:path w="98425" h="25400">
                <a:moveTo>
                  <a:pt x="97904" y="24853"/>
                </a:moveTo>
                <a:lnTo>
                  <a:pt x="0" y="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92" name="object 292"/>
          <p:cNvSpPr/>
          <p:nvPr/>
        </p:nvSpPr>
        <p:spPr>
          <a:xfrm>
            <a:off x="7582795" y="4320597"/>
            <a:ext cx="184150" cy="51435"/>
          </a:xfrm>
          <a:custGeom>
            <a:avLst/>
            <a:gdLst/>
            <a:ahLst/>
            <a:cxnLst/>
            <a:rect l="l" t="t" r="r" b="b"/>
            <a:pathLst>
              <a:path w="184150" h="51435">
                <a:moveTo>
                  <a:pt x="0" y="0"/>
                </a:moveTo>
                <a:lnTo>
                  <a:pt x="184035" y="51155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93" name="object 293"/>
          <p:cNvSpPr/>
          <p:nvPr/>
        </p:nvSpPr>
        <p:spPr>
          <a:xfrm>
            <a:off x="7328639" y="4904155"/>
            <a:ext cx="36195" cy="12700"/>
          </a:xfrm>
          <a:custGeom>
            <a:avLst/>
            <a:gdLst/>
            <a:ahLst/>
            <a:cxnLst/>
            <a:rect l="l" t="t" r="r" b="b"/>
            <a:pathLst>
              <a:path w="36195" h="12700">
                <a:moveTo>
                  <a:pt x="13208" y="0"/>
                </a:moveTo>
                <a:lnTo>
                  <a:pt x="0" y="3022"/>
                </a:lnTo>
                <a:lnTo>
                  <a:pt x="15570" y="12115"/>
                </a:lnTo>
                <a:lnTo>
                  <a:pt x="36068" y="6146"/>
                </a:lnTo>
                <a:lnTo>
                  <a:pt x="13208" y="0"/>
                </a:lnTo>
                <a:close/>
              </a:path>
            </a:pathLst>
          </a:custGeom>
          <a:solidFill>
            <a:srgbClr val="F26722"/>
          </a:solidFill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sp>
        <p:nvSpPr>
          <p:cNvPr id="294" name="object 294"/>
          <p:cNvSpPr/>
          <p:nvPr/>
        </p:nvSpPr>
        <p:spPr>
          <a:xfrm>
            <a:off x="7328630" y="4904162"/>
            <a:ext cx="36195" cy="12700"/>
          </a:xfrm>
          <a:custGeom>
            <a:avLst/>
            <a:gdLst/>
            <a:ahLst/>
            <a:cxnLst/>
            <a:rect l="l" t="t" r="r" b="b"/>
            <a:pathLst>
              <a:path w="36195" h="12700">
                <a:moveTo>
                  <a:pt x="0" y="3022"/>
                </a:moveTo>
                <a:lnTo>
                  <a:pt x="13208" y="0"/>
                </a:lnTo>
                <a:lnTo>
                  <a:pt x="36068" y="6134"/>
                </a:lnTo>
                <a:lnTo>
                  <a:pt x="15595" y="12090"/>
                </a:lnTo>
                <a:lnTo>
                  <a:pt x="0" y="3022"/>
                </a:lnTo>
                <a:close/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>
              <a:latin typeface="Montserrat" panose="00000500000000000000" pitchFamily="2" charset="0"/>
            </a:endParaRPr>
          </a:p>
        </p:txBody>
      </p:sp>
      <p:pic>
        <p:nvPicPr>
          <p:cNvPr id="295" name="Imagen 294">
            <a:extLst>
              <a:ext uri="{FF2B5EF4-FFF2-40B4-BE49-F238E27FC236}">
                <a16:creationId xmlns:a16="http://schemas.microsoft.com/office/drawing/2014/main" xmlns="" id="{8667F552-1F62-4397-8451-4F212B25D90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940"/>
            <a:ext cx="9144000" cy="725182"/>
          </a:xfrm>
          <a:prstGeom prst="rect">
            <a:avLst/>
          </a:prstGeom>
        </p:spPr>
      </p:pic>
      <p:pic>
        <p:nvPicPr>
          <p:cNvPr id="296" name="Imagen 295" descr="Logotipo, Icono, nombre de la empresa&#10;&#10;Descripción generada automáticamente">
            <a:extLst>
              <a:ext uri="{FF2B5EF4-FFF2-40B4-BE49-F238E27FC236}">
                <a16:creationId xmlns:a16="http://schemas.microsoft.com/office/drawing/2014/main" xmlns="" id="{734CF5C3-EA9F-A60A-11FF-F4A72210AE7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18" y="3261556"/>
            <a:ext cx="1029956" cy="1029956"/>
          </a:xfrm>
          <a:prstGeom prst="rect">
            <a:avLst/>
          </a:prstGeom>
        </p:spPr>
      </p:pic>
      <p:pic>
        <p:nvPicPr>
          <p:cNvPr id="297" name="Imagen 296">
            <a:extLst>
              <a:ext uri="{FF2B5EF4-FFF2-40B4-BE49-F238E27FC236}">
                <a16:creationId xmlns:a16="http://schemas.microsoft.com/office/drawing/2014/main" xmlns="" id="{8BE84314-B51D-A59B-057B-38B40100EFF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168" y="3234580"/>
            <a:ext cx="1061003" cy="1056545"/>
          </a:xfrm>
          <a:prstGeom prst="rect">
            <a:avLst/>
          </a:prstGeom>
        </p:spPr>
      </p:pic>
      <p:sp>
        <p:nvSpPr>
          <p:cNvPr id="299" name="CuadroTexto 298">
            <a:extLst>
              <a:ext uri="{FF2B5EF4-FFF2-40B4-BE49-F238E27FC236}">
                <a16:creationId xmlns:a16="http://schemas.microsoft.com/office/drawing/2014/main" xmlns="" id="{AC425E70-F6E3-EB86-2BFC-20CA0F4E9B4F}"/>
              </a:ext>
            </a:extLst>
          </p:cNvPr>
          <p:cNvSpPr txBox="1"/>
          <p:nvPr/>
        </p:nvSpPr>
        <p:spPr>
          <a:xfrm>
            <a:off x="55746" y="4620740"/>
            <a:ext cx="697689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atin typeface="Montserrat" panose="00000500000000000000" pitchFamily="2" charset="0"/>
              </a:rPr>
              <a:t>Основные виды катушек</a:t>
            </a:r>
            <a:r>
              <a:rPr lang="es-ES" sz="1100" dirty="0">
                <a:latin typeface="Montserrat" panose="00000500000000000000" pitchFamily="2" charset="0"/>
              </a:rPr>
              <a:t> </a:t>
            </a:r>
            <a:r>
              <a:rPr lang="ru-RU" sz="1100" dirty="0">
                <a:latin typeface="Montserrat" panose="00000500000000000000" pitchFamily="2" charset="0"/>
              </a:rPr>
              <a:t>и наиболее часто используемые: </a:t>
            </a:r>
            <a:endParaRPr lang="es-ES" sz="1100" dirty="0">
              <a:latin typeface="Montserrat" panose="00000500000000000000" pitchFamily="2" charset="0"/>
            </a:endParaRPr>
          </a:p>
          <a:p>
            <a:endParaRPr lang="ru-RU" sz="1100" dirty="0">
              <a:latin typeface="Montserrat" panose="00000500000000000000" pitchFamily="2" charset="0"/>
            </a:endParaRPr>
          </a:p>
          <a:p>
            <a:r>
              <a:rPr lang="es-ES" sz="1100" dirty="0">
                <a:latin typeface="Montserrat" panose="00000500000000000000" pitchFamily="2" charset="0"/>
              </a:rPr>
              <a:t>6-12V AC/DC    </a:t>
            </a:r>
            <a:r>
              <a:rPr lang="ru-RU" sz="1100" dirty="0">
                <a:latin typeface="Montserrat" panose="00000500000000000000" pitchFamily="2" charset="0"/>
              </a:rPr>
              <a:t>Нормально-закрытая Активация кнопкой</a:t>
            </a:r>
          </a:p>
          <a:p>
            <a:r>
              <a:rPr lang="ru-RU" sz="1100" dirty="0">
                <a:latin typeface="Montserrat" panose="00000500000000000000" pitchFamily="2" charset="0"/>
              </a:rPr>
              <a:t>8-12</a:t>
            </a:r>
            <a:r>
              <a:rPr lang="es-ES" sz="1100" dirty="0">
                <a:latin typeface="Montserrat" panose="00000500000000000000" pitchFamily="2" charset="0"/>
              </a:rPr>
              <a:t>V AC/DC    </a:t>
            </a:r>
            <a:r>
              <a:rPr lang="ru-RU" sz="1100" dirty="0">
                <a:latin typeface="Montserrat" panose="00000500000000000000" pitchFamily="2" charset="0"/>
              </a:rPr>
              <a:t>Нормально-закрытая Активация кнопкой </a:t>
            </a:r>
            <a:endParaRPr lang="es-ES" sz="1100" dirty="0">
              <a:latin typeface="Montserrat" panose="00000500000000000000" pitchFamily="2" charset="0"/>
            </a:endParaRPr>
          </a:p>
          <a:p>
            <a:r>
              <a:rPr lang="es-ES" sz="1100" dirty="0">
                <a:latin typeface="Montserrat" panose="00000500000000000000" pitchFamily="2" charset="0"/>
              </a:rPr>
              <a:t>10-24V AC/DC </a:t>
            </a:r>
            <a:r>
              <a:rPr lang="ru-RU" sz="1100" dirty="0">
                <a:latin typeface="Montserrat" panose="00000500000000000000" pitchFamily="2" charset="0"/>
              </a:rPr>
              <a:t>Нормально закрытая/</a:t>
            </a:r>
            <a:r>
              <a:rPr lang="es-ES" sz="1100" dirty="0" err="1">
                <a:latin typeface="Montserrat" panose="00000500000000000000" pitchFamily="2" charset="0"/>
              </a:rPr>
              <a:t>multivoltage</a:t>
            </a:r>
            <a:r>
              <a:rPr lang="es-ES" sz="1100" dirty="0">
                <a:latin typeface="Montserrat" panose="00000500000000000000" pitchFamily="2" charset="0"/>
              </a:rPr>
              <a:t> /</a:t>
            </a:r>
            <a:r>
              <a:rPr lang="ru-RU" sz="1100" dirty="0">
                <a:latin typeface="Montserrat" panose="00000500000000000000" pitchFamily="2" charset="0"/>
              </a:rPr>
              <a:t>активация переключателем или кнопкой</a:t>
            </a:r>
          </a:p>
          <a:p>
            <a:r>
              <a:rPr lang="ru-RU" sz="1100" dirty="0">
                <a:latin typeface="Montserrat" panose="00000500000000000000" pitchFamily="2" charset="0"/>
              </a:rPr>
              <a:t>(412) </a:t>
            </a:r>
            <a:r>
              <a:rPr lang="es-ES" sz="1100" dirty="0">
                <a:latin typeface="Montserrat" panose="00000500000000000000" pitchFamily="2" charset="0"/>
              </a:rPr>
              <a:t>12V DC</a:t>
            </a:r>
            <a:r>
              <a:rPr lang="ru-RU" sz="1100" dirty="0">
                <a:latin typeface="Montserrat" panose="00000500000000000000" pitchFamily="2" charset="0"/>
              </a:rPr>
              <a:t>    Нормально закрытая/ прямой ток / активация переключателем или кнопкой</a:t>
            </a:r>
          </a:p>
          <a:p>
            <a:r>
              <a:rPr lang="ru-RU" sz="1100" dirty="0">
                <a:latin typeface="Montserrat" panose="00000500000000000000" pitchFamily="2" charset="0"/>
              </a:rPr>
              <a:t>(424) 24</a:t>
            </a:r>
            <a:r>
              <a:rPr lang="es-ES" sz="1100" dirty="0">
                <a:latin typeface="Montserrat" panose="00000500000000000000" pitchFamily="2" charset="0"/>
              </a:rPr>
              <a:t>V DC</a:t>
            </a:r>
            <a:r>
              <a:rPr lang="ru-RU" sz="1100" dirty="0">
                <a:latin typeface="Montserrat" panose="00000500000000000000" pitchFamily="2" charset="0"/>
              </a:rPr>
              <a:t>  Нормально закрытая/ прямой ток / активация переключателем или кнопкой</a:t>
            </a:r>
          </a:p>
          <a:p>
            <a:r>
              <a:rPr lang="ru-RU" sz="1100" dirty="0">
                <a:latin typeface="Montserrat" panose="00000500000000000000" pitchFamily="2" charset="0"/>
              </a:rPr>
              <a:t>(512) 12</a:t>
            </a:r>
            <a:r>
              <a:rPr lang="es-ES" sz="1100" dirty="0">
                <a:latin typeface="Montserrat" panose="00000500000000000000" pitchFamily="2" charset="0"/>
              </a:rPr>
              <a:t>V DC</a:t>
            </a:r>
            <a:r>
              <a:rPr lang="ru-RU" sz="1100" dirty="0">
                <a:latin typeface="Montserrat" panose="00000500000000000000" pitchFamily="2" charset="0"/>
              </a:rPr>
              <a:t>   </a:t>
            </a:r>
            <a:r>
              <a:rPr lang="es-ES" sz="1100" dirty="0">
                <a:latin typeface="Montserrat" panose="00000500000000000000" pitchFamily="2" charset="0"/>
              </a:rPr>
              <a:t>  </a:t>
            </a:r>
            <a:r>
              <a:rPr lang="ru-RU" sz="1100" dirty="0">
                <a:latin typeface="Montserrat" panose="00000500000000000000" pitchFamily="2" charset="0"/>
              </a:rPr>
              <a:t>Нормально открытая/ прямой ток / активация переключателем или кнопкой</a:t>
            </a:r>
          </a:p>
          <a:p>
            <a:r>
              <a:rPr lang="ru-RU" sz="1100" dirty="0">
                <a:latin typeface="Montserrat" panose="00000500000000000000" pitchFamily="2" charset="0"/>
              </a:rPr>
              <a:t>(524) 24</a:t>
            </a:r>
            <a:r>
              <a:rPr lang="es-ES" sz="1100" dirty="0">
                <a:latin typeface="Montserrat" panose="00000500000000000000" pitchFamily="2" charset="0"/>
              </a:rPr>
              <a:t>V DC</a:t>
            </a:r>
            <a:r>
              <a:rPr lang="ru-RU" sz="1100" dirty="0">
                <a:latin typeface="Montserrat" panose="00000500000000000000" pitchFamily="2" charset="0"/>
              </a:rPr>
              <a:t>   Нормально открытая/ прямой ток / активация переключателем или кнопкой</a:t>
            </a:r>
            <a:endParaRPr lang="es-ES" sz="1100" dirty="0">
              <a:latin typeface="Montserrat" panose="00000500000000000000" pitchFamily="2" charset="0"/>
            </a:endParaRPr>
          </a:p>
          <a:p>
            <a:endParaRPr lang="es-ES" sz="1100" dirty="0">
              <a:latin typeface="Montserrat" panose="00000500000000000000" pitchFamily="2" charset="0"/>
            </a:endParaRPr>
          </a:p>
          <a:p>
            <a:r>
              <a:rPr lang="ru-RU" sz="1100" b="1" dirty="0">
                <a:solidFill>
                  <a:srgbClr val="F95427"/>
                </a:solidFill>
                <a:latin typeface="Montserrat" panose="00000500000000000000" pitchFamily="2" charset="0"/>
              </a:rPr>
              <a:t>Однако, в нашем ассортименте мы используем 88 различных катушек, способных удовлетворить практические любое требование по питанию. </a:t>
            </a:r>
            <a:endParaRPr lang="en-US" sz="1100" b="1" dirty="0">
              <a:solidFill>
                <a:srgbClr val="F95427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 rot="183653">
            <a:off x="1373840" y="2892149"/>
            <a:ext cx="2146793" cy="99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79010" y="4830166"/>
            <a:ext cx="354330" cy="236854"/>
          </a:xfrm>
          <a:custGeom>
            <a:avLst/>
            <a:gdLst/>
            <a:ahLst/>
            <a:cxnLst/>
            <a:rect l="l" t="t" r="r" b="b"/>
            <a:pathLst>
              <a:path w="354330" h="236854">
                <a:moveTo>
                  <a:pt x="178750" y="177965"/>
                </a:moveTo>
                <a:lnTo>
                  <a:pt x="85712" y="177965"/>
                </a:lnTo>
                <a:lnTo>
                  <a:pt x="130149" y="183870"/>
                </a:lnTo>
                <a:lnTo>
                  <a:pt x="125996" y="215188"/>
                </a:lnTo>
                <a:lnTo>
                  <a:pt x="125640" y="224077"/>
                </a:lnTo>
                <a:lnTo>
                  <a:pt x="127430" y="228955"/>
                </a:lnTo>
                <a:lnTo>
                  <a:pt x="133085" y="231547"/>
                </a:lnTo>
                <a:lnTo>
                  <a:pt x="144322" y="233578"/>
                </a:lnTo>
                <a:lnTo>
                  <a:pt x="159529" y="236824"/>
                </a:lnTo>
                <a:lnTo>
                  <a:pt x="167584" y="236639"/>
                </a:lnTo>
                <a:lnTo>
                  <a:pt x="171174" y="231881"/>
                </a:lnTo>
                <a:lnTo>
                  <a:pt x="172986" y="221411"/>
                </a:lnTo>
                <a:lnTo>
                  <a:pt x="178750" y="177965"/>
                </a:lnTo>
                <a:close/>
              </a:path>
              <a:path w="354330" h="236854">
                <a:moveTo>
                  <a:pt x="353733" y="0"/>
                </a:moveTo>
                <a:lnTo>
                  <a:pt x="0" y="0"/>
                </a:lnTo>
                <a:lnTo>
                  <a:pt x="3777" y="27421"/>
                </a:lnTo>
                <a:lnTo>
                  <a:pt x="9644" y="41489"/>
                </a:lnTo>
                <a:lnTo>
                  <a:pt x="21747" y="46639"/>
                </a:lnTo>
                <a:lnTo>
                  <a:pt x="44234" y="47307"/>
                </a:lnTo>
                <a:lnTo>
                  <a:pt x="44234" y="105244"/>
                </a:lnTo>
                <a:lnTo>
                  <a:pt x="33642" y="190665"/>
                </a:lnTo>
                <a:lnTo>
                  <a:pt x="27324" y="205162"/>
                </a:lnTo>
                <a:lnTo>
                  <a:pt x="26912" y="213155"/>
                </a:lnTo>
                <a:lnTo>
                  <a:pt x="33933" y="217488"/>
                </a:lnTo>
                <a:lnTo>
                  <a:pt x="49911" y="221005"/>
                </a:lnTo>
                <a:lnTo>
                  <a:pt x="65306" y="224877"/>
                </a:lnTo>
                <a:lnTo>
                  <a:pt x="73494" y="224737"/>
                </a:lnTo>
                <a:lnTo>
                  <a:pt x="77225" y="219299"/>
                </a:lnTo>
                <a:lnTo>
                  <a:pt x="79248" y="207276"/>
                </a:lnTo>
                <a:lnTo>
                  <a:pt x="85712" y="177965"/>
                </a:lnTo>
                <a:lnTo>
                  <a:pt x="178750" y="177965"/>
                </a:lnTo>
                <a:lnTo>
                  <a:pt x="199898" y="18542"/>
                </a:lnTo>
                <a:lnTo>
                  <a:pt x="347000" y="18542"/>
                </a:lnTo>
                <a:lnTo>
                  <a:pt x="347400" y="18022"/>
                </a:lnTo>
                <a:lnTo>
                  <a:pt x="350756" y="10634"/>
                </a:lnTo>
                <a:lnTo>
                  <a:pt x="353733" y="0"/>
                </a:lnTo>
                <a:close/>
              </a:path>
              <a:path w="354330" h="236854">
                <a:moveTo>
                  <a:pt x="347000" y="18542"/>
                </a:moveTo>
                <a:lnTo>
                  <a:pt x="199898" y="18542"/>
                </a:lnTo>
                <a:lnTo>
                  <a:pt x="331038" y="36893"/>
                </a:lnTo>
                <a:lnTo>
                  <a:pt x="341536" y="25622"/>
                </a:lnTo>
                <a:lnTo>
                  <a:pt x="347000" y="18542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79010" y="4830166"/>
            <a:ext cx="354330" cy="236854"/>
          </a:xfrm>
          <a:custGeom>
            <a:avLst/>
            <a:gdLst/>
            <a:ahLst/>
            <a:cxnLst/>
            <a:rect l="l" t="t" r="r" b="b"/>
            <a:pathLst>
              <a:path w="354330" h="236854">
                <a:moveTo>
                  <a:pt x="0" y="0"/>
                </a:moveTo>
                <a:lnTo>
                  <a:pt x="3777" y="27421"/>
                </a:lnTo>
                <a:lnTo>
                  <a:pt x="9644" y="41489"/>
                </a:lnTo>
                <a:lnTo>
                  <a:pt x="21747" y="46639"/>
                </a:lnTo>
                <a:lnTo>
                  <a:pt x="44234" y="47307"/>
                </a:lnTo>
                <a:lnTo>
                  <a:pt x="44234" y="105244"/>
                </a:lnTo>
                <a:lnTo>
                  <a:pt x="33642" y="190665"/>
                </a:lnTo>
                <a:lnTo>
                  <a:pt x="27324" y="205162"/>
                </a:lnTo>
                <a:lnTo>
                  <a:pt x="26912" y="213155"/>
                </a:lnTo>
                <a:lnTo>
                  <a:pt x="33933" y="217488"/>
                </a:lnTo>
                <a:lnTo>
                  <a:pt x="49911" y="221005"/>
                </a:lnTo>
                <a:lnTo>
                  <a:pt x="65306" y="224877"/>
                </a:lnTo>
                <a:lnTo>
                  <a:pt x="73494" y="224737"/>
                </a:lnTo>
                <a:lnTo>
                  <a:pt x="77225" y="219299"/>
                </a:lnTo>
                <a:lnTo>
                  <a:pt x="79248" y="207276"/>
                </a:lnTo>
                <a:lnTo>
                  <a:pt x="85712" y="177965"/>
                </a:lnTo>
                <a:lnTo>
                  <a:pt x="130149" y="183870"/>
                </a:lnTo>
                <a:lnTo>
                  <a:pt x="125996" y="215188"/>
                </a:lnTo>
                <a:lnTo>
                  <a:pt x="125640" y="224077"/>
                </a:lnTo>
                <a:lnTo>
                  <a:pt x="127430" y="228955"/>
                </a:lnTo>
                <a:lnTo>
                  <a:pt x="133085" y="231547"/>
                </a:lnTo>
                <a:lnTo>
                  <a:pt x="144322" y="233578"/>
                </a:lnTo>
                <a:lnTo>
                  <a:pt x="159529" y="236824"/>
                </a:lnTo>
                <a:lnTo>
                  <a:pt x="167584" y="236639"/>
                </a:lnTo>
                <a:lnTo>
                  <a:pt x="171174" y="231881"/>
                </a:lnTo>
                <a:lnTo>
                  <a:pt x="172986" y="221411"/>
                </a:lnTo>
                <a:lnTo>
                  <a:pt x="199898" y="18542"/>
                </a:lnTo>
                <a:lnTo>
                  <a:pt x="331038" y="36893"/>
                </a:lnTo>
                <a:lnTo>
                  <a:pt x="341536" y="25622"/>
                </a:lnTo>
                <a:lnTo>
                  <a:pt x="347400" y="18022"/>
                </a:lnTo>
                <a:lnTo>
                  <a:pt x="350756" y="10634"/>
                </a:lnTo>
                <a:lnTo>
                  <a:pt x="353733" y="0"/>
                </a:lnTo>
                <a:lnTo>
                  <a:pt x="0" y="0"/>
                </a:lnTo>
                <a:close/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39073" y="4830081"/>
            <a:ext cx="271780" cy="36195"/>
          </a:xfrm>
          <a:custGeom>
            <a:avLst/>
            <a:gdLst/>
            <a:ahLst/>
            <a:cxnLst/>
            <a:rect l="l" t="t" r="r" b="b"/>
            <a:pathLst>
              <a:path w="271780" h="36195">
                <a:moveTo>
                  <a:pt x="271449" y="36004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93594" y="4510968"/>
            <a:ext cx="17145" cy="3175"/>
          </a:xfrm>
          <a:custGeom>
            <a:avLst/>
            <a:gdLst/>
            <a:ahLst/>
            <a:cxnLst/>
            <a:rect l="l" t="t" r="r" b="b"/>
            <a:pathLst>
              <a:path w="17144" h="3175">
                <a:moveTo>
                  <a:pt x="17005" y="3136"/>
                </a:moveTo>
                <a:lnTo>
                  <a:pt x="7759" y="2247"/>
                </a:ln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06014" y="4510968"/>
            <a:ext cx="17145" cy="3175"/>
          </a:xfrm>
          <a:custGeom>
            <a:avLst/>
            <a:gdLst/>
            <a:ahLst/>
            <a:cxnLst/>
            <a:rect l="l" t="t" r="r" b="b"/>
            <a:pathLst>
              <a:path w="17144" h="3175">
                <a:moveTo>
                  <a:pt x="17017" y="0"/>
                </a:moveTo>
                <a:lnTo>
                  <a:pt x="9258" y="2247"/>
                </a:lnTo>
                <a:lnTo>
                  <a:pt x="0" y="3136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10600" y="4514105"/>
            <a:ext cx="295910" cy="0"/>
          </a:xfrm>
          <a:custGeom>
            <a:avLst/>
            <a:gdLst/>
            <a:ahLst/>
            <a:cxnLst/>
            <a:rect l="l" t="t" r="r" b="b"/>
            <a:pathLst>
              <a:path w="295910">
                <a:moveTo>
                  <a:pt x="0" y="0"/>
                </a:moveTo>
                <a:lnTo>
                  <a:pt x="295414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79015" y="4514105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584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62517" y="4972270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5">
                <a:moveTo>
                  <a:pt x="0" y="0"/>
                </a:moveTo>
                <a:lnTo>
                  <a:pt x="211429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67407" y="4935390"/>
            <a:ext cx="207010" cy="0"/>
          </a:xfrm>
          <a:custGeom>
            <a:avLst/>
            <a:gdLst/>
            <a:ahLst/>
            <a:cxnLst/>
            <a:rect l="l" t="t" r="r" b="b"/>
            <a:pathLst>
              <a:path w="207010">
                <a:moveTo>
                  <a:pt x="0" y="0"/>
                </a:moveTo>
                <a:lnTo>
                  <a:pt x="20654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23236" y="4935390"/>
            <a:ext cx="1270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368" y="-1797"/>
                </a:moveTo>
                <a:lnTo>
                  <a:pt x="368" y="1797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23236" y="4909063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4241" y="0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70899" y="4909063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203047" y="0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07909" y="4972270"/>
            <a:ext cx="1111250" cy="0"/>
          </a:xfrm>
          <a:custGeom>
            <a:avLst/>
            <a:gdLst/>
            <a:ahLst/>
            <a:cxnLst/>
            <a:rect l="l" t="t" r="r" b="b"/>
            <a:pathLst>
              <a:path w="1111250">
                <a:moveTo>
                  <a:pt x="0" y="0"/>
                </a:moveTo>
                <a:lnTo>
                  <a:pt x="1111186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23236" y="492487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141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79015" y="4924874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221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23236" y="4877478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47396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79015" y="4830170"/>
            <a:ext cx="44450" cy="47625"/>
          </a:xfrm>
          <a:custGeom>
            <a:avLst/>
            <a:gdLst/>
            <a:ahLst/>
            <a:cxnLst/>
            <a:rect l="l" t="t" r="r" b="b"/>
            <a:pathLst>
              <a:path w="44450" h="47625">
                <a:moveTo>
                  <a:pt x="44221" y="47307"/>
                </a:moveTo>
                <a:lnTo>
                  <a:pt x="7327" y="25323"/>
                </a:lnTo>
                <a:lnTo>
                  <a:pt x="825" y="8877"/>
                </a:ln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16125" y="4924874"/>
            <a:ext cx="253365" cy="0"/>
          </a:xfrm>
          <a:custGeom>
            <a:avLst/>
            <a:gdLst/>
            <a:ahLst/>
            <a:cxnLst/>
            <a:rect l="l" t="t" r="r" b="b"/>
            <a:pathLst>
              <a:path w="253364">
                <a:moveTo>
                  <a:pt x="0" y="0"/>
                </a:moveTo>
                <a:lnTo>
                  <a:pt x="252755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79015" y="4830081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792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68880" y="4830081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792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68880" y="4924874"/>
            <a:ext cx="210185" cy="0"/>
          </a:xfrm>
          <a:custGeom>
            <a:avLst/>
            <a:gdLst/>
            <a:ahLst/>
            <a:cxnLst/>
            <a:rect l="l" t="t" r="r" b="b"/>
            <a:pathLst>
              <a:path w="210185">
                <a:moveTo>
                  <a:pt x="0" y="0"/>
                </a:moveTo>
                <a:lnTo>
                  <a:pt x="210134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07909" y="4924874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0" y="47396"/>
                </a:moveTo>
                <a:lnTo>
                  <a:pt x="21056" y="7950"/>
                </a:lnTo>
                <a:lnTo>
                  <a:pt x="38163" y="889"/>
                </a:lnTo>
                <a:lnTo>
                  <a:pt x="47383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16125" y="4830081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4792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55293" y="4924874"/>
            <a:ext cx="561340" cy="0"/>
          </a:xfrm>
          <a:custGeom>
            <a:avLst/>
            <a:gdLst/>
            <a:ahLst/>
            <a:cxnLst/>
            <a:rect l="l" t="t" r="r" b="b"/>
            <a:pathLst>
              <a:path w="561339">
                <a:moveTo>
                  <a:pt x="0" y="0"/>
                </a:moveTo>
                <a:lnTo>
                  <a:pt x="560831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07909" y="4624697"/>
            <a:ext cx="1270" cy="9525"/>
          </a:xfrm>
          <a:custGeom>
            <a:avLst/>
            <a:gdLst/>
            <a:ahLst/>
            <a:cxnLst/>
            <a:rect l="l" t="t" r="r" b="b"/>
            <a:pathLst>
              <a:path w="1269" h="9525">
                <a:moveTo>
                  <a:pt x="952" y="9474"/>
                </a:moveTo>
                <a:lnTo>
                  <a:pt x="723" y="8229"/>
                </a:ln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36344" y="4514105"/>
            <a:ext cx="542925" cy="0"/>
          </a:xfrm>
          <a:custGeom>
            <a:avLst/>
            <a:gdLst/>
            <a:ahLst/>
            <a:cxnLst/>
            <a:rect l="l" t="t" r="r" b="b"/>
            <a:pathLst>
              <a:path w="542925">
                <a:moveTo>
                  <a:pt x="0" y="0"/>
                </a:moveTo>
                <a:lnTo>
                  <a:pt x="542671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31138" y="4514105"/>
            <a:ext cx="89535" cy="0"/>
          </a:xfrm>
          <a:custGeom>
            <a:avLst/>
            <a:gdLst/>
            <a:ahLst/>
            <a:cxnLst/>
            <a:rect l="l" t="t" r="r" b="b"/>
            <a:pathLst>
              <a:path w="89535">
                <a:moveTo>
                  <a:pt x="0" y="0"/>
                </a:moveTo>
                <a:lnTo>
                  <a:pt x="89255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79015" y="4514105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499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01598" y="4514105"/>
            <a:ext cx="129539" cy="0"/>
          </a:xfrm>
          <a:custGeom>
            <a:avLst/>
            <a:gdLst/>
            <a:ahLst/>
            <a:cxnLst/>
            <a:rect l="l" t="t" r="r" b="b"/>
            <a:pathLst>
              <a:path w="129539">
                <a:moveTo>
                  <a:pt x="129539" y="0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07909" y="4585340"/>
            <a:ext cx="13970" cy="33655"/>
          </a:xfrm>
          <a:custGeom>
            <a:avLst/>
            <a:gdLst/>
            <a:ahLst/>
            <a:cxnLst/>
            <a:rect l="l" t="t" r="r" b="b"/>
            <a:pathLst>
              <a:path w="13969" h="33654">
                <a:moveTo>
                  <a:pt x="0" y="33058"/>
                </a:moveTo>
                <a:lnTo>
                  <a:pt x="914" y="23799"/>
                </a:lnTo>
                <a:lnTo>
                  <a:pt x="3606" y="14884"/>
                </a:lnTo>
                <a:lnTo>
                  <a:pt x="8000" y="6705"/>
                </a:lnTo>
                <a:lnTo>
                  <a:pt x="13436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31138" y="4514105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11061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01598" y="4554593"/>
            <a:ext cx="6350" cy="6985"/>
          </a:xfrm>
          <a:custGeom>
            <a:avLst/>
            <a:gdLst/>
            <a:ahLst/>
            <a:cxnLst/>
            <a:rect l="l" t="t" r="r" b="b"/>
            <a:pathLst>
              <a:path w="6350" h="6985">
                <a:moveTo>
                  <a:pt x="6311" y="6908"/>
                </a:moveTo>
                <a:lnTo>
                  <a:pt x="2781" y="3416"/>
                </a:ln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85647" y="4401952"/>
            <a:ext cx="0" cy="1905"/>
          </a:xfrm>
          <a:custGeom>
            <a:avLst/>
            <a:gdLst/>
            <a:ahLst/>
            <a:cxnLst/>
            <a:rect l="l" t="t" r="r" b="b"/>
            <a:pathLst>
              <a:path h="1904">
                <a:moveTo>
                  <a:pt x="-1797" y="793"/>
                </a:moveTo>
                <a:lnTo>
                  <a:pt x="1797" y="793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64612" y="4972270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1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96222" y="4134959"/>
            <a:ext cx="0" cy="837565"/>
          </a:xfrm>
          <a:custGeom>
            <a:avLst/>
            <a:gdLst/>
            <a:ahLst/>
            <a:cxnLst/>
            <a:rect l="l" t="t" r="r" b="b"/>
            <a:pathLst>
              <a:path h="837564">
                <a:moveTo>
                  <a:pt x="0" y="0"/>
                </a:moveTo>
                <a:lnTo>
                  <a:pt x="0" y="837311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85647" y="4656294"/>
            <a:ext cx="0" cy="1905"/>
          </a:xfrm>
          <a:custGeom>
            <a:avLst/>
            <a:gdLst/>
            <a:ahLst/>
            <a:cxnLst/>
            <a:rect l="l" t="t" r="r" b="b"/>
            <a:pathLst>
              <a:path h="1904">
                <a:moveTo>
                  <a:pt x="-1797" y="787"/>
                </a:moveTo>
                <a:lnTo>
                  <a:pt x="1797" y="787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85647" y="4959608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61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701598" y="497227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11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85647" y="497227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26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07909" y="4561502"/>
            <a:ext cx="0" cy="410845"/>
          </a:xfrm>
          <a:custGeom>
            <a:avLst/>
            <a:gdLst/>
            <a:ahLst/>
            <a:cxnLst/>
            <a:rect l="l" t="t" r="r" b="b"/>
            <a:pathLst>
              <a:path h="410845">
                <a:moveTo>
                  <a:pt x="0" y="0"/>
                </a:moveTo>
                <a:lnTo>
                  <a:pt x="0" y="410768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01598" y="4561502"/>
            <a:ext cx="6350" cy="1270"/>
          </a:xfrm>
          <a:custGeom>
            <a:avLst/>
            <a:gdLst/>
            <a:ahLst/>
            <a:cxnLst/>
            <a:rect l="l" t="t" r="r" b="b"/>
            <a:pathLst>
              <a:path w="6350" h="1270">
                <a:moveTo>
                  <a:pt x="-1797" y="469"/>
                </a:moveTo>
                <a:lnTo>
                  <a:pt x="8108" y="469"/>
                </a:lnTo>
              </a:path>
            </a:pathLst>
          </a:custGeom>
          <a:ln w="453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978773" y="4849652"/>
            <a:ext cx="131445" cy="17780"/>
          </a:xfrm>
          <a:custGeom>
            <a:avLst/>
            <a:gdLst/>
            <a:ahLst/>
            <a:cxnLst/>
            <a:rect l="l" t="t" r="r" b="b"/>
            <a:pathLst>
              <a:path w="131444" h="17779">
                <a:moveTo>
                  <a:pt x="0" y="0"/>
                </a:moveTo>
                <a:lnTo>
                  <a:pt x="131279" y="17411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110053" y="4866137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-1797" y="463"/>
                </a:moveTo>
                <a:lnTo>
                  <a:pt x="1911" y="463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978748" y="4848725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0" y="1193"/>
                </a:moveTo>
                <a:lnTo>
                  <a:pt x="25" y="927"/>
                </a:lnTo>
                <a:lnTo>
                  <a:pt x="50" y="774"/>
                </a:lnTo>
                <a:lnTo>
                  <a:pt x="76" y="622"/>
                </a:lnTo>
                <a:lnTo>
                  <a:pt x="88" y="457"/>
                </a:lnTo>
                <a:lnTo>
                  <a:pt x="114" y="279"/>
                </a:lnTo>
                <a:lnTo>
                  <a:pt x="165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78913" y="4848725"/>
            <a:ext cx="131445" cy="17780"/>
          </a:xfrm>
          <a:custGeom>
            <a:avLst/>
            <a:gdLst/>
            <a:ahLst/>
            <a:cxnLst/>
            <a:rect l="l" t="t" r="r" b="b"/>
            <a:pathLst>
              <a:path w="131444" h="17779">
                <a:moveTo>
                  <a:pt x="0" y="0"/>
                </a:moveTo>
                <a:lnTo>
                  <a:pt x="131254" y="17411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110167" y="4866086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50"/>
                </a:moveTo>
                <a:lnTo>
                  <a:pt x="355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837803" y="4830081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152" y="0"/>
                </a:moveTo>
                <a:lnTo>
                  <a:pt x="126" y="177"/>
                </a:lnTo>
                <a:lnTo>
                  <a:pt x="101" y="330"/>
                </a:lnTo>
                <a:lnTo>
                  <a:pt x="88" y="520"/>
                </a:lnTo>
                <a:lnTo>
                  <a:pt x="63" y="698"/>
                </a:lnTo>
                <a:lnTo>
                  <a:pt x="38" y="850"/>
                </a:lnTo>
                <a:lnTo>
                  <a:pt x="12" y="1003"/>
                </a:lnTo>
                <a:lnTo>
                  <a:pt x="0" y="1181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818601" y="4831262"/>
            <a:ext cx="19685" cy="144780"/>
          </a:xfrm>
          <a:custGeom>
            <a:avLst/>
            <a:gdLst/>
            <a:ahLst/>
            <a:cxnLst/>
            <a:rect l="l" t="t" r="r" b="b"/>
            <a:pathLst>
              <a:path w="19685" h="144779">
                <a:moveTo>
                  <a:pt x="19202" y="0"/>
                </a:moveTo>
                <a:lnTo>
                  <a:pt x="0" y="144614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959558" y="4849919"/>
            <a:ext cx="19685" cy="144780"/>
          </a:xfrm>
          <a:custGeom>
            <a:avLst/>
            <a:gdLst/>
            <a:ahLst/>
            <a:cxnLst/>
            <a:rect l="l" t="t" r="r" b="b"/>
            <a:pathLst>
              <a:path w="19685" h="144779">
                <a:moveTo>
                  <a:pt x="0" y="144665"/>
                </a:moveTo>
                <a:lnTo>
                  <a:pt x="19189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837803" y="4831262"/>
            <a:ext cx="140970" cy="19050"/>
          </a:xfrm>
          <a:custGeom>
            <a:avLst/>
            <a:gdLst/>
            <a:ahLst/>
            <a:cxnLst/>
            <a:rect l="l" t="t" r="r" b="b"/>
            <a:pathLst>
              <a:path w="140969" h="19050">
                <a:moveTo>
                  <a:pt x="140944" y="18656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014155" y="4517636"/>
            <a:ext cx="1905" cy="6350"/>
          </a:xfrm>
          <a:custGeom>
            <a:avLst/>
            <a:gdLst/>
            <a:ahLst/>
            <a:cxnLst/>
            <a:rect l="l" t="t" r="r" b="b"/>
            <a:pathLst>
              <a:path w="1905" h="6350">
                <a:moveTo>
                  <a:pt x="0" y="5969"/>
                </a:moveTo>
                <a:lnTo>
                  <a:pt x="160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015756" y="4517636"/>
            <a:ext cx="22860" cy="6350"/>
          </a:xfrm>
          <a:custGeom>
            <a:avLst/>
            <a:gdLst/>
            <a:ahLst/>
            <a:cxnLst/>
            <a:rect l="l" t="t" r="r" b="b"/>
            <a:pathLst>
              <a:path w="22860" h="6350">
                <a:moveTo>
                  <a:pt x="22313" y="5969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818601" y="4975877"/>
            <a:ext cx="140970" cy="19050"/>
          </a:xfrm>
          <a:custGeom>
            <a:avLst/>
            <a:gdLst/>
            <a:ahLst/>
            <a:cxnLst/>
            <a:rect l="l" t="t" r="r" b="b"/>
            <a:pathLst>
              <a:path w="140969" h="19050">
                <a:moveTo>
                  <a:pt x="140957" y="18707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815565" y="4975877"/>
            <a:ext cx="3175" cy="23495"/>
          </a:xfrm>
          <a:custGeom>
            <a:avLst/>
            <a:gdLst/>
            <a:ahLst/>
            <a:cxnLst/>
            <a:rect l="l" t="t" r="r" b="b"/>
            <a:pathLst>
              <a:path w="3175" h="23495">
                <a:moveTo>
                  <a:pt x="3035" y="0"/>
                </a:moveTo>
                <a:lnTo>
                  <a:pt x="2679" y="2743"/>
                </a:lnTo>
                <a:lnTo>
                  <a:pt x="2324" y="5499"/>
                </a:lnTo>
                <a:lnTo>
                  <a:pt x="1943" y="8356"/>
                </a:lnTo>
                <a:lnTo>
                  <a:pt x="1562" y="11239"/>
                </a:lnTo>
                <a:lnTo>
                  <a:pt x="1168" y="14135"/>
                </a:lnTo>
                <a:lnTo>
                  <a:pt x="787" y="17068"/>
                </a:lnTo>
                <a:lnTo>
                  <a:pt x="380" y="20040"/>
                </a:lnTo>
                <a:lnTo>
                  <a:pt x="0" y="22999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956510" y="4994585"/>
            <a:ext cx="3175" cy="23495"/>
          </a:xfrm>
          <a:custGeom>
            <a:avLst/>
            <a:gdLst/>
            <a:ahLst/>
            <a:cxnLst/>
            <a:rect l="l" t="t" r="r" b="b"/>
            <a:pathLst>
              <a:path w="3175" h="23495">
                <a:moveTo>
                  <a:pt x="0" y="22999"/>
                </a:moveTo>
                <a:lnTo>
                  <a:pt x="393" y="20015"/>
                </a:lnTo>
                <a:lnTo>
                  <a:pt x="774" y="17043"/>
                </a:lnTo>
                <a:lnTo>
                  <a:pt x="1181" y="14122"/>
                </a:lnTo>
                <a:lnTo>
                  <a:pt x="1549" y="11226"/>
                </a:lnTo>
                <a:lnTo>
                  <a:pt x="1930" y="8331"/>
                </a:lnTo>
                <a:lnTo>
                  <a:pt x="2311" y="5499"/>
                </a:lnTo>
                <a:lnTo>
                  <a:pt x="2692" y="2717"/>
                </a:lnTo>
                <a:lnTo>
                  <a:pt x="3048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918588" y="5063101"/>
            <a:ext cx="15875" cy="2540"/>
          </a:xfrm>
          <a:custGeom>
            <a:avLst/>
            <a:gdLst/>
            <a:ahLst/>
            <a:cxnLst/>
            <a:rect l="l" t="t" r="r" b="b"/>
            <a:pathLst>
              <a:path w="15875" h="2539">
                <a:moveTo>
                  <a:pt x="0" y="0"/>
                </a:moveTo>
                <a:lnTo>
                  <a:pt x="15671" y="2082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934260" y="5051557"/>
            <a:ext cx="17780" cy="13970"/>
          </a:xfrm>
          <a:custGeom>
            <a:avLst/>
            <a:gdLst/>
            <a:ahLst/>
            <a:cxnLst/>
            <a:rect l="l" t="t" r="r" b="b"/>
            <a:pathLst>
              <a:path w="17780" h="13970">
                <a:moveTo>
                  <a:pt x="0" y="13627"/>
                </a:moveTo>
                <a:lnTo>
                  <a:pt x="17030" y="3060"/>
                </a:lnTo>
                <a:lnTo>
                  <a:pt x="17741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952001" y="5017584"/>
            <a:ext cx="5080" cy="34290"/>
          </a:xfrm>
          <a:custGeom>
            <a:avLst/>
            <a:gdLst/>
            <a:ahLst/>
            <a:cxnLst/>
            <a:rect l="l" t="t" r="r" b="b"/>
            <a:pathLst>
              <a:path w="5080" h="34289">
                <a:moveTo>
                  <a:pt x="0" y="33972"/>
                </a:moveTo>
                <a:lnTo>
                  <a:pt x="4508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815565" y="4998877"/>
            <a:ext cx="140970" cy="19050"/>
          </a:xfrm>
          <a:custGeom>
            <a:avLst/>
            <a:gdLst/>
            <a:ahLst/>
            <a:cxnLst/>
            <a:rect l="l" t="t" r="r" b="b"/>
            <a:pathLst>
              <a:path w="140969" h="19050">
                <a:moveTo>
                  <a:pt x="140944" y="18707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811044" y="4998877"/>
            <a:ext cx="5080" cy="34290"/>
          </a:xfrm>
          <a:custGeom>
            <a:avLst/>
            <a:gdLst/>
            <a:ahLst/>
            <a:cxnLst/>
            <a:rect l="l" t="t" r="r" b="b"/>
            <a:pathLst>
              <a:path w="5080" h="34289">
                <a:moveTo>
                  <a:pt x="4521" y="0"/>
                </a:moveTo>
                <a:lnTo>
                  <a:pt x="0" y="33997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810930" y="5032875"/>
            <a:ext cx="13970" cy="17780"/>
          </a:xfrm>
          <a:custGeom>
            <a:avLst/>
            <a:gdLst/>
            <a:ahLst/>
            <a:cxnLst/>
            <a:rect l="l" t="t" r="r" b="b"/>
            <a:pathLst>
              <a:path w="13969" h="17779">
                <a:moveTo>
                  <a:pt x="114" y="0"/>
                </a:moveTo>
                <a:lnTo>
                  <a:pt x="10680" y="17030"/>
                </a:lnTo>
                <a:lnTo>
                  <a:pt x="13690" y="17729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824620" y="5050604"/>
            <a:ext cx="15875" cy="2540"/>
          </a:xfrm>
          <a:custGeom>
            <a:avLst/>
            <a:gdLst/>
            <a:ahLst/>
            <a:cxnLst/>
            <a:rect l="l" t="t" r="r" b="b"/>
            <a:pathLst>
              <a:path w="15875" h="2539">
                <a:moveTo>
                  <a:pt x="0" y="0"/>
                </a:moveTo>
                <a:lnTo>
                  <a:pt x="15671" y="2095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840292" y="5039123"/>
            <a:ext cx="17780" cy="13970"/>
          </a:xfrm>
          <a:custGeom>
            <a:avLst/>
            <a:gdLst/>
            <a:ahLst/>
            <a:cxnLst/>
            <a:rect l="l" t="t" r="r" b="b"/>
            <a:pathLst>
              <a:path w="17780" h="13970">
                <a:moveTo>
                  <a:pt x="0" y="13576"/>
                </a:moveTo>
                <a:lnTo>
                  <a:pt x="17030" y="3022"/>
                </a:lnTo>
                <a:lnTo>
                  <a:pt x="17741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858034" y="5007805"/>
            <a:ext cx="4445" cy="31750"/>
          </a:xfrm>
          <a:custGeom>
            <a:avLst/>
            <a:gdLst/>
            <a:ahLst/>
            <a:cxnLst/>
            <a:rect l="l" t="t" r="r" b="b"/>
            <a:pathLst>
              <a:path w="4444" h="31750">
                <a:moveTo>
                  <a:pt x="0" y="31318"/>
                </a:moveTo>
                <a:lnTo>
                  <a:pt x="4152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862187" y="5007805"/>
            <a:ext cx="46990" cy="6350"/>
          </a:xfrm>
          <a:custGeom>
            <a:avLst/>
            <a:gdLst/>
            <a:ahLst/>
            <a:cxnLst/>
            <a:rect l="l" t="t" r="r" b="b"/>
            <a:pathLst>
              <a:path w="46989" h="6350">
                <a:moveTo>
                  <a:pt x="0" y="0"/>
                </a:moveTo>
                <a:lnTo>
                  <a:pt x="46964" y="6235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905012" y="5014041"/>
            <a:ext cx="4445" cy="31750"/>
          </a:xfrm>
          <a:custGeom>
            <a:avLst/>
            <a:gdLst/>
            <a:ahLst/>
            <a:cxnLst/>
            <a:rect l="l" t="t" r="r" b="b"/>
            <a:pathLst>
              <a:path w="4444" h="31750">
                <a:moveTo>
                  <a:pt x="4140" y="0"/>
                </a:moveTo>
                <a:lnTo>
                  <a:pt x="0" y="31318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904897" y="5045359"/>
            <a:ext cx="13970" cy="17780"/>
          </a:xfrm>
          <a:custGeom>
            <a:avLst/>
            <a:gdLst/>
            <a:ahLst/>
            <a:cxnLst/>
            <a:rect l="l" t="t" r="r" b="b"/>
            <a:pathLst>
              <a:path w="13969" h="17779">
                <a:moveTo>
                  <a:pt x="114" y="0"/>
                </a:moveTo>
                <a:lnTo>
                  <a:pt x="10680" y="17030"/>
                </a:lnTo>
                <a:lnTo>
                  <a:pt x="13690" y="17741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110523" y="4814282"/>
            <a:ext cx="31115" cy="52069"/>
          </a:xfrm>
          <a:custGeom>
            <a:avLst/>
            <a:gdLst/>
            <a:ahLst/>
            <a:cxnLst/>
            <a:rect l="l" t="t" r="r" b="b"/>
            <a:pathLst>
              <a:path w="31114" h="52070">
                <a:moveTo>
                  <a:pt x="0" y="51803"/>
                </a:moveTo>
                <a:lnTo>
                  <a:pt x="12166" y="34861"/>
                </a:lnTo>
                <a:lnTo>
                  <a:pt x="22783" y="16941"/>
                </a:lnTo>
                <a:lnTo>
                  <a:pt x="31013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079001" y="4830081"/>
            <a:ext cx="38735" cy="10160"/>
          </a:xfrm>
          <a:custGeom>
            <a:avLst/>
            <a:gdLst/>
            <a:ahLst/>
            <a:cxnLst/>
            <a:rect l="l" t="t" r="r" b="b"/>
            <a:pathLst>
              <a:path w="38735" h="10160">
                <a:moveTo>
                  <a:pt x="0" y="0"/>
                </a:moveTo>
                <a:lnTo>
                  <a:pt x="952" y="1244"/>
                </a:lnTo>
                <a:lnTo>
                  <a:pt x="5702" y="5626"/>
                </a:lnTo>
                <a:lnTo>
                  <a:pt x="11429" y="8585"/>
                </a:lnTo>
                <a:lnTo>
                  <a:pt x="17767" y="9829"/>
                </a:lnTo>
                <a:lnTo>
                  <a:pt x="24206" y="9385"/>
                </a:lnTo>
                <a:lnTo>
                  <a:pt x="30276" y="7175"/>
                </a:lnTo>
                <a:lnTo>
                  <a:pt x="35534" y="3429"/>
                </a:lnTo>
                <a:lnTo>
                  <a:pt x="38544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347723" y="4830081"/>
            <a:ext cx="189865" cy="0"/>
          </a:xfrm>
          <a:custGeom>
            <a:avLst/>
            <a:gdLst/>
            <a:ahLst/>
            <a:cxnLst/>
            <a:rect l="l" t="t" r="r" b="b"/>
            <a:pathLst>
              <a:path w="189864">
                <a:moveTo>
                  <a:pt x="189572" y="0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347723" y="4816911"/>
            <a:ext cx="189865" cy="0"/>
          </a:xfrm>
          <a:custGeom>
            <a:avLst/>
            <a:gdLst/>
            <a:ahLst/>
            <a:cxnLst/>
            <a:rect l="l" t="t" r="r" b="b"/>
            <a:pathLst>
              <a:path w="189864">
                <a:moveTo>
                  <a:pt x="0" y="0"/>
                </a:moveTo>
                <a:lnTo>
                  <a:pt x="189572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36344" y="4523605"/>
            <a:ext cx="927735" cy="0"/>
          </a:xfrm>
          <a:custGeom>
            <a:avLst/>
            <a:gdLst/>
            <a:ahLst/>
            <a:cxnLst/>
            <a:rect l="l" t="t" r="r" b="b"/>
            <a:pathLst>
              <a:path w="927735">
                <a:moveTo>
                  <a:pt x="0" y="0"/>
                </a:moveTo>
                <a:lnTo>
                  <a:pt x="927328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236344" y="4523605"/>
            <a:ext cx="0" cy="1905"/>
          </a:xfrm>
          <a:custGeom>
            <a:avLst/>
            <a:gdLst/>
            <a:ahLst/>
            <a:cxnLst/>
            <a:rect l="l" t="t" r="r" b="b"/>
            <a:pathLst>
              <a:path h="1904">
                <a:moveTo>
                  <a:pt x="-1797" y="781"/>
                </a:moveTo>
                <a:lnTo>
                  <a:pt x="1797" y="78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537296" y="4814282"/>
            <a:ext cx="0" cy="15875"/>
          </a:xfrm>
          <a:custGeom>
            <a:avLst/>
            <a:gdLst/>
            <a:ahLst/>
            <a:cxnLst/>
            <a:rect l="l" t="t" r="r" b="b"/>
            <a:pathLst>
              <a:path h="15875">
                <a:moveTo>
                  <a:pt x="0" y="15798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537296" y="4830081"/>
            <a:ext cx="588645" cy="0"/>
          </a:xfrm>
          <a:custGeom>
            <a:avLst/>
            <a:gdLst/>
            <a:ahLst/>
            <a:cxnLst/>
            <a:rect l="l" t="t" r="r" b="b"/>
            <a:pathLst>
              <a:path w="588644">
                <a:moveTo>
                  <a:pt x="588479" y="0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125776" y="4814282"/>
            <a:ext cx="0" cy="15875"/>
          </a:xfrm>
          <a:custGeom>
            <a:avLst/>
            <a:gdLst/>
            <a:ahLst/>
            <a:cxnLst/>
            <a:rect l="l" t="t" r="r" b="b"/>
            <a:pathLst>
              <a:path h="15875">
                <a:moveTo>
                  <a:pt x="0" y="0"/>
                </a:moveTo>
                <a:lnTo>
                  <a:pt x="0" y="15798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347723" y="4814282"/>
            <a:ext cx="0" cy="15875"/>
          </a:xfrm>
          <a:custGeom>
            <a:avLst/>
            <a:gdLst/>
            <a:ahLst/>
            <a:cxnLst/>
            <a:rect l="l" t="t" r="r" b="b"/>
            <a:pathLst>
              <a:path h="15875">
                <a:moveTo>
                  <a:pt x="0" y="0"/>
                </a:moveTo>
                <a:lnTo>
                  <a:pt x="0" y="15798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759243" y="4814282"/>
            <a:ext cx="0" cy="15875"/>
          </a:xfrm>
          <a:custGeom>
            <a:avLst/>
            <a:gdLst/>
            <a:ahLst/>
            <a:cxnLst/>
            <a:rect l="l" t="t" r="r" b="b"/>
            <a:pathLst>
              <a:path h="15875">
                <a:moveTo>
                  <a:pt x="0" y="15798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759243" y="4830081"/>
            <a:ext cx="588645" cy="0"/>
          </a:xfrm>
          <a:custGeom>
            <a:avLst/>
            <a:gdLst/>
            <a:ahLst/>
            <a:cxnLst/>
            <a:rect l="l" t="t" r="r" b="b"/>
            <a:pathLst>
              <a:path w="588644">
                <a:moveTo>
                  <a:pt x="588479" y="0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236344" y="4510968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-1797" y="6318"/>
                </a:moveTo>
                <a:lnTo>
                  <a:pt x="1797" y="6318"/>
                </a:lnTo>
              </a:path>
            </a:pathLst>
          </a:custGeom>
          <a:ln w="1263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920393" y="4510968"/>
            <a:ext cx="0" cy="14604"/>
          </a:xfrm>
          <a:custGeom>
            <a:avLst/>
            <a:gdLst/>
            <a:ahLst/>
            <a:cxnLst/>
            <a:rect l="l" t="t" r="r" b="b"/>
            <a:pathLst>
              <a:path h="14604">
                <a:moveTo>
                  <a:pt x="-1797" y="7099"/>
                </a:moveTo>
                <a:lnTo>
                  <a:pt x="1797" y="7099"/>
                </a:lnTo>
              </a:path>
            </a:pathLst>
          </a:custGeom>
          <a:ln w="1419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721346" y="4525167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>
                <a:moveTo>
                  <a:pt x="199047" y="0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721346" y="4523370"/>
            <a:ext cx="0" cy="292735"/>
          </a:xfrm>
          <a:custGeom>
            <a:avLst/>
            <a:gdLst/>
            <a:ahLst/>
            <a:cxnLst/>
            <a:rect l="l" t="t" r="r" b="b"/>
            <a:pathLst>
              <a:path h="292735">
                <a:moveTo>
                  <a:pt x="0" y="0"/>
                </a:moveTo>
                <a:lnTo>
                  <a:pt x="0" y="292709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21346" y="481428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896" y="0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759243" y="4814282"/>
            <a:ext cx="588645" cy="0"/>
          </a:xfrm>
          <a:custGeom>
            <a:avLst/>
            <a:gdLst/>
            <a:ahLst/>
            <a:cxnLst/>
            <a:rect l="l" t="t" r="r" b="b"/>
            <a:pathLst>
              <a:path w="588644">
                <a:moveTo>
                  <a:pt x="588479" y="0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347723" y="4814282"/>
            <a:ext cx="189865" cy="0"/>
          </a:xfrm>
          <a:custGeom>
            <a:avLst/>
            <a:gdLst/>
            <a:ahLst/>
            <a:cxnLst/>
            <a:rect l="l" t="t" r="r" b="b"/>
            <a:pathLst>
              <a:path w="189864">
                <a:moveTo>
                  <a:pt x="189572" y="0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537296" y="4814282"/>
            <a:ext cx="588645" cy="0"/>
          </a:xfrm>
          <a:custGeom>
            <a:avLst/>
            <a:gdLst/>
            <a:ahLst/>
            <a:cxnLst/>
            <a:rect l="l" t="t" r="r" b="b"/>
            <a:pathLst>
              <a:path w="588644">
                <a:moveTo>
                  <a:pt x="588479" y="0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125776" y="481428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896" y="0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163672" y="4523605"/>
            <a:ext cx="0" cy="290830"/>
          </a:xfrm>
          <a:custGeom>
            <a:avLst/>
            <a:gdLst/>
            <a:ahLst/>
            <a:cxnLst/>
            <a:rect l="l" t="t" r="r" b="b"/>
            <a:pathLst>
              <a:path h="290829">
                <a:moveTo>
                  <a:pt x="0" y="0"/>
                </a:moveTo>
                <a:lnTo>
                  <a:pt x="0" y="290677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236344" y="4525167"/>
            <a:ext cx="927735" cy="0"/>
          </a:xfrm>
          <a:custGeom>
            <a:avLst/>
            <a:gdLst/>
            <a:ahLst/>
            <a:cxnLst/>
            <a:rect l="l" t="t" r="r" b="b"/>
            <a:pathLst>
              <a:path w="927735">
                <a:moveTo>
                  <a:pt x="0" y="0"/>
                </a:moveTo>
                <a:lnTo>
                  <a:pt x="927328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486748" y="4624697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0" y="0"/>
                </a:lnTo>
                <a:lnTo>
                  <a:pt x="9296" y="0"/>
                </a:lnTo>
                <a:lnTo>
                  <a:pt x="9474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486748" y="4877478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474" y="0"/>
                </a:moveTo>
                <a:lnTo>
                  <a:pt x="9474" y="0"/>
                </a:lnTo>
                <a:lnTo>
                  <a:pt x="1854" y="0"/>
                </a:ln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379310" y="4403539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0" y="0"/>
                </a:lnTo>
                <a:lnTo>
                  <a:pt x="7632" y="0"/>
                </a:lnTo>
                <a:lnTo>
                  <a:pt x="9474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379310" y="4403539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252755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379310" y="4656294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474" y="0"/>
                </a:moveTo>
                <a:lnTo>
                  <a:pt x="9474" y="0"/>
                </a:lnTo>
                <a:lnTo>
                  <a:pt x="177" y="0"/>
                </a:ln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448838" y="4087588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47383" y="47371"/>
                </a:moveTo>
                <a:lnTo>
                  <a:pt x="26327" y="7975"/>
                </a:lnTo>
                <a:lnTo>
                  <a:pt x="9245" y="863"/>
                </a:ln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480423" y="487747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24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486748" y="4624697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252780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480423" y="462469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324" y="0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480423" y="4623148"/>
            <a:ext cx="0" cy="1905"/>
          </a:xfrm>
          <a:custGeom>
            <a:avLst/>
            <a:gdLst/>
            <a:ahLst/>
            <a:cxnLst/>
            <a:rect l="l" t="t" r="r" b="b"/>
            <a:pathLst>
              <a:path h="1904">
                <a:moveTo>
                  <a:pt x="-1797" y="774"/>
                </a:moveTo>
                <a:lnTo>
                  <a:pt x="1797" y="774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480423" y="4623148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798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426706" y="4087588"/>
            <a:ext cx="2022475" cy="0"/>
          </a:xfrm>
          <a:custGeom>
            <a:avLst/>
            <a:gdLst/>
            <a:ahLst/>
            <a:cxnLst/>
            <a:rect l="l" t="t" r="r" b="b"/>
            <a:pathLst>
              <a:path w="2022475">
                <a:moveTo>
                  <a:pt x="2022132" y="0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379310" y="4087588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47396" y="0"/>
                </a:moveTo>
                <a:lnTo>
                  <a:pt x="7988" y="21018"/>
                </a:lnTo>
                <a:lnTo>
                  <a:pt x="914" y="38138"/>
                </a:lnTo>
                <a:lnTo>
                  <a:pt x="0" y="47371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379310" y="4134960"/>
            <a:ext cx="0" cy="267335"/>
          </a:xfrm>
          <a:custGeom>
            <a:avLst/>
            <a:gdLst/>
            <a:ahLst/>
            <a:cxnLst/>
            <a:rect l="l" t="t" r="r" b="b"/>
            <a:pathLst>
              <a:path h="267335">
                <a:moveTo>
                  <a:pt x="0" y="0"/>
                </a:moveTo>
                <a:lnTo>
                  <a:pt x="0" y="266992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379310" y="4401952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811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395121" y="4401952"/>
            <a:ext cx="0" cy="1905"/>
          </a:xfrm>
          <a:custGeom>
            <a:avLst/>
            <a:gdLst/>
            <a:ahLst/>
            <a:cxnLst/>
            <a:rect l="l" t="t" r="r" b="b"/>
            <a:pathLst>
              <a:path h="1904">
                <a:moveTo>
                  <a:pt x="-1797" y="793"/>
                </a:moveTo>
                <a:lnTo>
                  <a:pt x="1797" y="793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388784" y="44035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337" y="0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388784" y="4403539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2755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388784" y="465629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37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395121" y="4656294"/>
            <a:ext cx="0" cy="1905"/>
          </a:xfrm>
          <a:custGeom>
            <a:avLst/>
            <a:gdLst/>
            <a:ahLst/>
            <a:cxnLst/>
            <a:rect l="l" t="t" r="r" b="b"/>
            <a:pathLst>
              <a:path h="1904">
                <a:moveTo>
                  <a:pt x="-1797" y="787"/>
                </a:moveTo>
                <a:lnTo>
                  <a:pt x="1797" y="787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379310" y="4657869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15811" y="0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379310" y="4657869"/>
            <a:ext cx="0" cy="283210"/>
          </a:xfrm>
          <a:custGeom>
            <a:avLst/>
            <a:gdLst/>
            <a:ahLst/>
            <a:cxnLst/>
            <a:rect l="l" t="t" r="r" b="b"/>
            <a:pathLst>
              <a:path h="283210">
                <a:moveTo>
                  <a:pt x="0" y="0"/>
                </a:moveTo>
                <a:lnTo>
                  <a:pt x="0" y="28279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379310" y="4940660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0"/>
                </a:moveTo>
                <a:lnTo>
                  <a:pt x="25438" y="30962"/>
                </a:lnTo>
                <a:lnTo>
                  <a:pt x="31597" y="3161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410907" y="4972270"/>
            <a:ext cx="290830" cy="0"/>
          </a:xfrm>
          <a:custGeom>
            <a:avLst/>
            <a:gdLst/>
            <a:ahLst/>
            <a:cxnLst/>
            <a:rect l="l" t="t" r="r" b="b"/>
            <a:pathLst>
              <a:path w="290830">
                <a:moveTo>
                  <a:pt x="0" y="0"/>
                </a:moveTo>
                <a:lnTo>
                  <a:pt x="29069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701598" y="4510968"/>
            <a:ext cx="0" cy="461645"/>
          </a:xfrm>
          <a:custGeom>
            <a:avLst/>
            <a:gdLst/>
            <a:ahLst/>
            <a:cxnLst/>
            <a:rect l="l" t="t" r="r" b="b"/>
            <a:pathLst>
              <a:path h="461645">
                <a:moveTo>
                  <a:pt x="0" y="461302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701598" y="4510968"/>
            <a:ext cx="1472565" cy="0"/>
          </a:xfrm>
          <a:custGeom>
            <a:avLst/>
            <a:gdLst/>
            <a:ahLst/>
            <a:cxnLst/>
            <a:rect l="l" t="t" r="r" b="b"/>
            <a:pathLst>
              <a:path w="1472564">
                <a:moveTo>
                  <a:pt x="0" y="0"/>
                </a:moveTo>
                <a:lnTo>
                  <a:pt x="1472349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173947" y="4510968"/>
            <a:ext cx="0" cy="461645"/>
          </a:xfrm>
          <a:custGeom>
            <a:avLst/>
            <a:gdLst/>
            <a:ahLst/>
            <a:cxnLst/>
            <a:rect l="l" t="t" r="r" b="b"/>
            <a:pathLst>
              <a:path h="461645">
                <a:moveTo>
                  <a:pt x="0" y="0"/>
                </a:moveTo>
                <a:lnTo>
                  <a:pt x="0" y="461302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173947" y="4972270"/>
            <a:ext cx="290830" cy="0"/>
          </a:xfrm>
          <a:custGeom>
            <a:avLst/>
            <a:gdLst/>
            <a:ahLst/>
            <a:cxnLst/>
            <a:rect l="l" t="t" r="r" b="b"/>
            <a:pathLst>
              <a:path w="290829">
                <a:moveTo>
                  <a:pt x="0" y="0"/>
                </a:moveTo>
                <a:lnTo>
                  <a:pt x="290664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464612" y="4940660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31610"/>
                </a:moveTo>
                <a:lnTo>
                  <a:pt x="31013" y="6146"/>
                </a:lnTo>
                <a:lnTo>
                  <a:pt x="3161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480423" y="4879040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15798" y="0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480423" y="4877478"/>
            <a:ext cx="0" cy="1905"/>
          </a:xfrm>
          <a:custGeom>
            <a:avLst/>
            <a:gdLst/>
            <a:ahLst/>
            <a:cxnLst/>
            <a:rect l="l" t="t" r="r" b="b"/>
            <a:pathLst>
              <a:path h="1904">
                <a:moveTo>
                  <a:pt x="-1797" y="781"/>
                </a:moveTo>
                <a:lnTo>
                  <a:pt x="1797" y="78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496004" y="5035440"/>
            <a:ext cx="234315" cy="0"/>
          </a:xfrm>
          <a:custGeom>
            <a:avLst/>
            <a:gdLst/>
            <a:ahLst/>
            <a:cxnLst/>
            <a:rect l="l" t="t" r="r" b="b"/>
            <a:pathLst>
              <a:path w="234314">
                <a:moveTo>
                  <a:pt x="0" y="0"/>
                </a:moveTo>
                <a:lnTo>
                  <a:pt x="234251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548137" y="4973820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971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496004" y="5025966"/>
            <a:ext cx="234315" cy="0"/>
          </a:xfrm>
          <a:custGeom>
            <a:avLst/>
            <a:gdLst/>
            <a:ahLst/>
            <a:cxnLst/>
            <a:rect l="l" t="t" r="r" b="b"/>
            <a:pathLst>
              <a:path w="234314">
                <a:moveTo>
                  <a:pt x="0" y="0"/>
                </a:moveTo>
                <a:lnTo>
                  <a:pt x="234251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154776" y="5035440"/>
            <a:ext cx="234315" cy="0"/>
          </a:xfrm>
          <a:custGeom>
            <a:avLst/>
            <a:gdLst/>
            <a:ahLst/>
            <a:cxnLst/>
            <a:rect l="l" t="t" r="r" b="b"/>
            <a:pathLst>
              <a:path w="234314">
                <a:moveTo>
                  <a:pt x="0" y="0"/>
                </a:moveTo>
                <a:lnTo>
                  <a:pt x="234238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206897" y="4973820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971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154776" y="5025966"/>
            <a:ext cx="234315" cy="0"/>
          </a:xfrm>
          <a:custGeom>
            <a:avLst/>
            <a:gdLst/>
            <a:ahLst/>
            <a:cxnLst/>
            <a:rect l="l" t="t" r="r" b="b"/>
            <a:pathLst>
              <a:path w="234314">
                <a:moveTo>
                  <a:pt x="0" y="0"/>
                </a:moveTo>
                <a:lnTo>
                  <a:pt x="234238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701598" y="4530692"/>
            <a:ext cx="20320" cy="1270"/>
          </a:xfrm>
          <a:custGeom>
            <a:avLst/>
            <a:gdLst/>
            <a:ahLst/>
            <a:cxnLst/>
            <a:rect l="l" t="t" r="r" b="b"/>
            <a:pathLst>
              <a:path w="20319" h="1270">
                <a:moveTo>
                  <a:pt x="-1797" y="457"/>
                </a:moveTo>
                <a:lnTo>
                  <a:pt x="21545" y="457"/>
                </a:lnTo>
              </a:path>
            </a:pathLst>
          </a:custGeom>
          <a:ln w="450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705649" y="4559343"/>
            <a:ext cx="15875" cy="1270"/>
          </a:xfrm>
          <a:custGeom>
            <a:avLst/>
            <a:gdLst/>
            <a:ahLst/>
            <a:cxnLst/>
            <a:rect l="l" t="t" r="r" b="b"/>
            <a:pathLst>
              <a:path w="15875" h="1270">
                <a:moveTo>
                  <a:pt x="-1797" y="368"/>
                </a:moveTo>
                <a:lnTo>
                  <a:pt x="17494" y="368"/>
                </a:lnTo>
              </a:path>
            </a:pathLst>
          </a:custGeom>
          <a:ln w="433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163672" y="4760549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274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707909" y="4760549"/>
            <a:ext cx="13970" cy="0"/>
          </a:xfrm>
          <a:custGeom>
            <a:avLst/>
            <a:gdLst/>
            <a:ahLst/>
            <a:cxnLst/>
            <a:rect l="l" t="t" r="r" b="b"/>
            <a:pathLst>
              <a:path w="13969">
                <a:moveTo>
                  <a:pt x="0" y="0"/>
                </a:moveTo>
                <a:lnTo>
                  <a:pt x="13436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707909" y="4634171"/>
            <a:ext cx="13970" cy="0"/>
          </a:xfrm>
          <a:custGeom>
            <a:avLst/>
            <a:gdLst/>
            <a:ahLst/>
            <a:cxnLst/>
            <a:rect l="l" t="t" r="r" b="b"/>
            <a:pathLst>
              <a:path w="13969">
                <a:moveTo>
                  <a:pt x="13436" y="0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163672" y="4634171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10274" y="0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549934" y="4972270"/>
            <a:ext cx="0" cy="1905"/>
          </a:xfrm>
          <a:custGeom>
            <a:avLst/>
            <a:gdLst/>
            <a:ahLst/>
            <a:cxnLst/>
            <a:rect l="l" t="t" r="r" b="b"/>
            <a:pathLst>
              <a:path h="1904">
                <a:moveTo>
                  <a:pt x="-1797" y="774"/>
                </a:moveTo>
                <a:lnTo>
                  <a:pt x="1797" y="774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676312" y="4972270"/>
            <a:ext cx="0" cy="1905"/>
          </a:xfrm>
          <a:custGeom>
            <a:avLst/>
            <a:gdLst/>
            <a:ahLst/>
            <a:cxnLst/>
            <a:rect l="l" t="t" r="r" b="b"/>
            <a:pathLst>
              <a:path h="1904">
                <a:moveTo>
                  <a:pt x="-1797" y="774"/>
                </a:moveTo>
                <a:lnTo>
                  <a:pt x="1797" y="774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497801" y="5025966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474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728458" y="5025966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9474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497801" y="4973820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5" h="52704">
                <a:moveTo>
                  <a:pt x="52133" y="0"/>
                </a:moveTo>
                <a:lnTo>
                  <a:pt x="0" y="52146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676312" y="4973820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5" h="52704">
                <a:moveTo>
                  <a:pt x="52146" y="52146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208694" y="4972270"/>
            <a:ext cx="0" cy="1905"/>
          </a:xfrm>
          <a:custGeom>
            <a:avLst/>
            <a:gdLst/>
            <a:ahLst/>
            <a:cxnLst/>
            <a:rect l="l" t="t" r="r" b="b"/>
            <a:pathLst>
              <a:path h="1904">
                <a:moveTo>
                  <a:pt x="-1797" y="774"/>
                </a:moveTo>
                <a:lnTo>
                  <a:pt x="1797" y="774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335072" y="4972270"/>
            <a:ext cx="0" cy="1905"/>
          </a:xfrm>
          <a:custGeom>
            <a:avLst/>
            <a:gdLst/>
            <a:ahLst/>
            <a:cxnLst/>
            <a:rect l="l" t="t" r="r" b="b"/>
            <a:pathLst>
              <a:path h="1904">
                <a:moveTo>
                  <a:pt x="-1797" y="774"/>
                </a:moveTo>
                <a:lnTo>
                  <a:pt x="1797" y="774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156573" y="5025966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474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387218" y="5025966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9474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156573" y="4973820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5" h="52704">
                <a:moveTo>
                  <a:pt x="52120" y="0"/>
                </a:moveTo>
                <a:lnTo>
                  <a:pt x="0" y="52146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335072" y="4973820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52146" y="52146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721349" y="4814268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5" h="45085">
                <a:moveTo>
                  <a:pt x="0" y="44589"/>
                </a:moveTo>
                <a:lnTo>
                  <a:pt x="0" y="0"/>
                </a:lnTo>
                <a:lnTo>
                  <a:pt x="44589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855854" y="4814273"/>
            <a:ext cx="1214120" cy="0"/>
          </a:xfrm>
          <a:custGeom>
            <a:avLst/>
            <a:gdLst/>
            <a:ahLst/>
            <a:cxnLst/>
            <a:rect l="l" t="t" r="r" b="b"/>
            <a:pathLst>
              <a:path w="1214120">
                <a:moveTo>
                  <a:pt x="0" y="0"/>
                </a:moveTo>
                <a:lnTo>
                  <a:pt x="1213916" y="0"/>
                </a:lnTo>
              </a:path>
            </a:pathLst>
          </a:custGeom>
          <a:ln w="3594">
            <a:solidFill>
              <a:srgbClr val="231F2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114714" y="4814273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5" h="45085">
                <a:moveTo>
                  <a:pt x="0" y="0"/>
                </a:moveTo>
                <a:lnTo>
                  <a:pt x="44589" y="0"/>
                </a:lnTo>
                <a:lnTo>
                  <a:pt x="44589" y="44589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788784" y="5126482"/>
            <a:ext cx="302641" cy="771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990585" y="3076036"/>
            <a:ext cx="5080" cy="3810"/>
          </a:xfrm>
          <a:custGeom>
            <a:avLst/>
            <a:gdLst/>
            <a:ahLst/>
            <a:cxnLst/>
            <a:rect l="l" t="t" r="r" b="b"/>
            <a:pathLst>
              <a:path w="5079" h="3810">
                <a:moveTo>
                  <a:pt x="0" y="0"/>
                </a:moveTo>
                <a:lnTo>
                  <a:pt x="4775" y="3238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941043" y="3617704"/>
            <a:ext cx="57150" cy="67310"/>
          </a:xfrm>
          <a:custGeom>
            <a:avLst/>
            <a:gdLst/>
            <a:ahLst/>
            <a:cxnLst/>
            <a:rect l="l" t="t" r="r" b="b"/>
            <a:pathLst>
              <a:path w="57150" h="67310">
                <a:moveTo>
                  <a:pt x="0" y="66840"/>
                </a:moveTo>
                <a:lnTo>
                  <a:pt x="40487" y="44246"/>
                </a:lnTo>
                <a:lnTo>
                  <a:pt x="55994" y="11734"/>
                </a:lnTo>
                <a:lnTo>
                  <a:pt x="57048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995361" y="3079275"/>
            <a:ext cx="3810" cy="536575"/>
          </a:xfrm>
          <a:custGeom>
            <a:avLst/>
            <a:gdLst/>
            <a:ahLst/>
            <a:cxnLst/>
            <a:rect l="l" t="t" r="r" b="b"/>
            <a:pathLst>
              <a:path w="3809" h="536575">
                <a:moveTo>
                  <a:pt x="0" y="0"/>
                </a:moveTo>
                <a:lnTo>
                  <a:pt x="3428" y="536359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971726" y="3075896"/>
            <a:ext cx="19685" cy="8890"/>
          </a:xfrm>
          <a:custGeom>
            <a:avLst/>
            <a:gdLst/>
            <a:ahLst/>
            <a:cxnLst/>
            <a:rect l="l" t="t" r="r" b="b"/>
            <a:pathLst>
              <a:path w="19684" h="8889">
                <a:moveTo>
                  <a:pt x="19088" y="0"/>
                </a:moveTo>
                <a:lnTo>
                  <a:pt x="5346" y="7518"/>
                </a:lnTo>
                <a:lnTo>
                  <a:pt x="0" y="842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971625" y="3069419"/>
            <a:ext cx="635" cy="15240"/>
          </a:xfrm>
          <a:custGeom>
            <a:avLst/>
            <a:gdLst/>
            <a:ahLst/>
            <a:cxnLst/>
            <a:rect l="l" t="t" r="r" b="b"/>
            <a:pathLst>
              <a:path w="634" h="15239">
                <a:moveTo>
                  <a:pt x="101" y="14897"/>
                </a:moveTo>
                <a:lnTo>
                  <a:pt x="0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971625" y="3057557"/>
            <a:ext cx="19685" cy="12065"/>
          </a:xfrm>
          <a:custGeom>
            <a:avLst/>
            <a:gdLst/>
            <a:ahLst/>
            <a:cxnLst/>
            <a:rect l="l" t="t" r="r" b="b"/>
            <a:pathLst>
              <a:path w="19684" h="12064">
                <a:moveTo>
                  <a:pt x="0" y="11861"/>
                </a:moveTo>
                <a:lnTo>
                  <a:pt x="19075" y="3441"/>
                </a:lnTo>
                <a:lnTo>
                  <a:pt x="18440" y="1663"/>
                </a:lnTo>
                <a:lnTo>
                  <a:pt x="16662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849146" y="3371679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5">
                <a:moveTo>
                  <a:pt x="-1797" y="3200"/>
                </a:moveTo>
                <a:lnTo>
                  <a:pt x="1809" y="3200"/>
                </a:lnTo>
              </a:path>
            </a:pathLst>
          </a:custGeom>
          <a:ln w="6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849158" y="3378080"/>
            <a:ext cx="22225" cy="15240"/>
          </a:xfrm>
          <a:custGeom>
            <a:avLst/>
            <a:gdLst/>
            <a:ahLst/>
            <a:cxnLst/>
            <a:rect l="l" t="t" r="r" b="b"/>
            <a:pathLst>
              <a:path w="22225" h="15239">
                <a:moveTo>
                  <a:pt x="0" y="0"/>
                </a:moveTo>
                <a:lnTo>
                  <a:pt x="21653" y="14757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870697" y="3368923"/>
            <a:ext cx="635" cy="24130"/>
          </a:xfrm>
          <a:custGeom>
            <a:avLst/>
            <a:gdLst/>
            <a:ahLst/>
            <a:cxnLst/>
            <a:rect l="l" t="t" r="r" b="b"/>
            <a:pathLst>
              <a:path w="634" h="24129">
                <a:moveTo>
                  <a:pt x="114" y="23914"/>
                </a:moveTo>
                <a:lnTo>
                  <a:pt x="0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991423" y="3058891"/>
            <a:ext cx="635" cy="15240"/>
          </a:xfrm>
          <a:custGeom>
            <a:avLst/>
            <a:gdLst/>
            <a:ahLst/>
            <a:cxnLst/>
            <a:rect l="l" t="t" r="r" b="b"/>
            <a:pathLst>
              <a:path w="634" h="15239">
                <a:moveTo>
                  <a:pt x="88" y="14897"/>
                </a:moveTo>
                <a:lnTo>
                  <a:pt x="0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873695" y="3289091"/>
            <a:ext cx="8890" cy="6350"/>
          </a:xfrm>
          <a:custGeom>
            <a:avLst/>
            <a:gdLst/>
            <a:ahLst/>
            <a:cxnLst/>
            <a:rect l="l" t="t" r="r" b="b"/>
            <a:pathLst>
              <a:path w="8890" h="6350">
                <a:moveTo>
                  <a:pt x="8470" y="5740"/>
                </a:moveTo>
                <a:lnTo>
                  <a:pt x="0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719159" y="4017074"/>
            <a:ext cx="2187536" cy="10479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763666" y="3640415"/>
            <a:ext cx="5080" cy="6985"/>
          </a:xfrm>
          <a:custGeom>
            <a:avLst/>
            <a:gdLst/>
            <a:ahLst/>
            <a:cxnLst/>
            <a:rect l="l" t="t" r="r" b="b"/>
            <a:pathLst>
              <a:path w="5079" h="6985">
                <a:moveTo>
                  <a:pt x="4825" y="6845"/>
                </a:moveTo>
                <a:lnTo>
                  <a:pt x="1257" y="3517"/>
                </a:lnTo>
                <a:lnTo>
                  <a:pt x="0" y="25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768492" y="3647261"/>
            <a:ext cx="22860" cy="44450"/>
          </a:xfrm>
          <a:custGeom>
            <a:avLst/>
            <a:gdLst/>
            <a:ahLst/>
            <a:cxnLst/>
            <a:rect l="l" t="t" r="r" b="b"/>
            <a:pathLst>
              <a:path w="22860" h="44450">
                <a:moveTo>
                  <a:pt x="0" y="0"/>
                </a:moveTo>
                <a:lnTo>
                  <a:pt x="1168" y="11506"/>
                </a:lnTo>
                <a:lnTo>
                  <a:pt x="4483" y="22288"/>
                </a:lnTo>
                <a:lnTo>
                  <a:pt x="9893" y="31889"/>
                </a:lnTo>
                <a:lnTo>
                  <a:pt x="17068" y="40017"/>
                </a:lnTo>
                <a:lnTo>
                  <a:pt x="22377" y="4417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888037" y="3301833"/>
            <a:ext cx="70485" cy="48260"/>
          </a:xfrm>
          <a:custGeom>
            <a:avLst/>
            <a:gdLst/>
            <a:ahLst/>
            <a:cxnLst/>
            <a:rect l="l" t="t" r="r" b="b"/>
            <a:pathLst>
              <a:path w="70485" h="48260">
                <a:moveTo>
                  <a:pt x="70307" y="47866"/>
                </a:moveTo>
                <a:lnTo>
                  <a:pt x="0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879503" y="3281805"/>
            <a:ext cx="78740" cy="53975"/>
          </a:xfrm>
          <a:custGeom>
            <a:avLst/>
            <a:gdLst/>
            <a:ahLst/>
            <a:cxnLst/>
            <a:rect l="l" t="t" r="r" b="b"/>
            <a:pathLst>
              <a:path w="78739" h="53975">
                <a:moveTo>
                  <a:pt x="0" y="0"/>
                </a:moveTo>
                <a:lnTo>
                  <a:pt x="78740" y="53632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870422" y="3273563"/>
            <a:ext cx="88265" cy="60325"/>
          </a:xfrm>
          <a:custGeom>
            <a:avLst/>
            <a:gdLst/>
            <a:ahLst/>
            <a:cxnLst/>
            <a:rect l="l" t="t" r="r" b="b"/>
            <a:pathLst>
              <a:path w="88264" h="60325">
                <a:moveTo>
                  <a:pt x="87820" y="59867"/>
                </a:moveTo>
                <a:lnTo>
                  <a:pt x="0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431799" y="3545216"/>
            <a:ext cx="78740" cy="3810"/>
          </a:xfrm>
          <a:custGeom>
            <a:avLst/>
            <a:gdLst/>
            <a:ahLst/>
            <a:cxnLst/>
            <a:rect l="l" t="t" r="r" b="b"/>
            <a:pathLst>
              <a:path w="78740" h="3810">
                <a:moveTo>
                  <a:pt x="78587" y="0"/>
                </a:moveTo>
                <a:lnTo>
                  <a:pt x="0" y="3225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431799" y="3546727"/>
            <a:ext cx="79375" cy="3810"/>
          </a:xfrm>
          <a:custGeom>
            <a:avLst/>
            <a:gdLst/>
            <a:ahLst/>
            <a:cxnLst/>
            <a:rect l="l" t="t" r="r" b="b"/>
            <a:pathLst>
              <a:path w="79375" h="3810">
                <a:moveTo>
                  <a:pt x="78879" y="0"/>
                </a:moveTo>
                <a:lnTo>
                  <a:pt x="0" y="3225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385380" y="3374630"/>
            <a:ext cx="15875" cy="11430"/>
          </a:xfrm>
          <a:custGeom>
            <a:avLst/>
            <a:gdLst/>
            <a:ahLst/>
            <a:cxnLst/>
            <a:rect l="l" t="t" r="r" b="b"/>
            <a:pathLst>
              <a:path w="15875" h="11429">
                <a:moveTo>
                  <a:pt x="0" y="10985"/>
                </a:moveTo>
                <a:lnTo>
                  <a:pt x="15455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384910" y="3265041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676" y="0"/>
                </a:moveTo>
                <a:lnTo>
                  <a:pt x="0" y="1206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438519" y="3494530"/>
            <a:ext cx="15875" cy="11430"/>
          </a:xfrm>
          <a:custGeom>
            <a:avLst/>
            <a:gdLst/>
            <a:ahLst/>
            <a:cxnLst/>
            <a:rect l="l" t="t" r="r" b="b"/>
            <a:pathLst>
              <a:path w="15875" h="11429">
                <a:moveTo>
                  <a:pt x="0" y="10985"/>
                </a:moveTo>
                <a:lnTo>
                  <a:pt x="15481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630695" y="336443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60" y="-1797"/>
                </a:moveTo>
                <a:lnTo>
                  <a:pt x="260" y="182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438061" y="338593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279" y="0"/>
                </a:moveTo>
                <a:lnTo>
                  <a:pt x="0" y="203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371678" y="3442143"/>
            <a:ext cx="38100" cy="5080"/>
          </a:xfrm>
          <a:custGeom>
            <a:avLst/>
            <a:gdLst/>
            <a:ahLst/>
            <a:cxnLst/>
            <a:rect l="l" t="t" r="r" b="b"/>
            <a:pathLst>
              <a:path w="38100" h="5079">
                <a:moveTo>
                  <a:pt x="0" y="4775"/>
                </a:moveTo>
                <a:lnTo>
                  <a:pt x="37731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269505" y="3031272"/>
            <a:ext cx="0" cy="635"/>
          </a:xfrm>
          <a:custGeom>
            <a:avLst/>
            <a:gdLst/>
            <a:ahLst/>
            <a:cxnLst/>
            <a:rect l="l" t="t" r="r" b="b"/>
            <a:pathLst>
              <a:path h="635">
                <a:moveTo>
                  <a:pt x="-1797" y="190"/>
                </a:moveTo>
                <a:lnTo>
                  <a:pt x="1797" y="19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353541" y="3565904"/>
            <a:ext cx="91440" cy="25400"/>
          </a:xfrm>
          <a:custGeom>
            <a:avLst/>
            <a:gdLst/>
            <a:ahLst/>
            <a:cxnLst/>
            <a:rect l="l" t="t" r="r" b="b"/>
            <a:pathLst>
              <a:path w="91440" h="25400">
                <a:moveTo>
                  <a:pt x="0" y="23368"/>
                </a:moveTo>
                <a:lnTo>
                  <a:pt x="9232" y="24422"/>
                </a:lnTo>
                <a:lnTo>
                  <a:pt x="20789" y="25095"/>
                </a:lnTo>
                <a:lnTo>
                  <a:pt x="32588" y="25133"/>
                </a:lnTo>
                <a:lnTo>
                  <a:pt x="44284" y="24523"/>
                </a:lnTo>
                <a:lnTo>
                  <a:pt x="86740" y="13373"/>
                </a:lnTo>
                <a:lnTo>
                  <a:pt x="90830" y="6616"/>
                </a:lnTo>
                <a:lnTo>
                  <a:pt x="89560" y="3263"/>
                </a:lnTo>
                <a:lnTo>
                  <a:pt x="86004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328001" y="3582313"/>
            <a:ext cx="16510" cy="5715"/>
          </a:xfrm>
          <a:custGeom>
            <a:avLst/>
            <a:gdLst/>
            <a:ahLst/>
            <a:cxnLst/>
            <a:rect l="l" t="t" r="r" b="b"/>
            <a:pathLst>
              <a:path w="16509" h="5714">
                <a:moveTo>
                  <a:pt x="0" y="0"/>
                </a:moveTo>
                <a:lnTo>
                  <a:pt x="5867" y="2451"/>
                </a:lnTo>
                <a:lnTo>
                  <a:pt x="14185" y="4876"/>
                </a:lnTo>
                <a:lnTo>
                  <a:pt x="16040" y="527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327912" y="3562729"/>
            <a:ext cx="4445" cy="2540"/>
          </a:xfrm>
          <a:custGeom>
            <a:avLst/>
            <a:gdLst/>
            <a:ahLst/>
            <a:cxnLst/>
            <a:rect l="l" t="t" r="r" b="b"/>
            <a:pathLst>
              <a:path w="4445" h="2539">
                <a:moveTo>
                  <a:pt x="4419" y="0"/>
                </a:moveTo>
                <a:lnTo>
                  <a:pt x="0" y="2019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431887" y="3562132"/>
            <a:ext cx="8255" cy="3810"/>
          </a:xfrm>
          <a:custGeom>
            <a:avLst/>
            <a:gdLst/>
            <a:ahLst/>
            <a:cxnLst/>
            <a:rect l="l" t="t" r="r" b="b"/>
            <a:pathLst>
              <a:path w="8254" h="3810">
                <a:moveTo>
                  <a:pt x="7658" y="3771"/>
                </a:moveTo>
                <a:lnTo>
                  <a:pt x="2057" y="825"/>
                </a:lnTo>
                <a:lnTo>
                  <a:pt x="0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268336" y="3031450"/>
            <a:ext cx="0" cy="635"/>
          </a:xfrm>
          <a:custGeom>
            <a:avLst/>
            <a:gdLst/>
            <a:ahLst/>
            <a:cxnLst/>
            <a:rect l="l" t="t" r="r" b="b"/>
            <a:pathLst>
              <a:path h="635">
                <a:moveTo>
                  <a:pt x="-1797" y="171"/>
                </a:moveTo>
                <a:lnTo>
                  <a:pt x="1797" y="171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332395" y="3572902"/>
            <a:ext cx="99695" cy="15240"/>
          </a:xfrm>
          <a:custGeom>
            <a:avLst/>
            <a:gdLst/>
            <a:ahLst/>
            <a:cxnLst/>
            <a:rect l="l" t="t" r="r" b="b"/>
            <a:pathLst>
              <a:path w="99695" h="15239">
                <a:moveTo>
                  <a:pt x="0" y="634"/>
                </a:moveTo>
                <a:lnTo>
                  <a:pt x="39916" y="14376"/>
                </a:lnTo>
                <a:lnTo>
                  <a:pt x="50660" y="14617"/>
                </a:lnTo>
                <a:lnTo>
                  <a:pt x="61340" y="14185"/>
                </a:lnTo>
                <a:lnTo>
                  <a:pt x="97980" y="3581"/>
                </a:lnTo>
                <a:lnTo>
                  <a:pt x="99529" y="533"/>
                </a:lnTo>
                <a:lnTo>
                  <a:pt x="99555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350277" y="3587088"/>
            <a:ext cx="18415" cy="12700"/>
          </a:xfrm>
          <a:custGeom>
            <a:avLst/>
            <a:gdLst/>
            <a:ahLst/>
            <a:cxnLst/>
            <a:rect l="l" t="t" r="r" b="b"/>
            <a:pathLst>
              <a:path w="18415" h="12700">
                <a:moveTo>
                  <a:pt x="18046" y="12280"/>
                </a:moveTo>
                <a:lnTo>
                  <a:pt x="0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328039" y="3587088"/>
            <a:ext cx="22860" cy="1270"/>
          </a:xfrm>
          <a:custGeom>
            <a:avLst/>
            <a:gdLst/>
            <a:ahLst/>
            <a:cxnLst/>
            <a:rect l="l" t="t" r="r" b="b"/>
            <a:pathLst>
              <a:path w="22859" h="1270">
                <a:moveTo>
                  <a:pt x="22237" y="0"/>
                </a:moveTo>
                <a:lnTo>
                  <a:pt x="13703" y="635"/>
                </a:lnTo>
                <a:lnTo>
                  <a:pt x="4940" y="800"/>
                </a:lnTo>
                <a:lnTo>
                  <a:pt x="0" y="673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508837" y="3615028"/>
            <a:ext cx="185420" cy="23495"/>
          </a:xfrm>
          <a:custGeom>
            <a:avLst/>
            <a:gdLst/>
            <a:ahLst/>
            <a:cxnLst/>
            <a:rect l="l" t="t" r="r" b="b"/>
            <a:pathLst>
              <a:path w="185420" h="23495">
                <a:moveTo>
                  <a:pt x="0" y="23469"/>
                </a:moveTo>
                <a:lnTo>
                  <a:pt x="185204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386637" y="3638498"/>
            <a:ext cx="122555" cy="15875"/>
          </a:xfrm>
          <a:custGeom>
            <a:avLst/>
            <a:gdLst/>
            <a:ahLst/>
            <a:cxnLst/>
            <a:rect l="l" t="t" r="r" b="b"/>
            <a:pathLst>
              <a:path w="122554" h="15875">
                <a:moveTo>
                  <a:pt x="0" y="15455"/>
                </a:moveTo>
                <a:lnTo>
                  <a:pt x="122199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694041" y="3615028"/>
            <a:ext cx="14604" cy="10160"/>
          </a:xfrm>
          <a:custGeom>
            <a:avLst/>
            <a:gdLst/>
            <a:ahLst/>
            <a:cxnLst/>
            <a:rect l="l" t="t" r="r" b="b"/>
            <a:pathLst>
              <a:path w="14604" h="10160">
                <a:moveTo>
                  <a:pt x="14033" y="9575"/>
                </a:moveTo>
                <a:lnTo>
                  <a:pt x="0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539672" y="3516781"/>
            <a:ext cx="635" cy="23495"/>
          </a:xfrm>
          <a:custGeom>
            <a:avLst/>
            <a:gdLst/>
            <a:ahLst/>
            <a:cxnLst/>
            <a:rect l="l" t="t" r="r" b="b"/>
            <a:pathLst>
              <a:path w="634" h="23495">
                <a:moveTo>
                  <a:pt x="0" y="0"/>
                </a:moveTo>
                <a:lnTo>
                  <a:pt x="76" y="22872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563142" y="3544581"/>
            <a:ext cx="94615" cy="75565"/>
          </a:xfrm>
          <a:custGeom>
            <a:avLst/>
            <a:gdLst/>
            <a:ahLst/>
            <a:cxnLst/>
            <a:rect l="l" t="t" r="r" b="b"/>
            <a:pathLst>
              <a:path w="94615" h="75564">
                <a:moveTo>
                  <a:pt x="0" y="0"/>
                </a:moveTo>
                <a:lnTo>
                  <a:pt x="94183" y="75069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539749" y="3539653"/>
            <a:ext cx="8255" cy="5715"/>
          </a:xfrm>
          <a:custGeom>
            <a:avLst/>
            <a:gdLst/>
            <a:ahLst/>
            <a:cxnLst/>
            <a:rect l="l" t="t" r="r" b="b"/>
            <a:pathLst>
              <a:path w="8254" h="5714">
                <a:moveTo>
                  <a:pt x="0" y="0"/>
                </a:moveTo>
                <a:lnTo>
                  <a:pt x="8166" y="5524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304163" y="3546549"/>
            <a:ext cx="24130" cy="16510"/>
          </a:xfrm>
          <a:custGeom>
            <a:avLst/>
            <a:gdLst/>
            <a:ahLst/>
            <a:cxnLst/>
            <a:rect l="l" t="t" r="r" b="b"/>
            <a:pathLst>
              <a:path w="24129" h="16510">
                <a:moveTo>
                  <a:pt x="23723" y="16179"/>
                </a:moveTo>
                <a:lnTo>
                  <a:pt x="0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127684" y="3568901"/>
            <a:ext cx="24130" cy="16510"/>
          </a:xfrm>
          <a:custGeom>
            <a:avLst/>
            <a:gdLst/>
            <a:ahLst/>
            <a:cxnLst/>
            <a:rect l="l" t="t" r="r" b="b"/>
            <a:pathLst>
              <a:path w="24129" h="16510">
                <a:moveTo>
                  <a:pt x="23748" y="16179"/>
                </a:moveTo>
                <a:lnTo>
                  <a:pt x="0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090968" y="3573575"/>
            <a:ext cx="60960" cy="41275"/>
          </a:xfrm>
          <a:custGeom>
            <a:avLst/>
            <a:gdLst/>
            <a:ahLst/>
            <a:cxnLst/>
            <a:rect l="l" t="t" r="r" b="b"/>
            <a:pathLst>
              <a:path w="60959" h="41275">
                <a:moveTo>
                  <a:pt x="60642" y="41274"/>
                </a:moveTo>
                <a:lnTo>
                  <a:pt x="0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860237" y="3364927"/>
            <a:ext cx="29209" cy="3810"/>
          </a:xfrm>
          <a:custGeom>
            <a:avLst/>
            <a:gdLst/>
            <a:ahLst/>
            <a:cxnLst/>
            <a:rect l="l" t="t" r="r" b="b"/>
            <a:pathLst>
              <a:path w="29210" h="3810">
                <a:moveTo>
                  <a:pt x="28663" y="0"/>
                </a:moveTo>
                <a:lnTo>
                  <a:pt x="0" y="3657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888850" y="3357522"/>
            <a:ext cx="635" cy="7620"/>
          </a:xfrm>
          <a:custGeom>
            <a:avLst/>
            <a:gdLst/>
            <a:ahLst/>
            <a:cxnLst/>
            <a:rect l="l" t="t" r="r" b="b"/>
            <a:pathLst>
              <a:path w="635" h="7620">
                <a:moveTo>
                  <a:pt x="0" y="0"/>
                </a:moveTo>
                <a:lnTo>
                  <a:pt x="50" y="7404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888901" y="3364927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0"/>
                </a:moveTo>
                <a:lnTo>
                  <a:pt x="1320" y="914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151433" y="3562729"/>
            <a:ext cx="176530" cy="22860"/>
          </a:xfrm>
          <a:custGeom>
            <a:avLst/>
            <a:gdLst/>
            <a:ahLst/>
            <a:cxnLst/>
            <a:rect l="l" t="t" r="r" b="b"/>
            <a:pathLst>
              <a:path w="176529" h="22860">
                <a:moveTo>
                  <a:pt x="0" y="22352"/>
                </a:moveTo>
                <a:lnTo>
                  <a:pt x="176453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151433" y="3585081"/>
            <a:ext cx="635" cy="29845"/>
          </a:xfrm>
          <a:custGeom>
            <a:avLst/>
            <a:gdLst/>
            <a:ahLst/>
            <a:cxnLst/>
            <a:rect l="l" t="t" r="r" b="b"/>
            <a:pathLst>
              <a:path w="634" h="29845">
                <a:moveTo>
                  <a:pt x="88" y="-1797"/>
                </a:moveTo>
                <a:lnTo>
                  <a:pt x="88" y="31565"/>
                </a:lnTo>
              </a:path>
            </a:pathLst>
          </a:custGeom>
          <a:ln w="3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893407" y="3614850"/>
            <a:ext cx="258445" cy="33020"/>
          </a:xfrm>
          <a:custGeom>
            <a:avLst/>
            <a:gdLst/>
            <a:ahLst/>
            <a:cxnLst/>
            <a:rect l="l" t="t" r="r" b="b"/>
            <a:pathLst>
              <a:path w="258445" h="33020">
                <a:moveTo>
                  <a:pt x="0" y="32702"/>
                </a:moveTo>
                <a:lnTo>
                  <a:pt x="258203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893217" y="3617771"/>
            <a:ext cx="635" cy="29845"/>
          </a:xfrm>
          <a:custGeom>
            <a:avLst/>
            <a:gdLst/>
            <a:ahLst/>
            <a:cxnLst/>
            <a:rect l="l" t="t" r="r" b="b"/>
            <a:pathLst>
              <a:path w="634" h="29845">
                <a:moveTo>
                  <a:pt x="95" y="-1797"/>
                </a:moveTo>
                <a:lnTo>
                  <a:pt x="95" y="31578"/>
                </a:lnTo>
              </a:path>
            </a:pathLst>
          </a:custGeom>
          <a:ln w="37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368323" y="3599369"/>
            <a:ext cx="635" cy="39370"/>
          </a:xfrm>
          <a:custGeom>
            <a:avLst/>
            <a:gdLst/>
            <a:ahLst/>
            <a:cxnLst/>
            <a:rect l="l" t="t" r="r" b="b"/>
            <a:pathLst>
              <a:path w="634" h="39370">
                <a:moveTo>
                  <a:pt x="63" y="38823"/>
                </a:moveTo>
                <a:lnTo>
                  <a:pt x="0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328141" y="3599369"/>
            <a:ext cx="40640" cy="5080"/>
          </a:xfrm>
          <a:custGeom>
            <a:avLst/>
            <a:gdLst/>
            <a:ahLst/>
            <a:cxnLst/>
            <a:rect l="l" t="t" r="r" b="b"/>
            <a:pathLst>
              <a:path w="40640" h="5079">
                <a:moveTo>
                  <a:pt x="0" y="5041"/>
                </a:moveTo>
                <a:lnTo>
                  <a:pt x="40182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327887" y="3562729"/>
            <a:ext cx="635" cy="41910"/>
          </a:xfrm>
          <a:custGeom>
            <a:avLst/>
            <a:gdLst/>
            <a:ahLst/>
            <a:cxnLst/>
            <a:rect l="l" t="t" r="r" b="b"/>
            <a:pathLst>
              <a:path w="634" h="41910">
                <a:moveTo>
                  <a:pt x="0" y="0"/>
                </a:moveTo>
                <a:lnTo>
                  <a:pt x="253" y="41681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398755" y="3638193"/>
            <a:ext cx="969010" cy="123189"/>
          </a:xfrm>
          <a:custGeom>
            <a:avLst/>
            <a:gdLst/>
            <a:ahLst/>
            <a:cxnLst/>
            <a:rect l="l" t="t" r="r" b="b"/>
            <a:pathLst>
              <a:path w="969009" h="123189">
                <a:moveTo>
                  <a:pt x="0" y="122707"/>
                </a:moveTo>
                <a:lnTo>
                  <a:pt x="968870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368387" y="3636592"/>
            <a:ext cx="18415" cy="13970"/>
          </a:xfrm>
          <a:custGeom>
            <a:avLst/>
            <a:gdLst/>
            <a:ahLst/>
            <a:cxnLst/>
            <a:rect l="l" t="t" r="r" b="b"/>
            <a:pathLst>
              <a:path w="18415" h="13970">
                <a:moveTo>
                  <a:pt x="18224" y="13779"/>
                </a:moveTo>
                <a:lnTo>
                  <a:pt x="0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869468" y="3601579"/>
            <a:ext cx="24130" cy="16510"/>
          </a:xfrm>
          <a:custGeom>
            <a:avLst/>
            <a:gdLst/>
            <a:ahLst/>
            <a:cxnLst/>
            <a:rect l="l" t="t" r="r" b="b"/>
            <a:pathLst>
              <a:path w="24129" h="16510">
                <a:moveTo>
                  <a:pt x="0" y="0"/>
                </a:moveTo>
                <a:lnTo>
                  <a:pt x="23748" y="16192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398247" y="3617771"/>
            <a:ext cx="495300" cy="62865"/>
          </a:xfrm>
          <a:custGeom>
            <a:avLst/>
            <a:gdLst/>
            <a:ahLst/>
            <a:cxnLst/>
            <a:rect l="l" t="t" r="r" b="b"/>
            <a:pathLst>
              <a:path w="495300" h="62864">
                <a:moveTo>
                  <a:pt x="0" y="62687"/>
                </a:moveTo>
                <a:lnTo>
                  <a:pt x="494969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373698" y="3760900"/>
            <a:ext cx="25400" cy="7620"/>
          </a:xfrm>
          <a:custGeom>
            <a:avLst/>
            <a:gdLst/>
            <a:ahLst/>
            <a:cxnLst/>
            <a:rect l="l" t="t" r="r" b="b"/>
            <a:pathLst>
              <a:path w="25400" h="7620">
                <a:moveTo>
                  <a:pt x="25057" y="0"/>
                </a:moveTo>
                <a:lnTo>
                  <a:pt x="16992" y="1269"/>
                </a:lnTo>
                <a:lnTo>
                  <a:pt x="9969" y="3022"/>
                </a:lnTo>
                <a:lnTo>
                  <a:pt x="4165" y="5105"/>
                </a:lnTo>
                <a:lnTo>
                  <a:pt x="0" y="7378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398247" y="3680458"/>
            <a:ext cx="635" cy="80645"/>
          </a:xfrm>
          <a:custGeom>
            <a:avLst/>
            <a:gdLst/>
            <a:ahLst/>
            <a:cxnLst/>
            <a:rect l="l" t="t" r="r" b="b"/>
            <a:pathLst>
              <a:path w="635" h="80645">
                <a:moveTo>
                  <a:pt x="0" y="0"/>
                </a:moveTo>
                <a:lnTo>
                  <a:pt x="508" y="80441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373228" y="3680458"/>
            <a:ext cx="25400" cy="7620"/>
          </a:xfrm>
          <a:custGeom>
            <a:avLst/>
            <a:gdLst/>
            <a:ahLst/>
            <a:cxnLst/>
            <a:rect l="l" t="t" r="r" b="b"/>
            <a:pathLst>
              <a:path w="25400" h="7620">
                <a:moveTo>
                  <a:pt x="0" y="7378"/>
                </a:moveTo>
                <a:lnTo>
                  <a:pt x="4178" y="5105"/>
                </a:lnTo>
                <a:lnTo>
                  <a:pt x="9931" y="2984"/>
                </a:lnTo>
                <a:lnTo>
                  <a:pt x="16967" y="1270"/>
                </a:lnTo>
                <a:lnTo>
                  <a:pt x="25018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884913" y="3460570"/>
            <a:ext cx="24130" cy="61594"/>
          </a:xfrm>
          <a:custGeom>
            <a:avLst/>
            <a:gdLst/>
            <a:ahLst/>
            <a:cxnLst/>
            <a:rect l="l" t="t" r="r" b="b"/>
            <a:pathLst>
              <a:path w="24129" h="61595">
                <a:moveTo>
                  <a:pt x="11849" y="1130"/>
                </a:moveTo>
                <a:lnTo>
                  <a:pt x="0" y="24777"/>
                </a:lnTo>
                <a:lnTo>
                  <a:pt x="736" y="33159"/>
                </a:lnTo>
                <a:lnTo>
                  <a:pt x="13842" y="61544"/>
                </a:lnTo>
                <a:lnTo>
                  <a:pt x="16979" y="61506"/>
                </a:lnTo>
                <a:lnTo>
                  <a:pt x="19735" y="59232"/>
                </a:lnTo>
                <a:lnTo>
                  <a:pt x="21932" y="54800"/>
                </a:lnTo>
                <a:lnTo>
                  <a:pt x="23406" y="48602"/>
                </a:lnTo>
                <a:lnTo>
                  <a:pt x="24028" y="41147"/>
                </a:lnTo>
                <a:lnTo>
                  <a:pt x="23748" y="32905"/>
                </a:lnTo>
                <a:lnTo>
                  <a:pt x="11849" y="1130"/>
                </a:lnTo>
                <a:close/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857170" y="3173087"/>
            <a:ext cx="144221" cy="3978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765114" y="3110977"/>
            <a:ext cx="3810" cy="536575"/>
          </a:xfrm>
          <a:custGeom>
            <a:avLst/>
            <a:gdLst/>
            <a:ahLst/>
            <a:cxnLst/>
            <a:rect l="l" t="t" r="r" b="b"/>
            <a:pathLst>
              <a:path w="3810" h="536575">
                <a:moveTo>
                  <a:pt x="0" y="0"/>
                </a:moveTo>
                <a:lnTo>
                  <a:pt x="3378" y="536282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768492" y="3647261"/>
            <a:ext cx="313055" cy="213360"/>
          </a:xfrm>
          <a:custGeom>
            <a:avLst/>
            <a:gdLst/>
            <a:ahLst/>
            <a:cxnLst/>
            <a:rect l="l" t="t" r="r" b="b"/>
            <a:pathLst>
              <a:path w="313054" h="213360">
                <a:moveTo>
                  <a:pt x="0" y="0"/>
                </a:moveTo>
                <a:lnTo>
                  <a:pt x="312902" y="213131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386705" y="3624625"/>
            <a:ext cx="321945" cy="41275"/>
          </a:xfrm>
          <a:custGeom>
            <a:avLst/>
            <a:gdLst/>
            <a:ahLst/>
            <a:cxnLst/>
            <a:rect l="l" t="t" r="r" b="b"/>
            <a:pathLst>
              <a:path w="321945" h="41275">
                <a:moveTo>
                  <a:pt x="0" y="40678"/>
                </a:moveTo>
                <a:lnTo>
                  <a:pt x="321373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386617" y="3650381"/>
            <a:ext cx="635" cy="15240"/>
          </a:xfrm>
          <a:custGeom>
            <a:avLst/>
            <a:gdLst/>
            <a:ahLst/>
            <a:cxnLst/>
            <a:rect l="l" t="t" r="r" b="b"/>
            <a:pathLst>
              <a:path w="634" h="15239">
                <a:moveTo>
                  <a:pt x="88" y="14922"/>
                </a:moveTo>
                <a:lnTo>
                  <a:pt x="0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373766" y="3650381"/>
            <a:ext cx="1013460" cy="128270"/>
          </a:xfrm>
          <a:custGeom>
            <a:avLst/>
            <a:gdLst/>
            <a:ahLst/>
            <a:cxnLst/>
            <a:rect l="l" t="t" r="r" b="b"/>
            <a:pathLst>
              <a:path w="1013459" h="128270">
                <a:moveTo>
                  <a:pt x="0" y="128269"/>
                </a:moveTo>
                <a:lnTo>
                  <a:pt x="1012850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373258" y="3698209"/>
            <a:ext cx="635" cy="80645"/>
          </a:xfrm>
          <a:custGeom>
            <a:avLst/>
            <a:gdLst/>
            <a:ahLst/>
            <a:cxnLst/>
            <a:rect l="l" t="t" r="r" b="b"/>
            <a:pathLst>
              <a:path w="635" h="80645">
                <a:moveTo>
                  <a:pt x="0" y="0"/>
                </a:moveTo>
                <a:lnTo>
                  <a:pt x="507" y="80441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373017" y="3658090"/>
            <a:ext cx="635" cy="40640"/>
          </a:xfrm>
          <a:custGeom>
            <a:avLst/>
            <a:gdLst/>
            <a:ahLst/>
            <a:cxnLst/>
            <a:rect l="l" t="t" r="r" b="b"/>
            <a:pathLst>
              <a:path w="635" h="40639">
                <a:moveTo>
                  <a:pt x="0" y="0"/>
                </a:moveTo>
                <a:lnTo>
                  <a:pt x="241" y="40119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370680" y="3287021"/>
            <a:ext cx="1270" cy="196215"/>
          </a:xfrm>
          <a:custGeom>
            <a:avLst/>
            <a:gdLst/>
            <a:ahLst/>
            <a:cxnLst/>
            <a:rect l="l" t="t" r="r" b="b"/>
            <a:pathLst>
              <a:path w="1270" h="196214">
                <a:moveTo>
                  <a:pt x="0" y="0"/>
                </a:moveTo>
                <a:lnTo>
                  <a:pt x="1193" y="19591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077983" y="3324080"/>
            <a:ext cx="3810" cy="536575"/>
          </a:xfrm>
          <a:custGeom>
            <a:avLst/>
            <a:gdLst/>
            <a:ahLst/>
            <a:cxnLst/>
            <a:rect l="l" t="t" r="r" b="b"/>
            <a:pathLst>
              <a:path w="3810" h="536575">
                <a:moveTo>
                  <a:pt x="3403" y="536295"/>
                </a:moveTo>
                <a:lnTo>
                  <a:pt x="0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081387" y="3860375"/>
            <a:ext cx="57785" cy="52705"/>
          </a:xfrm>
          <a:custGeom>
            <a:avLst/>
            <a:gdLst/>
            <a:ahLst/>
            <a:cxnLst/>
            <a:rect l="l" t="t" r="r" b="b"/>
            <a:pathLst>
              <a:path w="57785" h="52704">
                <a:moveTo>
                  <a:pt x="0" y="0"/>
                </a:moveTo>
                <a:lnTo>
                  <a:pt x="17056" y="40017"/>
                </a:lnTo>
                <a:lnTo>
                  <a:pt x="46558" y="52603"/>
                </a:lnTo>
                <a:lnTo>
                  <a:pt x="57759" y="52362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139146" y="3684556"/>
            <a:ext cx="1802130" cy="228600"/>
          </a:xfrm>
          <a:custGeom>
            <a:avLst/>
            <a:gdLst/>
            <a:ahLst/>
            <a:cxnLst/>
            <a:rect l="l" t="t" r="r" b="b"/>
            <a:pathLst>
              <a:path w="1802129" h="228600">
                <a:moveTo>
                  <a:pt x="0" y="228180"/>
                </a:moveTo>
                <a:lnTo>
                  <a:pt x="1801888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721770" y="3081370"/>
            <a:ext cx="273050" cy="34925"/>
          </a:xfrm>
          <a:custGeom>
            <a:avLst/>
            <a:gdLst/>
            <a:ahLst/>
            <a:cxnLst/>
            <a:rect l="l" t="t" r="r" b="b"/>
            <a:pathLst>
              <a:path w="273050" h="34925">
                <a:moveTo>
                  <a:pt x="0" y="34582"/>
                </a:moveTo>
                <a:lnTo>
                  <a:pt x="272884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705259" y="3179008"/>
            <a:ext cx="3175" cy="445770"/>
          </a:xfrm>
          <a:custGeom>
            <a:avLst/>
            <a:gdLst/>
            <a:ahLst/>
            <a:cxnLst/>
            <a:rect l="l" t="t" r="r" b="b"/>
            <a:pathLst>
              <a:path w="3175" h="445770">
                <a:moveTo>
                  <a:pt x="2819" y="445617"/>
                </a:moveTo>
                <a:lnTo>
                  <a:pt x="0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765093" y="3110986"/>
            <a:ext cx="93980" cy="64135"/>
          </a:xfrm>
          <a:custGeom>
            <a:avLst/>
            <a:gdLst/>
            <a:ahLst/>
            <a:cxnLst/>
            <a:rect l="l" t="t" r="r" b="b"/>
            <a:pathLst>
              <a:path w="93979" h="64135">
                <a:moveTo>
                  <a:pt x="93878" y="63893"/>
                </a:moveTo>
                <a:lnTo>
                  <a:pt x="0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957638" y="3242088"/>
            <a:ext cx="120650" cy="82550"/>
          </a:xfrm>
          <a:custGeom>
            <a:avLst/>
            <a:gdLst/>
            <a:ahLst/>
            <a:cxnLst/>
            <a:rect l="l" t="t" r="r" b="b"/>
            <a:pathLst>
              <a:path w="120650" h="82550">
                <a:moveTo>
                  <a:pt x="120345" y="81991"/>
                </a:moveTo>
                <a:lnTo>
                  <a:pt x="0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077983" y="3287021"/>
            <a:ext cx="292735" cy="37465"/>
          </a:xfrm>
          <a:custGeom>
            <a:avLst/>
            <a:gdLst/>
            <a:ahLst/>
            <a:cxnLst/>
            <a:rect l="l" t="t" r="r" b="b"/>
            <a:pathLst>
              <a:path w="292735" h="37464">
                <a:moveTo>
                  <a:pt x="0" y="37058"/>
                </a:moveTo>
                <a:lnTo>
                  <a:pt x="292696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474566" y="3530975"/>
            <a:ext cx="77470" cy="10160"/>
          </a:xfrm>
          <a:custGeom>
            <a:avLst/>
            <a:gdLst/>
            <a:ahLst/>
            <a:cxnLst/>
            <a:rect l="l" t="t" r="r" b="b"/>
            <a:pathLst>
              <a:path w="77470" h="10160">
                <a:moveTo>
                  <a:pt x="77038" y="0"/>
                </a:moveTo>
                <a:lnTo>
                  <a:pt x="0" y="9753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421402" y="3411087"/>
            <a:ext cx="77470" cy="10160"/>
          </a:xfrm>
          <a:custGeom>
            <a:avLst/>
            <a:gdLst/>
            <a:ahLst/>
            <a:cxnLst/>
            <a:rect l="l" t="t" r="r" b="b"/>
            <a:pathLst>
              <a:path w="77470" h="10160">
                <a:moveTo>
                  <a:pt x="77076" y="0"/>
                </a:moveTo>
                <a:lnTo>
                  <a:pt x="0" y="9766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460495" y="3510211"/>
            <a:ext cx="99060" cy="12700"/>
          </a:xfrm>
          <a:custGeom>
            <a:avLst/>
            <a:gdLst/>
            <a:ahLst/>
            <a:cxnLst/>
            <a:rect l="l" t="t" r="r" b="b"/>
            <a:pathLst>
              <a:path w="99059" h="12700">
                <a:moveTo>
                  <a:pt x="98983" y="0"/>
                </a:moveTo>
                <a:lnTo>
                  <a:pt x="0" y="12534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407406" y="3390323"/>
            <a:ext cx="99060" cy="12700"/>
          </a:xfrm>
          <a:custGeom>
            <a:avLst/>
            <a:gdLst/>
            <a:ahLst/>
            <a:cxnLst/>
            <a:rect l="l" t="t" r="r" b="b"/>
            <a:pathLst>
              <a:path w="99059" h="12700">
                <a:moveTo>
                  <a:pt x="98945" y="0"/>
                </a:moveTo>
                <a:lnTo>
                  <a:pt x="0" y="12509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456735" y="3498425"/>
            <a:ext cx="116839" cy="15240"/>
          </a:xfrm>
          <a:custGeom>
            <a:avLst/>
            <a:gdLst/>
            <a:ahLst/>
            <a:cxnLst/>
            <a:rect l="l" t="t" r="r" b="b"/>
            <a:pathLst>
              <a:path w="116840" h="15239">
                <a:moveTo>
                  <a:pt x="116268" y="0"/>
                </a:moveTo>
                <a:lnTo>
                  <a:pt x="0" y="14732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403571" y="3378550"/>
            <a:ext cx="116839" cy="15240"/>
          </a:xfrm>
          <a:custGeom>
            <a:avLst/>
            <a:gdLst/>
            <a:ahLst/>
            <a:cxnLst/>
            <a:rect l="l" t="t" r="r" b="b"/>
            <a:pathLst>
              <a:path w="116840" h="15239">
                <a:moveTo>
                  <a:pt x="116293" y="0"/>
                </a:moveTo>
                <a:lnTo>
                  <a:pt x="0" y="14719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453992" y="3479007"/>
            <a:ext cx="116839" cy="15240"/>
          </a:xfrm>
          <a:custGeom>
            <a:avLst/>
            <a:gdLst/>
            <a:ahLst/>
            <a:cxnLst/>
            <a:rect l="l" t="t" r="r" b="b"/>
            <a:pathLst>
              <a:path w="116840" h="15239">
                <a:moveTo>
                  <a:pt x="116573" y="0"/>
                </a:moveTo>
                <a:lnTo>
                  <a:pt x="0" y="14732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400828" y="3359094"/>
            <a:ext cx="116839" cy="15240"/>
          </a:xfrm>
          <a:custGeom>
            <a:avLst/>
            <a:gdLst/>
            <a:ahLst/>
            <a:cxnLst/>
            <a:rect l="l" t="t" r="r" b="b"/>
            <a:pathLst>
              <a:path w="116840" h="15239">
                <a:moveTo>
                  <a:pt x="116586" y="0"/>
                </a:moveTo>
                <a:lnTo>
                  <a:pt x="0" y="14757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6453903" y="3468098"/>
            <a:ext cx="123189" cy="15875"/>
          </a:xfrm>
          <a:custGeom>
            <a:avLst/>
            <a:gdLst/>
            <a:ahLst/>
            <a:cxnLst/>
            <a:rect l="l" t="t" r="r" b="b"/>
            <a:pathLst>
              <a:path w="123190" h="15875">
                <a:moveTo>
                  <a:pt x="123126" y="0"/>
                </a:moveTo>
                <a:lnTo>
                  <a:pt x="0" y="15608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400777" y="3348222"/>
            <a:ext cx="123189" cy="15875"/>
          </a:xfrm>
          <a:custGeom>
            <a:avLst/>
            <a:gdLst/>
            <a:ahLst/>
            <a:cxnLst/>
            <a:rect l="l" t="t" r="r" b="b"/>
            <a:pathLst>
              <a:path w="123190" h="15875">
                <a:moveTo>
                  <a:pt x="123113" y="0"/>
                </a:moveTo>
                <a:lnTo>
                  <a:pt x="0" y="15595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453802" y="3460020"/>
            <a:ext cx="31115" cy="4445"/>
          </a:xfrm>
          <a:custGeom>
            <a:avLst/>
            <a:gdLst/>
            <a:ahLst/>
            <a:cxnLst/>
            <a:rect l="l" t="t" r="r" b="b"/>
            <a:pathLst>
              <a:path w="31114" h="4445">
                <a:moveTo>
                  <a:pt x="30975" y="0"/>
                </a:moveTo>
                <a:lnTo>
                  <a:pt x="0" y="3924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400650" y="3339942"/>
            <a:ext cx="33020" cy="4445"/>
          </a:xfrm>
          <a:custGeom>
            <a:avLst/>
            <a:gdLst/>
            <a:ahLst/>
            <a:cxnLst/>
            <a:rect l="l" t="t" r="r" b="b"/>
            <a:pathLst>
              <a:path w="33020" h="4445">
                <a:moveTo>
                  <a:pt x="32423" y="0"/>
                </a:moveTo>
                <a:lnTo>
                  <a:pt x="0" y="4127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453725" y="3451575"/>
            <a:ext cx="19050" cy="2540"/>
          </a:xfrm>
          <a:custGeom>
            <a:avLst/>
            <a:gdLst/>
            <a:ahLst/>
            <a:cxnLst/>
            <a:rect l="l" t="t" r="r" b="b"/>
            <a:pathLst>
              <a:path w="19050" h="2539">
                <a:moveTo>
                  <a:pt x="18478" y="0"/>
                </a:moveTo>
                <a:lnTo>
                  <a:pt x="0" y="2336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400587" y="3331497"/>
            <a:ext cx="20320" cy="2540"/>
          </a:xfrm>
          <a:custGeom>
            <a:avLst/>
            <a:gdLst/>
            <a:ahLst/>
            <a:cxnLst/>
            <a:rect l="l" t="t" r="r" b="b"/>
            <a:pathLst>
              <a:path w="20320" h="2539">
                <a:moveTo>
                  <a:pt x="19939" y="0"/>
                </a:moveTo>
                <a:lnTo>
                  <a:pt x="0" y="2514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453624" y="343398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155" y="0"/>
                </a:moveTo>
                <a:lnTo>
                  <a:pt x="0" y="177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400485" y="3313907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2603" y="0"/>
                </a:moveTo>
                <a:lnTo>
                  <a:pt x="0" y="368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598389" y="3020829"/>
            <a:ext cx="1905" cy="5080"/>
          </a:xfrm>
          <a:custGeom>
            <a:avLst/>
            <a:gdLst/>
            <a:ahLst/>
            <a:cxnLst/>
            <a:rect l="l" t="t" r="r" b="b"/>
            <a:pathLst>
              <a:path w="1904" h="5080">
                <a:moveTo>
                  <a:pt x="0" y="0"/>
                </a:moveTo>
                <a:lnTo>
                  <a:pt x="1511" y="4686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357447" y="3177966"/>
            <a:ext cx="1905" cy="5080"/>
          </a:xfrm>
          <a:custGeom>
            <a:avLst/>
            <a:gdLst/>
            <a:ahLst/>
            <a:cxnLst/>
            <a:rect l="l" t="t" r="r" b="b"/>
            <a:pathLst>
              <a:path w="1904" h="5080">
                <a:moveTo>
                  <a:pt x="1485" y="4635"/>
                </a:moveTo>
                <a:lnTo>
                  <a:pt x="0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357447" y="3020829"/>
            <a:ext cx="1241425" cy="157480"/>
          </a:xfrm>
          <a:custGeom>
            <a:avLst/>
            <a:gdLst/>
            <a:ahLst/>
            <a:cxnLst/>
            <a:rect l="l" t="t" r="r" b="b"/>
            <a:pathLst>
              <a:path w="1241425" h="157480">
                <a:moveTo>
                  <a:pt x="1240942" y="0"/>
                </a:moveTo>
                <a:lnTo>
                  <a:pt x="0" y="157137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549354" y="2995353"/>
            <a:ext cx="83820" cy="21590"/>
          </a:xfrm>
          <a:custGeom>
            <a:avLst/>
            <a:gdLst/>
            <a:ahLst/>
            <a:cxnLst/>
            <a:rect l="l" t="t" r="r" b="b"/>
            <a:pathLst>
              <a:path w="83820" h="21589">
                <a:moveTo>
                  <a:pt x="83489" y="21145"/>
                </a:moveTo>
                <a:lnTo>
                  <a:pt x="41249" y="3454"/>
                </a:lnTo>
                <a:lnTo>
                  <a:pt x="13677" y="0"/>
                </a:lnTo>
                <a:lnTo>
                  <a:pt x="152" y="850"/>
                </a:lnTo>
                <a:lnTo>
                  <a:pt x="0" y="85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216870" y="3161228"/>
            <a:ext cx="106680" cy="21590"/>
          </a:xfrm>
          <a:custGeom>
            <a:avLst/>
            <a:gdLst/>
            <a:ahLst/>
            <a:cxnLst/>
            <a:rect l="l" t="t" r="r" b="b"/>
            <a:pathLst>
              <a:path w="106679" h="21589">
                <a:moveTo>
                  <a:pt x="106133" y="21094"/>
                </a:moveTo>
                <a:lnTo>
                  <a:pt x="63919" y="3390"/>
                </a:lnTo>
                <a:lnTo>
                  <a:pt x="36334" y="0"/>
                </a:lnTo>
                <a:lnTo>
                  <a:pt x="22783" y="800"/>
                </a:lnTo>
                <a:lnTo>
                  <a:pt x="9499" y="3365"/>
                </a:lnTo>
                <a:lnTo>
                  <a:pt x="0" y="6248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323004" y="3182322"/>
            <a:ext cx="635" cy="57785"/>
          </a:xfrm>
          <a:custGeom>
            <a:avLst/>
            <a:gdLst/>
            <a:ahLst/>
            <a:cxnLst/>
            <a:rect l="l" t="t" r="r" b="b"/>
            <a:pathLst>
              <a:path w="635" h="57785">
                <a:moveTo>
                  <a:pt x="342" y="57619"/>
                </a:moveTo>
                <a:lnTo>
                  <a:pt x="0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632844" y="3016499"/>
            <a:ext cx="635" cy="5080"/>
          </a:xfrm>
          <a:custGeom>
            <a:avLst/>
            <a:gdLst/>
            <a:ahLst/>
            <a:cxnLst/>
            <a:rect l="l" t="t" r="r" b="b"/>
            <a:pathLst>
              <a:path w="634" h="5080">
                <a:moveTo>
                  <a:pt x="-1797" y="2412"/>
                </a:moveTo>
                <a:lnTo>
                  <a:pt x="1822" y="2412"/>
                </a:lnTo>
              </a:path>
            </a:pathLst>
          </a:custGeom>
          <a:ln w="48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598389" y="3016499"/>
            <a:ext cx="34925" cy="4445"/>
          </a:xfrm>
          <a:custGeom>
            <a:avLst/>
            <a:gdLst/>
            <a:ahLst/>
            <a:cxnLst/>
            <a:rect l="l" t="t" r="r" b="b"/>
            <a:pathLst>
              <a:path w="34925" h="4444">
                <a:moveTo>
                  <a:pt x="34455" y="0"/>
                </a:moveTo>
                <a:lnTo>
                  <a:pt x="0" y="433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357447" y="3177966"/>
            <a:ext cx="635" cy="5080"/>
          </a:xfrm>
          <a:custGeom>
            <a:avLst/>
            <a:gdLst/>
            <a:ahLst/>
            <a:cxnLst/>
            <a:rect l="l" t="t" r="r" b="b"/>
            <a:pathLst>
              <a:path w="635" h="5080">
                <a:moveTo>
                  <a:pt x="-1797" y="2432"/>
                </a:moveTo>
                <a:lnTo>
                  <a:pt x="1822" y="2432"/>
                </a:lnTo>
              </a:path>
            </a:pathLst>
          </a:custGeom>
          <a:ln w="48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323004" y="3177966"/>
            <a:ext cx="34925" cy="4445"/>
          </a:xfrm>
          <a:custGeom>
            <a:avLst/>
            <a:gdLst/>
            <a:ahLst/>
            <a:cxnLst/>
            <a:rect l="l" t="t" r="r" b="b"/>
            <a:pathLst>
              <a:path w="34925" h="4444">
                <a:moveTo>
                  <a:pt x="34442" y="0"/>
                </a:moveTo>
                <a:lnTo>
                  <a:pt x="0" y="4356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755441" y="3101728"/>
            <a:ext cx="3810" cy="5715"/>
          </a:xfrm>
          <a:custGeom>
            <a:avLst/>
            <a:gdLst/>
            <a:ahLst/>
            <a:cxnLst/>
            <a:rect l="l" t="t" r="r" b="b"/>
            <a:pathLst>
              <a:path w="3810" h="5714">
                <a:moveTo>
                  <a:pt x="3657" y="5156"/>
                </a:moveTo>
                <a:lnTo>
                  <a:pt x="927" y="2616"/>
                </a:lnTo>
                <a:lnTo>
                  <a:pt x="0" y="5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721770" y="3084316"/>
            <a:ext cx="250190" cy="31750"/>
          </a:xfrm>
          <a:custGeom>
            <a:avLst/>
            <a:gdLst/>
            <a:ahLst/>
            <a:cxnLst/>
            <a:rect l="l" t="t" r="r" b="b"/>
            <a:pathLst>
              <a:path w="250190" h="31750">
                <a:moveTo>
                  <a:pt x="0" y="31635"/>
                </a:moveTo>
                <a:lnTo>
                  <a:pt x="249961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532032" y="299803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457" y="317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213327" y="2998033"/>
            <a:ext cx="1318895" cy="167640"/>
          </a:xfrm>
          <a:custGeom>
            <a:avLst/>
            <a:gdLst/>
            <a:ahLst/>
            <a:cxnLst/>
            <a:rect l="l" t="t" r="r" b="b"/>
            <a:pathLst>
              <a:path w="1318895" h="167639">
                <a:moveTo>
                  <a:pt x="0" y="167017"/>
                </a:moveTo>
                <a:lnTo>
                  <a:pt x="1318704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531943" y="2983148"/>
            <a:ext cx="635" cy="15240"/>
          </a:xfrm>
          <a:custGeom>
            <a:avLst/>
            <a:gdLst/>
            <a:ahLst/>
            <a:cxnLst/>
            <a:rect l="l" t="t" r="r" b="b"/>
            <a:pathLst>
              <a:path w="634" h="15239">
                <a:moveTo>
                  <a:pt x="0" y="0"/>
                </a:moveTo>
                <a:lnTo>
                  <a:pt x="88" y="14884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757188" y="3091962"/>
            <a:ext cx="310591" cy="2784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6106660" y="3287021"/>
            <a:ext cx="264160" cy="33655"/>
          </a:xfrm>
          <a:custGeom>
            <a:avLst/>
            <a:gdLst/>
            <a:ahLst/>
            <a:cxnLst/>
            <a:rect l="l" t="t" r="r" b="b"/>
            <a:pathLst>
              <a:path w="264160" h="33654">
                <a:moveTo>
                  <a:pt x="0" y="33400"/>
                </a:moveTo>
                <a:lnTo>
                  <a:pt x="264020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6370578" y="3272111"/>
            <a:ext cx="635" cy="15240"/>
          </a:xfrm>
          <a:custGeom>
            <a:avLst/>
            <a:gdLst/>
            <a:ahLst/>
            <a:cxnLst/>
            <a:rect l="l" t="t" r="r" b="b"/>
            <a:pathLst>
              <a:path w="635" h="15239">
                <a:moveTo>
                  <a:pt x="0" y="0"/>
                </a:moveTo>
                <a:lnTo>
                  <a:pt x="101" y="14909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6065842" y="3300966"/>
            <a:ext cx="635" cy="15240"/>
          </a:xfrm>
          <a:custGeom>
            <a:avLst/>
            <a:gdLst/>
            <a:ahLst/>
            <a:cxnLst/>
            <a:rect l="l" t="t" r="r" b="b"/>
            <a:pathLst>
              <a:path w="635" h="15239">
                <a:moveTo>
                  <a:pt x="69" y="-1797"/>
                </a:moveTo>
                <a:lnTo>
                  <a:pt x="69" y="16681"/>
                </a:lnTo>
              </a:path>
            </a:pathLst>
          </a:custGeom>
          <a:ln w="37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065982" y="3315850"/>
            <a:ext cx="41275" cy="5715"/>
          </a:xfrm>
          <a:custGeom>
            <a:avLst/>
            <a:gdLst/>
            <a:ahLst/>
            <a:cxnLst/>
            <a:rect l="l" t="t" r="r" b="b"/>
            <a:pathLst>
              <a:path w="41275" h="5714">
                <a:moveTo>
                  <a:pt x="40678" y="4571"/>
                </a:moveTo>
                <a:lnTo>
                  <a:pt x="34899" y="5143"/>
                </a:lnTo>
                <a:lnTo>
                  <a:pt x="28778" y="5384"/>
                </a:lnTo>
                <a:lnTo>
                  <a:pt x="22733" y="5245"/>
                </a:lnTo>
                <a:lnTo>
                  <a:pt x="16878" y="4775"/>
                </a:lnTo>
                <a:lnTo>
                  <a:pt x="11506" y="3975"/>
                </a:lnTo>
                <a:lnTo>
                  <a:pt x="6769" y="2882"/>
                </a:lnTo>
                <a:lnTo>
                  <a:pt x="2882" y="1549"/>
                </a:lnTo>
                <a:lnTo>
                  <a:pt x="0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6106597" y="3305563"/>
            <a:ext cx="635" cy="15240"/>
          </a:xfrm>
          <a:custGeom>
            <a:avLst/>
            <a:gdLst/>
            <a:ahLst/>
            <a:cxnLst/>
            <a:rect l="l" t="t" r="r" b="b"/>
            <a:pathLst>
              <a:path w="635" h="15239">
                <a:moveTo>
                  <a:pt x="0" y="0"/>
                </a:moveTo>
                <a:lnTo>
                  <a:pt x="63" y="14858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758985" y="3091962"/>
            <a:ext cx="307340" cy="209550"/>
          </a:xfrm>
          <a:custGeom>
            <a:avLst/>
            <a:gdLst/>
            <a:ahLst/>
            <a:cxnLst/>
            <a:rect l="l" t="t" r="r" b="b"/>
            <a:pathLst>
              <a:path w="307339" h="209550">
                <a:moveTo>
                  <a:pt x="0" y="0"/>
                </a:moveTo>
                <a:lnTo>
                  <a:pt x="306857" y="209003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065842" y="3300966"/>
            <a:ext cx="41275" cy="5715"/>
          </a:xfrm>
          <a:custGeom>
            <a:avLst/>
            <a:gdLst/>
            <a:ahLst/>
            <a:cxnLst/>
            <a:rect l="l" t="t" r="r" b="b"/>
            <a:pathLst>
              <a:path w="41275" h="5714">
                <a:moveTo>
                  <a:pt x="0" y="0"/>
                </a:moveTo>
                <a:lnTo>
                  <a:pt x="28841" y="5334"/>
                </a:lnTo>
                <a:lnTo>
                  <a:pt x="34950" y="5168"/>
                </a:lnTo>
                <a:lnTo>
                  <a:pt x="40754" y="4597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106597" y="3272111"/>
            <a:ext cx="264160" cy="33655"/>
          </a:xfrm>
          <a:custGeom>
            <a:avLst/>
            <a:gdLst/>
            <a:ahLst/>
            <a:cxnLst/>
            <a:rect l="l" t="t" r="r" b="b"/>
            <a:pathLst>
              <a:path w="264160" h="33654">
                <a:moveTo>
                  <a:pt x="0" y="33451"/>
                </a:moveTo>
                <a:lnTo>
                  <a:pt x="263982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194874" y="3152477"/>
            <a:ext cx="175895" cy="120014"/>
          </a:xfrm>
          <a:custGeom>
            <a:avLst/>
            <a:gdLst/>
            <a:ahLst/>
            <a:cxnLst/>
            <a:rect l="l" t="t" r="r" b="b"/>
            <a:pathLst>
              <a:path w="175895" h="120014">
                <a:moveTo>
                  <a:pt x="175704" y="119634"/>
                </a:moveTo>
                <a:lnTo>
                  <a:pt x="0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194874" y="2983148"/>
            <a:ext cx="1337310" cy="169545"/>
          </a:xfrm>
          <a:custGeom>
            <a:avLst/>
            <a:gdLst/>
            <a:ahLst/>
            <a:cxnLst/>
            <a:rect l="l" t="t" r="r" b="b"/>
            <a:pathLst>
              <a:path w="1337309" h="169544">
                <a:moveTo>
                  <a:pt x="0" y="169329"/>
                </a:moveTo>
                <a:lnTo>
                  <a:pt x="1337068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531943" y="2983148"/>
            <a:ext cx="19050" cy="13335"/>
          </a:xfrm>
          <a:custGeom>
            <a:avLst/>
            <a:gdLst/>
            <a:ahLst/>
            <a:cxnLst/>
            <a:rect l="l" t="t" r="r" b="b"/>
            <a:pathLst>
              <a:path w="19050" h="13335">
                <a:moveTo>
                  <a:pt x="0" y="0"/>
                </a:moveTo>
                <a:lnTo>
                  <a:pt x="18922" y="12877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713400" y="3069432"/>
            <a:ext cx="258445" cy="33020"/>
          </a:xfrm>
          <a:custGeom>
            <a:avLst/>
            <a:gdLst/>
            <a:ahLst/>
            <a:cxnLst/>
            <a:rect l="l" t="t" r="r" b="b"/>
            <a:pathLst>
              <a:path w="258445" h="33019">
                <a:moveTo>
                  <a:pt x="0" y="32664"/>
                </a:moveTo>
                <a:lnTo>
                  <a:pt x="258229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783991" y="2835547"/>
            <a:ext cx="2204720" cy="238760"/>
          </a:xfrm>
          <a:custGeom>
            <a:avLst/>
            <a:gdLst/>
            <a:ahLst/>
            <a:cxnLst/>
            <a:rect l="l" t="t" r="r" b="b"/>
            <a:pathLst>
              <a:path w="2204720" h="238760">
                <a:moveTo>
                  <a:pt x="0" y="238672"/>
                </a:moveTo>
                <a:lnTo>
                  <a:pt x="1836331" y="6161"/>
                </a:lnTo>
                <a:lnTo>
                  <a:pt x="1858260" y="1003"/>
                </a:lnTo>
                <a:lnTo>
                  <a:pt x="1871935" y="0"/>
                </a:lnTo>
                <a:lnTo>
                  <a:pt x="1883086" y="3794"/>
                </a:lnTo>
                <a:lnTo>
                  <a:pt x="1897443" y="13031"/>
                </a:lnTo>
                <a:lnTo>
                  <a:pt x="2204288" y="221997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755378" y="3074220"/>
            <a:ext cx="29209" cy="17780"/>
          </a:xfrm>
          <a:custGeom>
            <a:avLst/>
            <a:gdLst/>
            <a:ahLst/>
            <a:cxnLst/>
            <a:rect l="l" t="t" r="r" b="b"/>
            <a:pathLst>
              <a:path w="29210" h="17780">
                <a:moveTo>
                  <a:pt x="28613" y="0"/>
                </a:moveTo>
                <a:lnTo>
                  <a:pt x="0" y="12611"/>
                </a:lnTo>
                <a:lnTo>
                  <a:pt x="889" y="15227"/>
                </a:lnTo>
                <a:lnTo>
                  <a:pt x="3606" y="17741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965459" y="3458785"/>
            <a:ext cx="33655" cy="92710"/>
          </a:xfrm>
          <a:custGeom>
            <a:avLst/>
            <a:gdLst/>
            <a:ahLst/>
            <a:cxnLst/>
            <a:rect l="l" t="t" r="r" b="b"/>
            <a:pathLst>
              <a:path w="33654" h="92710">
                <a:moveTo>
                  <a:pt x="23761" y="8115"/>
                </a:moveTo>
                <a:lnTo>
                  <a:pt x="22631" y="6438"/>
                </a:lnTo>
                <a:lnTo>
                  <a:pt x="18618" y="2070"/>
                </a:lnTo>
                <a:lnTo>
                  <a:pt x="14604" y="0"/>
                </a:lnTo>
                <a:lnTo>
                  <a:pt x="10731" y="203"/>
                </a:lnTo>
                <a:lnTo>
                  <a:pt x="0" y="31762"/>
                </a:lnTo>
                <a:lnTo>
                  <a:pt x="292" y="41897"/>
                </a:lnTo>
                <a:lnTo>
                  <a:pt x="9702" y="79590"/>
                </a:lnTo>
                <a:lnTo>
                  <a:pt x="21501" y="92303"/>
                </a:lnTo>
                <a:lnTo>
                  <a:pt x="25349" y="92100"/>
                </a:lnTo>
                <a:lnTo>
                  <a:pt x="28841" y="89560"/>
                </a:lnTo>
                <a:lnTo>
                  <a:pt x="31788" y="84886"/>
                </a:lnTo>
                <a:lnTo>
                  <a:pt x="33058" y="81572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763669" y="3640408"/>
            <a:ext cx="27305" cy="51435"/>
          </a:xfrm>
          <a:custGeom>
            <a:avLst/>
            <a:gdLst/>
            <a:ahLst/>
            <a:cxnLst/>
            <a:rect l="l" t="t" r="r" b="b"/>
            <a:pathLst>
              <a:path w="27304" h="51435">
                <a:moveTo>
                  <a:pt x="0" y="0"/>
                </a:moveTo>
                <a:lnTo>
                  <a:pt x="15887" y="41173"/>
                </a:lnTo>
                <a:lnTo>
                  <a:pt x="21259" y="46418"/>
                </a:lnTo>
                <a:lnTo>
                  <a:pt x="27203" y="51028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760265" y="3107693"/>
            <a:ext cx="3810" cy="532765"/>
          </a:xfrm>
          <a:custGeom>
            <a:avLst/>
            <a:gdLst/>
            <a:ahLst/>
            <a:cxnLst/>
            <a:rect l="l" t="t" r="r" b="b"/>
            <a:pathLst>
              <a:path w="3810" h="532764">
                <a:moveTo>
                  <a:pt x="0" y="0"/>
                </a:moveTo>
                <a:lnTo>
                  <a:pt x="3403" y="532714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790872" y="3691436"/>
            <a:ext cx="313055" cy="213360"/>
          </a:xfrm>
          <a:custGeom>
            <a:avLst/>
            <a:gdLst/>
            <a:ahLst/>
            <a:cxnLst/>
            <a:rect l="l" t="t" r="r" b="b"/>
            <a:pathLst>
              <a:path w="313054" h="213360">
                <a:moveTo>
                  <a:pt x="0" y="0"/>
                </a:moveTo>
                <a:lnTo>
                  <a:pt x="312851" y="213093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755375" y="3086840"/>
            <a:ext cx="635" cy="15240"/>
          </a:xfrm>
          <a:custGeom>
            <a:avLst/>
            <a:gdLst/>
            <a:ahLst/>
            <a:cxnLst/>
            <a:rect l="l" t="t" r="r" b="b"/>
            <a:pathLst>
              <a:path w="635" h="15239">
                <a:moveTo>
                  <a:pt x="0" y="0"/>
                </a:moveTo>
                <a:lnTo>
                  <a:pt x="63" y="14884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6199198" y="2994416"/>
            <a:ext cx="1724964" cy="693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982083" y="3548269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4" h="10795">
                <a:moveTo>
                  <a:pt x="0" y="0"/>
                </a:moveTo>
                <a:lnTo>
                  <a:pt x="11645" y="10566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971352" y="3450123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5">
                <a:moveTo>
                  <a:pt x="8585" y="0"/>
                </a:moveTo>
                <a:lnTo>
                  <a:pt x="0" y="13157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6265995" y="4229572"/>
            <a:ext cx="105427" cy="2558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268707" y="4069283"/>
            <a:ext cx="1367790" cy="274320"/>
          </a:xfrm>
          <a:custGeom>
            <a:avLst/>
            <a:gdLst/>
            <a:ahLst/>
            <a:cxnLst/>
            <a:rect l="l" t="t" r="r" b="b"/>
            <a:pathLst>
              <a:path w="1367790" h="274320">
                <a:moveTo>
                  <a:pt x="1278801" y="0"/>
                </a:moveTo>
                <a:lnTo>
                  <a:pt x="0" y="161963"/>
                </a:lnTo>
                <a:lnTo>
                  <a:pt x="28050" y="181261"/>
                </a:lnTo>
                <a:lnTo>
                  <a:pt x="46574" y="199339"/>
                </a:lnTo>
                <a:lnTo>
                  <a:pt x="63825" y="226674"/>
                </a:lnTo>
                <a:lnTo>
                  <a:pt x="88061" y="273748"/>
                </a:lnTo>
                <a:lnTo>
                  <a:pt x="1367751" y="111658"/>
                </a:lnTo>
                <a:lnTo>
                  <a:pt x="1343794" y="65572"/>
                </a:lnTo>
                <a:lnTo>
                  <a:pt x="1326543" y="38579"/>
                </a:lnTo>
                <a:lnTo>
                  <a:pt x="1307658" y="20211"/>
                </a:lnTo>
                <a:lnTo>
                  <a:pt x="1278801" y="0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6268707" y="4069283"/>
            <a:ext cx="1367790" cy="274320"/>
          </a:xfrm>
          <a:custGeom>
            <a:avLst/>
            <a:gdLst/>
            <a:ahLst/>
            <a:cxnLst/>
            <a:rect l="l" t="t" r="r" b="b"/>
            <a:pathLst>
              <a:path w="1367790" h="274320">
                <a:moveTo>
                  <a:pt x="0" y="161963"/>
                </a:moveTo>
                <a:lnTo>
                  <a:pt x="28050" y="181261"/>
                </a:lnTo>
                <a:lnTo>
                  <a:pt x="46574" y="199339"/>
                </a:lnTo>
                <a:lnTo>
                  <a:pt x="63825" y="226674"/>
                </a:lnTo>
                <a:lnTo>
                  <a:pt x="88061" y="273748"/>
                </a:lnTo>
                <a:lnTo>
                  <a:pt x="1367751" y="111658"/>
                </a:lnTo>
                <a:lnTo>
                  <a:pt x="1343794" y="65572"/>
                </a:lnTo>
                <a:lnTo>
                  <a:pt x="1326543" y="38579"/>
                </a:lnTo>
                <a:lnTo>
                  <a:pt x="1307658" y="20211"/>
                </a:lnTo>
                <a:lnTo>
                  <a:pt x="1278801" y="0"/>
                </a:lnTo>
                <a:lnTo>
                  <a:pt x="0" y="161963"/>
                </a:lnTo>
                <a:close/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6357308" y="4180954"/>
            <a:ext cx="1288415" cy="201930"/>
          </a:xfrm>
          <a:custGeom>
            <a:avLst/>
            <a:gdLst/>
            <a:ahLst/>
            <a:cxnLst/>
            <a:rect l="l" t="t" r="r" b="b"/>
            <a:pathLst>
              <a:path w="1288415" h="201929">
                <a:moveTo>
                  <a:pt x="1279131" y="0"/>
                </a:moveTo>
                <a:lnTo>
                  <a:pt x="0" y="163169"/>
                </a:lnTo>
                <a:lnTo>
                  <a:pt x="6272" y="174389"/>
                </a:lnTo>
                <a:lnTo>
                  <a:pt x="8362" y="182154"/>
                </a:lnTo>
                <a:lnTo>
                  <a:pt x="6272" y="190089"/>
                </a:lnTo>
                <a:lnTo>
                  <a:pt x="0" y="201815"/>
                </a:lnTo>
                <a:lnTo>
                  <a:pt x="1279131" y="39725"/>
                </a:lnTo>
                <a:lnTo>
                  <a:pt x="1285689" y="34447"/>
                </a:lnTo>
                <a:lnTo>
                  <a:pt x="1287875" y="28549"/>
                </a:lnTo>
                <a:lnTo>
                  <a:pt x="1285689" y="18308"/>
                </a:lnTo>
                <a:lnTo>
                  <a:pt x="1279131" y="0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6357308" y="4180954"/>
            <a:ext cx="1288415" cy="201930"/>
          </a:xfrm>
          <a:custGeom>
            <a:avLst/>
            <a:gdLst/>
            <a:ahLst/>
            <a:cxnLst/>
            <a:rect l="l" t="t" r="r" b="b"/>
            <a:pathLst>
              <a:path w="1288415" h="201929">
                <a:moveTo>
                  <a:pt x="0" y="163169"/>
                </a:moveTo>
                <a:lnTo>
                  <a:pt x="6272" y="174389"/>
                </a:lnTo>
                <a:lnTo>
                  <a:pt x="8362" y="182154"/>
                </a:lnTo>
                <a:lnTo>
                  <a:pt x="6272" y="190089"/>
                </a:lnTo>
                <a:lnTo>
                  <a:pt x="0" y="201815"/>
                </a:lnTo>
                <a:lnTo>
                  <a:pt x="1279131" y="39725"/>
                </a:lnTo>
                <a:lnTo>
                  <a:pt x="1285689" y="34447"/>
                </a:lnTo>
                <a:lnTo>
                  <a:pt x="1287875" y="28549"/>
                </a:lnTo>
                <a:lnTo>
                  <a:pt x="1285689" y="18308"/>
                </a:lnTo>
                <a:lnTo>
                  <a:pt x="1279131" y="0"/>
                </a:lnTo>
                <a:lnTo>
                  <a:pt x="0" y="163169"/>
                </a:lnTo>
                <a:close/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7519279" y="4225410"/>
            <a:ext cx="78107" cy="1078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6320361" y="4236442"/>
            <a:ext cx="1256030" cy="454659"/>
          </a:xfrm>
          <a:custGeom>
            <a:avLst/>
            <a:gdLst/>
            <a:ahLst/>
            <a:cxnLst/>
            <a:rect l="l" t="t" r="r" b="b"/>
            <a:pathLst>
              <a:path w="1256029" h="454660">
                <a:moveTo>
                  <a:pt x="68745" y="143306"/>
                </a:moveTo>
                <a:lnTo>
                  <a:pt x="36457" y="164482"/>
                </a:lnTo>
                <a:lnTo>
                  <a:pt x="27835" y="204451"/>
                </a:lnTo>
                <a:lnTo>
                  <a:pt x="27825" y="243636"/>
                </a:lnTo>
                <a:lnTo>
                  <a:pt x="0" y="247192"/>
                </a:lnTo>
                <a:lnTo>
                  <a:pt x="990" y="407949"/>
                </a:lnTo>
                <a:lnTo>
                  <a:pt x="16072" y="416675"/>
                </a:lnTo>
                <a:lnTo>
                  <a:pt x="24969" y="424421"/>
                </a:lnTo>
                <a:lnTo>
                  <a:pt x="31164" y="435538"/>
                </a:lnTo>
                <a:lnTo>
                  <a:pt x="38138" y="454380"/>
                </a:lnTo>
                <a:lnTo>
                  <a:pt x="360173" y="413600"/>
                </a:lnTo>
                <a:lnTo>
                  <a:pt x="172496" y="413600"/>
                </a:lnTo>
                <a:lnTo>
                  <a:pt x="145009" y="410862"/>
                </a:lnTo>
                <a:lnTo>
                  <a:pt x="100901" y="393217"/>
                </a:lnTo>
                <a:lnTo>
                  <a:pt x="64435" y="365510"/>
                </a:lnTo>
                <a:lnTo>
                  <a:pt x="56210" y="324650"/>
                </a:lnTo>
                <a:lnTo>
                  <a:pt x="55880" y="206590"/>
                </a:lnTo>
                <a:lnTo>
                  <a:pt x="55473" y="190017"/>
                </a:lnTo>
                <a:lnTo>
                  <a:pt x="56209" y="174935"/>
                </a:lnTo>
                <a:lnTo>
                  <a:pt x="57837" y="165042"/>
                </a:lnTo>
                <a:lnTo>
                  <a:pt x="61601" y="155959"/>
                </a:lnTo>
                <a:lnTo>
                  <a:pt x="68745" y="143306"/>
                </a:lnTo>
                <a:close/>
              </a:path>
              <a:path w="1256029" h="454660">
                <a:moveTo>
                  <a:pt x="991501" y="25565"/>
                </a:moveTo>
                <a:lnTo>
                  <a:pt x="236829" y="121411"/>
                </a:lnTo>
                <a:lnTo>
                  <a:pt x="244960" y="134901"/>
                </a:lnTo>
                <a:lnTo>
                  <a:pt x="249153" y="144648"/>
                </a:lnTo>
                <a:lnTo>
                  <a:pt x="250743" y="155378"/>
                </a:lnTo>
                <a:lnTo>
                  <a:pt x="251048" y="170934"/>
                </a:lnTo>
                <a:lnTo>
                  <a:pt x="251663" y="268528"/>
                </a:lnTo>
                <a:lnTo>
                  <a:pt x="257511" y="292101"/>
                </a:lnTo>
                <a:lnTo>
                  <a:pt x="246119" y="330497"/>
                </a:lnTo>
                <a:lnTo>
                  <a:pt x="223621" y="363042"/>
                </a:lnTo>
                <a:lnTo>
                  <a:pt x="194865" y="398603"/>
                </a:lnTo>
                <a:lnTo>
                  <a:pt x="172496" y="413600"/>
                </a:lnTo>
                <a:lnTo>
                  <a:pt x="360173" y="413600"/>
                </a:lnTo>
                <a:lnTo>
                  <a:pt x="1255776" y="300189"/>
                </a:lnTo>
                <a:lnTo>
                  <a:pt x="1255709" y="289850"/>
                </a:lnTo>
                <a:lnTo>
                  <a:pt x="1030982" y="289850"/>
                </a:lnTo>
                <a:lnTo>
                  <a:pt x="1007097" y="284098"/>
                </a:lnTo>
                <a:lnTo>
                  <a:pt x="993308" y="262041"/>
                </a:lnTo>
                <a:lnTo>
                  <a:pt x="980922" y="217258"/>
                </a:lnTo>
                <a:lnTo>
                  <a:pt x="978331" y="205460"/>
                </a:lnTo>
                <a:lnTo>
                  <a:pt x="977531" y="79882"/>
                </a:lnTo>
                <a:lnTo>
                  <a:pt x="976528" y="66475"/>
                </a:lnTo>
                <a:lnTo>
                  <a:pt x="977649" y="56348"/>
                </a:lnTo>
                <a:lnTo>
                  <a:pt x="982203" y="44408"/>
                </a:lnTo>
                <a:lnTo>
                  <a:pt x="991501" y="25565"/>
                </a:lnTo>
                <a:close/>
              </a:path>
              <a:path w="1256029" h="454660">
                <a:moveTo>
                  <a:pt x="1200721" y="0"/>
                </a:moveTo>
                <a:lnTo>
                  <a:pt x="1159243" y="5270"/>
                </a:lnTo>
                <a:lnTo>
                  <a:pt x="1166453" y="16744"/>
                </a:lnTo>
                <a:lnTo>
                  <a:pt x="1170301" y="25288"/>
                </a:lnTo>
                <a:lnTo>
                  <a:pt x="1172087" y="35152"/>
                </a:lnTo>
                <a:lnTo>
                  <a:pt x="1173111" y="50584"/>
                </a:lnTo>
                <a:lnTo>
                  <a:pt x="1173734" y="151091"/>
                </a:lnTo>
                <a:lnTo>
                  <a:pt x="1180075" y="170934"/>
                </a:lnTo>
                <a:lnTo>
                  <a:pt x="1161719" y="227241"/>
                </a:lnTo>
                <a:lnTo>
                  <a:pt x="1131157" y="271516"/>
                </a:lnTo>
                <a:lnTo>
                  <a:pt x="1073658" y="285711"/>
                </a:lnTo>
                <a:lnTo>
                  <a:pt x="1030982" y="289850"/>
                </a:lnTo>
                <a:lnTo>
                  <a:pt x="1255709" y="289850"/>
                </a:lnTo>
                <a:lnTo>
                  <a:pt x="1254459" y="95046"/>
                </a:lnTo>
                <a:lnTo>
                  <a:pt x="1201356" y="95046"/>
                </a:lnTo>
                <a:lnTo>
                  <a:pt x="1200721" y="0"/>
                </a:lnTo>
                <a:close/>
              </a:path>
              <a:path w="1256029" h="454660">
                <a:moveTo>
                  <a:pt x="1254417" y="88366"/>
                </a:moveTo>
                <a:lnTo>
                  <a:pt x="1201356" y="95046"/>
                </a:lnTo>
                <a:lnTo>
                  <a:pt x="1254459" y="95046"/>
                </a:lnTo>
                <a:lnTo>
                  <a:pt x="1254417" y="88366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320361" y="4236442"/>
            <a:ext cx="1256030" cy="454659"/>
          </a:xfrm>
          <a:custGeom>
            <a:avLst/>
            <a:gdLst/>
            <a:ahLst/>
            <a:cxnLst/>
            <a:rect l="l" t="t" r="r" b="b"/>
            <a:pathLst>
              <a:path w="1256029" h="454660">
                <a:moveTo>
                  <a:pt x="0" y="247192"/>
                </a:moveTo>
                <a:lnTo>
                  <a:pt x="990" y="407949"/>
                </a:lnTo>
                <a:lnTo>
                  <a:pt x="16072" y="416675"/>
                </a:lnTo>
                <a:lnTo>
                  <a:pt x="24969" y="424421"/>
                </a:lnTo>
                <a:lnTo>
                  <a:pt x="31164" y="435538"/>
                </a:lnTo>
                <a:lnTo>
                  <a:pt x="38138" y="454380"/>
                </a:lnTo>
                <a:lnTo>
                  <a:pt x="1255776" y="300189"/>
                </a:lnTo>
                <a:lnTo>
                  <a:pt x="1254417" y="88366"/>
                </a:lnTo>
                <a:lnTo>
                  <a:pt x="1201356" y="95046"/>
                </a:lnTo>
                <a:lnTo>
                  <a:pt x="1200721" y="0"/>
                </a:lnTo>
                <a:lnTo>
                  <a:pt x="1159243" y="5270"/>
                </a:lnTo>
                <a:lnTo>
                  <a:pt x="1166453" y="16744"/>
                </a:lnTo>
                <a:lnTo>
                  <a:pt x="1170301" y="25288"/>
                </a:lnTo>
                <a:lnTo>
                  <a:pt x="1172087" y="35152"/>
                </a:lnTo>
                <a:lnTo>
                  <a:pt x="1173111" y="50584"/>
                </a:lnTo>
                <a:lnTo>
                  <a:pt x="1173734" y="151091"/>
                </a:lnTo>
                <a:lnTo>
                  <a:pt x="1180075" y="170934"/>
                </a:lnTo>
                <a:lnTo>
                  <a:pt x="1161719" y="227241"/>
                </a:lnTo>
                <a:lnTo>
                  <a:pt x="1131157" y="271516"/>
                </a:lnTo>
                <a:lnTo>
                  <a:pt x="1073658" y="285711"/>
                </a:lnTo>
                <a:lnTo>
                  <a:pt x="1030982" y="289850"/>
                </a:lnTo>
                <a:lnTo>
                  <a:pt x="1007097" y="284098"/>
                </a:lnTo>
                <a:lnTo>
                  <a:pt x="993308" y="262041"/>
                </a:lnTo>
                <a:lnTo>
                  <a:pt x="980922" y="217258"/>
                </a:lnTo>
                <a:lnTo>
                  <a:pt x="978331" y="205460"/>
                </a:lnTo>
                <a:lnTo>
                  <a:pt x="978268" y="195948"/>
                </a:lnTo>
                <a:lnTo>
                  <a:pt x="977531" y="79882"/>
                </a:lnTo>
                <a:lnTo>
                  <a:pt x="976528" y="66475"/>
                </a:lnTo>
                <a:lnTo>
                  <a:pt x="977649" y="56348"/>
                </a:lnTo>
                <a:lnTo>
                  <a:pt x="982203" y="44408"/>
                </a:lnTo>
                <a:lnTo>
                  <a:pt x="991501" y="25565"/>
                </a:lnTo>
                <a:lnTo>
                  <a:pt x="236829" y="121411"/>
                </a:lnTo>
                <a:lnTo>
                  <a:pt x="251066" y="171818"/>
                </a:lnTo>
                <a:lnTo>
                  <a:pt x="251663" y="268528"/>
                </a:lnTo>
                <a:lnTo>
                  <a:pt x="257511" y="292101"/>
                </a:lnTo>
                <a:lnTo>
                  <a:pt x="246119" y="330497"/>
                </a:lnTo>
                <a:lnTo>
                  <a:pt x="223621" y="363042"/>
                </a:lnTo>
                <a:lnTo>
                  <a:pt x="194865" y="398603"/>
                </a:lnTo>
                <a:lnTo>
                  <a:pt x="172496" y="413600"/>
                </a:lnTo>
                <a:lnTo>
                  <a:pt x="145009" y="410862"/>
                </a:lnTo>
                <a:lnTo>
                  <a:pt x="100901" y="393217"/>
                </a:lnTo>
                <a:lnTo>
                  <a:pt x="64435" y="365510"/>
                </a:lnTo>
                <a:lnTo>
                  <a:pt x="56210" y="324650"/>
                </a:lnTo>
                <a:lnTo>
                  <a:pt x="55880" y="206590"/>
                </a:lnTo>
                <a:lnTo>
                  <a:pt x="55473" y="190017"/>
                </a:lnTo>
                <a:lnTo>
                  <a:pt x="56209" y="174935"/>
                </a:lnTo>
                <a:lnTo>
                  <a:pt x="57837" y="165042"/>
                </a:lnTo>
                <a:lnTo>
                  <a:pt x="61601" y="155959"/>
                </a:lnTo>
                <a:lnTo>
                  <a:pt x="68745" y="143306"/>
                </a:lnTo>
                <a:lnTo>
                  <a:pt x="49047" y="145249"/>
                </a:lnTo>
                <a:lnTo>
                  <a:pt x="36457" y="164482"/>
                </a:lnTo>
                <a:lnTo>
                  <a:pt x="30049" y="181141"/>
                </a:lnTo>
                <a:lnTo>
                  <a:pt x="27835" y="204451"/>
                </a:lnTo>
                <a:lnTo>
                  <a:pt x="27825" y="243636"/>
                </a:lnTo>
                <a:lnTo>
                  <a:pt x="0" y="247192"/>
                </a:lnTo>
                <a:close/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7477773" y="4248870"/>
            <a:ext cx="13970" cy="130810"/>
          </a:xfrm>
          <a:custGeom>
            <a:avLst/>
            <a:gdLst/>
            <a:ahLst/>
            <a:cxnLst/>
            <a:rect l="l" t="t" r="r" b="b"/>
            <a:pathLst>
              <a:path w="13970" h="130810">
                <a:moveTo>
                  <a:pt x="0" y="130517"/>
                </a:moveTo>
                <a:lnTo>
                  <a:pt x="13855" y="130517"/>
                </a:lnTo>
                <a:lnTo>
                  <a:pt x="13855" y="0"/>
                </a:lnTo>
                <a:lnTo>
                  <a:pt x="0" y="0"/>
                </a:lnTo>
                <a:lnTo>
                  <a:pt x="0" y="130517"/>
                </a:lnTo>
                <a:close/>
              </a:path>
            </a:pathLst>
          </a:custGeom>
          <a:solidFill>
            <a:srgbClr val="F26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477773" y="4248870"/>
            <a:ext cx="13970" cy="130810"/>
          </a:xfrm>
          <a:custGeom>
            <a:avLst/>
            <a:gdLst/>
            <a:ahLst/>
            <a:cxnLst/>
            <a:rect l="l" t="t" r="r" b="b"/>
            <a:pathLst>
              <a:path w="13970" h="130810">
                <a:moveTo>
                  <a:pt x="0" y="130517"/>
                </a:moveTo>
                <a:lnTo>
                  <a:pt x="13855" y="130517"/>
                </a:lnTo>
                <a:lnTo>
                  <a:pt x="13855" y="0"/>
                </a:lnTo>
                <a:lnTo>
                  <a:pt x="0" y="0"/>
                </a:lnTo>
                <a:lnTo>
                  <a:pt x="0" y="130517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477773" y="4248870"/>
            <a:ext cx="13970" cy="130810"/>
          </a:xfrm>
          <a:custGeom>
            <a:avLst/>
            <a:gdLst/>
            <a:ahLst/>
            <a:cxnLst/>
            <a:rect l="l" t="t" r="r" b="b"/>
            <a:pathLst>
              <a:path w="13970" h="130810">
                <a:moveTo>
                  <a:pt x="0" y="0"/>
                </a:moveTo>
                <a:lnTo>
                  <a:pt x="9499" y="120802"/>
                </a:lnTo>
                <a:lnTo>
                  <a:pt x="12344" y="124904"/>
                </a:lnTo>
                <a:lnTo>
                  <a:pt x="13855" y="130517"/>
                </a:lnTo>
                <a:lnTo>
                  <a:pt x="13855" y="30518"/>
                </a:lnTo>
                <a:lnTo>
                  <a:pt x="12353" y="18354"/>
                </a:lnTo>
                <a:lnTo>
                  <a:pt x="10409" y="11120"/>
                </a:lnTo>
                <a:lnTo>
                  <a:pt x="6724" y="5956"/>
                </a:lnTo>
                <a:lnTo>
                  <a:pt x="0" y="0"/>
                </a:lnTo>
                <a:close/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6563624" y="4371478"/>
            <a:ext cx="0" cy="122555"/>
          </a:xfrm>
          <a:custGeom>
            <a:avLst/>
            <a:gdLst/>
            <a:ahLst/>
            <a:cxnLst/>
            <a:rect l="l" t="t" r="r" b="b"/>
            <a:pathLst>
              <a:path h="122554">
                <a:moveTo>
                  <a:pt x="0" y="0"/>
                </a:moveTo>
                <a:lnTo>
                  <a:pt x="0" y="122402"/>
                </a:lnTo>
              </a:path>
            </a:pathLst>
          </a:custGeom>
          <a:ln w="11061">
            <a:solidFill>
              <a:srgbClr val="F26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6558093" y="4371478"/>
            <a:ext cx="11430" cy="122555"/>
          </a:xfrm>
          <a:custGeom>
            <a:avLst/>
            <a:gdLst/>
            <a:ahLst/>
            <a:cxnLst/>
            <a:rect l="l" t="t" r="r" b="b"/>
            <a:pathLst>
              <a:path w="11429" h="122554">
                <a:moveTo>
                  <a:pt x="0" y="0"/>
                </a:moveTo>
                <a:lnTo>
                  <a:pt x="5689" y="10058"/>
                </a:lnTo>
                <a:lnTo>
                  <a:pt x="6591" y="21450"/>
                </a:lnTo>
                <a:lnTo>
                  <a:pt x="6591" y="110083"/>
                </a:lnTo>
                <a:lnTo>
                  <a:pt x="9169" y="113093"/>
                </a:lnTo>
                <a:lnTo>
                  <a:pt x="11061" y="122402"/>
                </a:lnTo>
                <a:lnTo>
                  <a:pt x="11061" y="27304"/>
                </a:lnTo>
                <a:lnTo>
                  <a:pt x="9624" y="14719"/>
                </a:lnTo>
                <a:lnTo>
                  <a:pt x="7993" y="7680"/>
                </a:lnTo>
                <a:lnTo>
                  <a:pt x="5130" y="3627"/>
                </a:lnTo>
                <a:lnTo>
                  <a:pt x="0" y="0"/>
                </a:lnTo>
                <a:close/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6447387" y="4587519"/>
            <a:ext cx="102235" cy="52705"/>
          </a:xfrm>
          <a:custGeom>
            <a:avLst/>
            <a:gdLst/>
            <a:ahLst/>
            <a:cxnLst/>
            <a:rect l="l" t="t" r="r" b="b"/>
            <a:pathLst>
              <a:path w="102234" h="52704">
                <a:moveTo>
                  <a:pt x="0" y="46990"/>
                </a:moveTo>
                <a:lnTo>
                  <a:pt x="43739" y="52506"/>
                </a:lnTo>
                <a:lnTo>
                  <a:pt x="61403" y="50363"/>
                </a:lnTo>
                <a:lnTo>
                  <a:pt x="35738" y="50363"/>
                </a:lnTo>
                <a:lnTo>
                  <a:pt x="0" y="46990"/>
                </a:lnTo>
                <a:close/>
              </a:path>
              <a:path w="102234" h="52704">
                <a:moveTo>
                  <a:pt x="101841" y="0"/>
                </a:moveTo>
                <a:lnTo>
                  <a:pt x="77111" y="31273"/>
                </a:lnTo>
                <a:lnTo>
                  <a:pt x="58259" y="46593"/>
                </a:lnTo>
                <a:lnTo>
                  <a:pt x="35738" y="50363"/>
                </a:lnTo>
                <a:lnTo>
                  <a:pt x="61403" y="50363"/>
                </a:lnTo>
                <a:lnTo>
                  <a:pt x="68927" y="49450"/>
                </a:lnTo>
                <a:lnTo>
                  <a:pt x="85112" y="33416"/>
                </a:lnTo>
                <a:lnTo>
                  <a:pt x="101841" y="0"/>
                </a:lnTo>
                <a:close/>
              </a:path>
            </a:pathLst>
          </a:custGeom>
          <a:solidFill>
            <a:srgbClr val="F26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6447387" y="4587519"/>
            <a:ext cx="102235" cy="52705"/>
          </a:xfrm>
          <a:custGeom>
            <a:avLst/>
            <a:gdLst/>
            <a:ahLst/>
            <a:cxnLst/>
            <a:rect l="l" t="t" r="r" b="b"/>
            <a:pathLst>
              <a:path w="102234" h="52704">
                <a:moveTo>
                  <a:pt x="0" y="46990"/>
                </a:moveTo>
                <a:lnTo>
                  <a:pt x="35738" y="50363"/>
                </a:lnTo>
                <a:lnTo>
                  <a:pt x="58259" y="46593"/>
                </a:lnTo>
                <a:lnTo>
                  <a:pt x="77111" y="31273"/>
                </a:lnTo>
                <a:lnTo>
                  <a:pt x="101841" y="0"/>
                </a:lnTo>
                <a:lnTo>
                  <a:pt x="85112" y="33416"/>
                </a:lnTo>
                <a:lnTo>
                  <a:pt x="68927" y="49450"/>
                </a:lnTo>
                <a:lnTo>
                  <a:pt x="43739" y="52506"/>
                </a:lnTo>
                <a:lnTo>
                  <a:pt x="0" y="46990"/>
                </a:lnTo>
                <a:close/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 txBox="1"/>
          <p:nvPr/>
        </p:nvSpPr>
        <p:spPr>
          <a:xfrm>
            <a:off x="228601" y="1012901"/>
            <a:ext cx="4191000" cy="191718"/>
          </a:xfrm>
          <a:prstGeom prst="rect">
            <a:avLst/>
          </a:prstGeom>
          <a:solidFill>
            <a:srgbClr val="FE5100"/>
          </a:solidFill>
        </p:spPr>
        <p:txBody>
          <a:bodyPr vert="horz" wrap="square" lIns="0" tIns="29844" rIns="0" bIns="0" rtlCol="0">
            <a:spAutoFit/>
          </a:bodyPr>
          <a:lstStyle/>
          <a:p>
            <a:pPr marL="826769">
              <a:lnSpc>
                <a:spcPct val="100000"/>
              </a:lnSpc>
              <a:spcBef>
                <a:spcPts val="234"/>
              </a:spcBef>
            </a:pPr>
            <a:r>
              <a:rPr lang="ru-RU" sz="1050" spc="235" dirty="0">
                <a:solidFill>
                  <a:srgbClr val="FFFFFF"/>
                </a:solidFill>
                <a:latin typeface="Calibri"/>
                <a:cs typeface="Calibri"/>
              </a:rPr>
              <a:t>МЕХАНИЧЕСКАЯ РАЗБЛОКИРОВКА 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300" name="object 300"/>
          <p:cNvSpPr txBox="1"/>
          <p:nvPr/>
        </p:nvSpPr>
        <p:spPr>
          <a:xfrm>
            <a:off x="4903939" y="1012901"/>
            <a:ext cx="3699510" cy="191718"/>
          </a:xfrm>
          <a:prstGeom prst="rect">
            <a:avLst/>
          </a:prstGeom>
          <a:solidFill>
            <a:srgbClr val="FE5100"/>
          </a:solidFill>
        </p:spPr>
        <p:txBody>
          <a:bodyPr vert="horz" wrap="square" lIns="0" tIns="29844" rIns="0" bIns="0" rtlCol="0">
            <a:spAutoFit/>
          </a:bodyPr>
          <a:lstStyle/>
          <a:p>
            <a:pPr marR="13970" algn="ctr">
              <a:lnSpc>
                <a:spcPct val="100000"/>
              </a:lnSpc>
              <a:spcBef>
                <a:spcPts val="234"/>
              </a:spcBef>
            </a:pPr>
            <a:r>
              <a:rPr lang="ru-RU" sz="1050" spc="340" dirty="0">
                <a:solidFill>
                  <a:srgbClr val="FFFFFF"/>
                </a:solidFill>
                <a:latin typeface="Calibri"/>
                <a:cs typeface="Calibri"/>
              </a:rPr>
              <a:t>ЯЗЫЧОК</a:t>
            </a:r>
            <a:r>
              <a:rPr lang="es-ES" sz="1050" spc="3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340" dirty="0">
                <a:solidFill>
                  <a:srgbClr val="FFFFFF"/>
                </a:solidFill>
                <a:latin typeface="Calibri"/>
                <a:cs typeface="Calibri"/>
              </a:rPr>
              <a:t>FLEX</a:t>
            </a:r>
            <a:r>
              <a:rPr sz="10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301" name="object 301"/>
          <p:cNvSpPr txBox="1"/>
          <p:nvPr/>
        </p:nvSpPr>
        <p:spPr>
          <a:xfrm>
            <a:off x="752478" y="1425062"/>
            <a:ext cx="3408201" cy="10902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r>
              <a:rPr lang="ru-RU" sz="14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Механическая разблокировка представлена в виде рычажка, переключением котор</a:t>
            </a:r>
            <a:r>
              <a:rPr lang="es-ES" sz="14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o</a:t>
            </a:r>
            <a:r>
              <a:rPr lang="ru-RU" sz="14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го</a:t>
            </a:r>
            <a:r>
              <a:rPr lang="es-ES" sz="14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 </a:t>
            </a:r>
            <a:r>
              <a:rPr lang="ru-RU" sz="14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вручную защёлка отключается от электропитания. </a:t>
            </a:r>
            <a:endParaRPr sz="1400" dirty="0">
              <a:latin typeface="Montserrat Light" panose="00000400000000000000" pitchFamily="2" charset="0"/>
              <a:cs typeface="Calibri Light"/>
            </a:endParaRPr>
          </a:p>
        </p:txBody>
      </p:sp>
      <p:sp>
        <p:nvSpPr>
          <p:cNvPr id="303" name="object 303"/>
          <p:cNvSpPr txBox="1"/>
          <p:nvPr/>
        </p:nvSpPr>
        <p:spPr>
          <a:xfrm>
            <a:off x="5182867" y="1425062"/>
            <a:ext cx="3133659" cy="13079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r>
              <a:rPr lang="ru-RU" sz="1400" b="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Система </a:t>
            </a:r>
            <a:r>
              <a:rPr lang="es-ES" sz="1400" b="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FLEX</a:t>
            </a:r>
            <a:r>
              <a:rPr lang="ru-RU" sz="1400" b="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 предоставляет больше возможностей адаптации язычка для эффективной установки засчёт винтов, регулирующих переднюю часть</a:t>
            </a:r>
            <a:endParaRPr sz="1400" dirty="0">
              <a:latin typeface="Montserrat Light" panose="00000400000000000000" pitchFamily="2" charset="0"/>
              <a:cs typeface="Calibri Light"/>
            </a:endParaRPr>
          </a:p>
        </p:txBody>
      </p:sp>
      <p:sp>
        <p:nvSpPr>
          <p:cNvPr id="305" name="object 305"/>
          <p:cNvSpPr/>
          <p:nvPr/>
        </p:nvSpPr>
        <p:spPr>
          <a:xfrm>
            <a:off x="1913693" y="5382984"/>
            <a:ext cx="1067435" cy="1067435"/>
          </a:xfrm>
          <a:custGeom>
            <a:avLst/>
            <a:gdLst/>
            <a:ahLst/>
            <a:cxnLst/>
            <a:rect l="l" t="t" r="r" b="b"/>
            <a:pathLst>
              <a:path w="1067435" h="1067435">
                <a:moveTo>
                  <a:pt x="1067066" y="0"/>
                </a:moveTo>
                <a:lnTo>
                  <a:pt x="177838" y="0"/>
                </a:lnTo>
                <a:lnTo>
                  <a:pt x="0" y="177850"/>
                </a:lnTo>
                <a:lnTo>
                  <a:pt x="0" y="1067066"/>
                </a:lnTo>
                <a:lnTo>
                  <a:pt x="1066431" y="1067066"/>
                </a:lnTo>
                <a:lnTo>
                  <a:pt x="1066431" y="889863"/>
                </a:lnTo>
                <a:lnTo>
                  <a:pt x="1067066" y="889228"/>
                </a:lnTo>
                <a:lnTo>
                  <a:pt x="1067066" y="0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2700061" y="6082809"/>
            <a:ext cx="199428" cy="2183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1994954" y="6082804"/>
            <a:ext cx="199440" cy="2183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241814" y="6015487"/>
            <a:ext cx="410845" cy="218440"/>
          </a:xfrm>
          <a:custGeom>
            <a:avLst/>
            <a:gdLst/>
            <a:ahLst/>
            <a:cxnLst/>
            <a:rect l="l" t="t" r="r" b="b"/>
            <a:pathLst>
              <a:path w="410844" h="218439">
                <a:moveTo>
                  <a:pt x="92291" y="76479"/>
                </a:moveTo>
                <a:lnTo>
                  <a:pt x="50244" y="76479"/>
                </a:lnTo>
                <a:lnTo>
                  <a:pt x="56137" y="106882"/>
                </a:lnTo>
                <a:lnTo>
                  <a:pt x="84898" y="160654"/>
                </a:lnTo>
                <a:lnTo>
                  <a:pt x="113889" y="187999"/>
                </a:lnTo>
                <a:lnTo>
                  <a:pt x="148694" y="207272"/>
                </a:lnTo>
                <a:lnTo>
                  <a:pt x="200002" y="217639"/>
                </a:lnTo>
                <a:lnTo>
                  <a:pt x="201806" y="217716"/>
                </a:lnTo>
                <a:lnTo>
                  <a:pt x="203609" y="217855"/>
                </a:lnTo>
                <a:lnTo>
                  <a:pt x="207216" y="217855"/>
                </a:lnTo>
                <a:lnTo>
                  <a:pt x="209007" y="217716"/>
                </a:lnTo>
                <a:lnTo>
                  <a:pt x="210810" y="217639"/>
                </a:lnTo>
                <a:lnTo>
                  <a:pt x="262118" y="207272"/>
                </a:lnTo>
                <a:lnTo>
                  <a:pt x="296925" y="187999"/>
                </a:lnTo>
                <a:lnTo>
                  <a:pt x="310388" y="176123"/>
                </a:lnTo>
                <a:lnTo>
                  <a:pt x="204181" y="176123"/>
                </a:lnTo>
                <a:lnTo>
                  <a:pt x="202949" y="176009"/>
                </a:lnTo>
                <a:lnTo>
                  <a:pt x="146070" y="159272"/>
                </a:lnTo>
                <a:lnTo>
                  <a:pt x="105082" y="115760"/>
                </a:lnTo>
                <a:lnTo>
                  <a:pt x="104651" y="114947"/>
                </a:lnTo>
                <a:lnTo>
                  <a:pt x="103571" y="113499"/>
                </a:lnTo>
                <a:lnTo>
                  <a:pt x="99517" y="104515"/>
                </a:lnTo>
                <a:lnTo>
                  <a:pt x="96240" y="95194"/>
                </a:lnTo>
                <a:lnTo>
                  <a:pt x="93777" y="85580"/>
                </a:lnTo>
                <a:lnTo>
                  <a:pt x="92291" y="76479"/>
                </a:lnTo>
                <a:close/>
              </a:path>
              <a:path w="410844" h="218439">
                <a:moveTo>
                  <a:pt x="410316" y="75717"/>
                </a:moveTo>
                <a:lnTo>
                  <a:pt x="318658" y="75717"/>
                </a:lnTo>
                <a:lnTo>
                  <a:pt x="317041" y="85580"/>
                </a:lnTo>
                <a:lnTo>
                  <a:pt x="314537" y="95299"/>
                </a:lnTo>
                <a:lnTo>
                  <a:pt x="311295" y="104515"/>
                </a:lnTo>
                <a:lnTo>
                  <a:pt x="307241" y="113499"/>
                </a:lnTo>
                <a:lnTo>
                  <a:pt x="306162" y="114947"/>
                </a:lnTo>
                <a:lnTo>
                  <a:pt x="305730" y="115760"/>
                </a:lnTo>
                <a:lnTo>
                  <a:pt x="264742" y="159272"/>
                </a:lnTo>
                <a:lnTo>
                  <a:pt x="209095" y="175971"/>
                </a:lnTo>
                <a:lnTo>
                  <a:pt x="207864" y="176009"/>
                </a:lnTo>
                <a:lnTo>
                  <a:pt x="206632" y="176123"/>
                </a:lnTo>
                <a:lnTo>
                  <a:pt x="310388" y="176123"/>
                </a:lnTo>
                <a:lnTo>
                  <a:pt x="325914" y="160654"/>
                </a:lnTo>
                <a:lnTo>
                  <a:pt x="342966" y="135194"/>
                </a:lnTo>
                <a:lnTo>
                  <a:pt x="354675" y="106882"/>
                </a:lnTo>
                <a:lnTo>
                  <a:pt x="360568" y="76479"/>
                </a:lnTo>
                <a:lnTo>
                  <a:pt x="410417" y="76479"/>
                </a:lnTo>
                <a:lnTo>
                  <a:pt x="410316" y="75717"/>
                </a:lnTo>
                <a:close/>
              </a:path>
              <a:path w="410844" h="218439">
                <a:moveTo>
                  <a:pt x="75009" y="0"/>
                </a:moveTo>
                <a:lnTo>
                  <a:pt x="65560" y="0"/>
                </a:lnTo>
                <a:lnTo>
                  <a:pt x="59870" y="2565"/>
                </a:lnTo>
                <a:lnTo>
                  <a:pt x="5197" y="64376"/>
                </a:lnTo>
                <a:lnTo>
                  <a:pt x="1044" y="71550"/>
                </a:lnTo>
                <a:lnTo>
                  <a:pt x="0" y="79486"/>
                </a:lnTo>
                <a:lnTo>
                  <a:pt x="2007" y="87236"/>
                </a:lnTo>
                <a:lnTo>
                  <a:pt x="7013" y="93853"/>
                </a:lnTo>
                <a:lnTo>
                  <a:pt x="14192" y="98010"/>
                </a:lnTo>
                <a:lnTo>
                  <a:pt x="22128" y="99055"/>
                </a:lnTo>
                <a:lnTo>
                  <a:pt x="29875" y="97044"/>
                </a:lnTo>
                <a:lnTo>
                  <a:pt x="36490" y="92036"/>
                </a:lnTo>
                <a:lnTo>
                  <a:pt x="50244" y="76479"/>
                </a:lnTo>
                <a:lnTo>
                  <a:pt x="92291" y="76479"/>
                </a:lnTo>
                <a:lnTo>
                  <a:pt x="92167" y="75717"/>
                </a:lnTo>
                <a:lnTo>
                  <a:pt x="139760" y="75717"/>
                </a:lnTo>
                <a:lnTo>
                  <a:pt x="138717" y="67803"/>
                </a:lnTo>
                <a:lnTo>
                  <a:pt x="134559" y="60629"/>
                </a:lnTo>
                <a:lnTo>
                  <a:pt x="85512" y="5156"/>
                </a:lnTo>
                <a:lnTo>
                  <a:pt x="83531" y="3606"/>
                </a:lnTo>
                <a:lnTo>
                  <a:pt x="78362" y="850"/>
                </a:lnTo>
                <a:lnTo>
                  <a:pt x="75009" y="0"/>
                </a:lnTo>
                <a:close/>
              </a:path>
              <a:path w="410844" h="218439">
                <a:moveTo>
                  <a:pt x="410417" y="76479"/>
                </a:moveTo>
                <a:lnTo>
                  <a:pt x="360568" y="76479"/>
                </a:lnTo>
                <a:lnTo>
                  <a:pt x="374335" y="92036"/>
                </a:lnTo>
                <a:lnTo>
                  <a:pt x="380943" y="97044"/>
                </a:lnTo>
                <a:lnTo>
                  <a:pt x="388686" y="99055"/>
                </a:lnTo>
                <a:lnTo>
                  <a:pt x="396620" y="98010"/>
                </a:lnTo>
                <a:lnTo>
                  <a:pt x="403799" y="93853"/>
                </a:lnTo>
                <a:lnTo>
                  <a:pt x="408805" y="87236"/>
                </a:lnTo>
                <a:lnTo>
                  <a:pt x="410813" y="79486"/>
                </a:lnTo>
                <a:lnTo>
                  <a:pt x="410417" y="76479"/>
                </a:lnTo>
                <a:close/>
              </a:path>
              <a:path w="410844" h="218439">
                <a:moveTo>
                  <a:pt x="139760" y="75717"/>
                </a:moveTo>
                <a:lnTo>
                  <a:pt x="92167" y="75717"/>
                </a:lnTo>
                <a:lnTo>
                  <a:pt x="103266" y="88290"/>
                </a:lnTo>
                <a:lnTo>
                  <a:pt x="109883" y="93290"/>
                </a:lnTo>
                <a:lnTo>
                  <a:pt x="117635" y="95299"/>
                </a:lnTo>
                <a:lnTo>
                  <a:pt x="125575" y="94257"/>
                </a:lnTo>
                <a:lnTo>
                  <a:pt x="132756" y="90106"/>
                </a:lnTo>
                <a:lnTo>
                  <a:pt x="137756" y="83489"/>
                </a:lnTo>
                <a:lnTo>
                  <a:pt x="139760" y="75717"/>
                </a:lnTo>
                <a:close/>
              </a:path>
              <a:path w="410844" h="218439">
                <a:moveTo>
                  <a:pt x="345252" y="0"/>
                </a:moveTo>
                <a:lnTo>
                  <a:pt x="335816" y="0"/>
                </a:lnTo>
                <a:lnTo>
                  <a:pt x="332451" y="850"/>
                </a:lnTo>
                <a:lnTo>
                  <a:pt x="276253" y="60629"/>
                </a:lnTo>
                <a:lnTo>
                  <a:pt x="271051" y="75739"/>
                </a:lnTo>
                <a:lnTo>
                  <a:pt x="273062" y="83489"/>
                </a:lnTo>
                <a:lnTo>
                  <a:pt x="278069" y="90106"/>
                </a:lnTo>
                <a:lnTo>
                  <a:pt x="285243" y="94257"/>
                </a:lnTo>
                <a:lnTo>
                  <a:pt x="293179" y="95299"/>
                </a:lnTo>
                <a:lnTo>
                  <a:pt x="300929" y="93290"/>
                </a:lnTo>
                <a:lnTo>
                  <a:pt x="307546" y="88290"/>
                </a:lnTo>
                <a:lnTo>
                  <a:pt x="318658" y="75717"/>
                </a:lnTo>
                <a:lnTo>
                  <a:pt x="410316" y="75717"/>
                </a:lnTo>
                <a:lnTo>
                  <a:pt x="409768" y="71550"/>
                </a:lnTo>
                <a:lnTo>
                  <a:pt x="405615" y="64376"/>
                </a:lnTo>
                <a:lnTo>
                  <a:pt x="350954" y="2565"/>
                </a:lnTo>
                <a:lnTo>
                  <a:pt x="34525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194393" y="5523923"/>
            <a:ext cx="506095" cy="424815"/>
          </a:xfrm>
          <a:custGeom>
            <a:avLst/>
            <a:gdLst/>
            <a:ahLst/>
            <a:cxnLst/>
            <a:rect l="l" t="t" r="r" b="b"/>
            <a:pathLst>
              <a:path w="506094" h="424814">
                <a:moveTo>
                  <a:pt x="501561" y="0"/>
                </a:moveTo>
                <a:lnTo>
                  <a:pt x="4102" y="0"/>
                </a:lnTo>
                <a:lnTo>
                  <a:pt x="0" y="4102"/>
                </a:lnTo>
                <a:lnTo>
                  <a:pt x="1" y="125628"/>
                </a:lnTo>
                <a:lnTo>
                  <a:pt x="345" y="128892"/>
                </a:lnTo>
                <a:lnTo>
                  <a:pt x="977" y="132029"/>
                </a:lnTo>
                <a:lnTo>
                  <a:pt x="977" y="382396"/>
                </a:lnTo>
                <a:lnTo>
                  <a:pt x="4178" y="398822"/>
                </a:lnTo>
                <a:lnTo>
                  <a:pt x="12907" y="412237"/>
                </a:lnTo>
                <a:lnTo>
                  <a:pt x="25854" y="421282"/>
                </a:lnTo>
                <a:lnTo>
                  <a:pt x="41706" y="424599"/>
                </a:lnTo>
                <a:lnTo>
                  <a:pt x="150901" y="424599"/>
                </a:lnTo>
                <a:lnTo>
                  <a:pt x="166753" y="421282"/>
                </a:lnTo>
                <a:lnTo>
                  <a:pt x="179700" y="412237"/>
                </a:lnTo>
                <a:lnTo>
                  <a:pt x="188429" y="398822"/>
                </a:lnTo>
                <a:lnTo>
                  <a:pt x="191630" y="382396"/>
                </a:lnTo>
                <a:lnTo>
                  <a:pt x="191630" y="296075"/>
                </a:lnTo>
                <a:lnTo>
                  <a:pt x="504672" y="296075"/>
                </a:lnTo>
                <a:lnTo>
                  <a:pt x="504675" y="132029"/>
                </a:lnTo>
                <a:lnTo>
                  <a:pt x="505321" y="128879"/>
                </a:lnTo>
                <a:lnTo>
                  <a:pt x="505663" y="125628"/>
                </a:lnTo>
                <a:lnTo>
                  <a:pt x="505663" y="4102"/>
                </a:lnTo>
                <a:lnTo>
                  <a:pt x="501561" y="0"/>
                </a:lnTo>
                <a:close/>
              </a:path>
              <a:path w="506094" h="424814">
                <a:moveTo>
                  <a:pt x="504672" y="296075"/>
                </a:moveTo>
                <a:lnTo>
                  <a:pt x="314032" y="296075"/>
                </a:lnTo>
                <a:lnTo>
                  <a:pt x="314032" y="382396"/>
                </a:lnTo>
                <a:lnTo>
                  <a:pt x="317232" y="398822"/>
                </a:lnTo>
                <a:lnTo>
                  <a:pt x="325958" y="412237"/>
                </a:lnTo>
                <a:lnTo>
                  <a:pt x="338903" y="421282"/>
                </a:lnTo>
                <a:lnTo>
                  <a:pt x="354761" y="424599"/>
                </a:lnTo>
                <a:lnTo>
                  <a:pt x="463943" y="424599"/>
                </a:lnTo>
                <a:lnTo>
                  <a:pt x="479801" y="421282"/>
                </a:lnTo>
                <a:lnTo>
                  <a:pt x="492747" y="412237"/>
                </a:lnTo>
                <a:lnTo>
                  <a:pt x="501473" y="398822"/>
                </a:lnTo>
                <a:lnTo>
                  <a:pt x="504672" y="382396"/>
                </a:lnTo>
                <a:lnTo>
                  <a:pt x="504672" y="2960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384375" y="5382984"/>
            <a:ext cx="1067435" cy="1067435"/>
          </a:xfrm>
          <a:custGeom>
            <a:avLst/>
            <a:gdLst/>
            <a:ahLst/>
            <a:cxnLst/>
            <a:rect l="l" t="t" r="r" b="b"/>
            <a:pathLst>
              <a:path w="1067434" h="1067435">
                <a:moveTo>
                  <a:pt x="1067066" y="0"/>
                </a:moveTo>
                <a:lnTo>
                  <a:pt x="177838" y="0"/>
                </a:lnTo>
                <a:lnTo>
                  <a:pt x="0" y="177850"/>
                </a:lnTo>
                <a:lnTo>
                  <a:pt x="0" y="1067066"/>
                </a:lnTo>
                <a:lnTo>
                  <a:pt x="1066431" y="1067066"/>
                </a:lnTo>
                <a:lnTo>
                  <a:pt x="1066431" y="889863"/>
                </a:lnTo>
                <a:lnTo>
                  <a:pt x="1067066" y="889228"/>
                </a:lnTo>
                <a:lnTo>
                  <a:pt x="1067066" y="0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6525717" y="6058268"/>
            <a:ext cx="778510" cy="0"/>
          </a:xfrm>
          <a:custGeom>
            <a:avLst/>
            <a:gdLst/>
            <a:ahLst/>
            <a:cxnLst/>
            <a:rect l="l" t="t" r="r" b="b"/>
            <a:pathLst>
              <a:path w="778509">
                <a:moveTo>
                  <a:pt x="0" y="0"/>
                </a:moveTo>
                <a:lnTo>
                  <a:pt x="778179" y="0"/>
                </a:lnTo>
              </a:path>
            </a:pathLst>
          </a:custGeom>
          <a:ln w="635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6525717" y="6097806"/>
            <a:ext cx="778510" cy="241300"/>
          </a:xfrm>
          <a:custGeom>
            <a:avLst/>
            <a:gdLst/>
            <a:ahLst/>
            <a:cxnLst/>
            <a:rect l="l" t="t" r="r" b="b"/>
            <a:pathLst>
              <a:path w="778509" h="241300">
                <a:moveTo>
                  <a:pt x="778179" y="0"/>
                </a:moveTo>
                <a:lnTo>
                  <a:pt x="0" y="0"/>
                </a:lnTo>
                <a:lnTo>
                  <a:pt x="0" y="241058"/>
                </a:lnTo>
                <a:lnTo>
                  <a:pt x="778179" y="241058"/>
                </a:lnTo>
                <a:lnTo>
                  <a:pt x="778179" y="216522"/>
                </a:lnTo>
                <a:lnTo>
                  <a:pt x="137579" y="216522"/>
                </a:lnTo>
                <a:lnTo>
                  <a:pt x="115344" y="212032"/>
                </a:lnTo>
                <a:lnTo>
                  <a:pt x="97186" y="199790"/>
                </a:lnTo>
                <a:lnTo>
                  <a:pt x="84943" y="181632"/>
                </a:lnTo>
                <a:lnTo>
                  <a:pt x="80454" y="159397"/>
                </a:lnTo>
                <a:lnTo>
                  <a:pt x="80454" y="66725"/>
                </a:lnTo>
                <a:lnTo>
                  <a:pt x="97186" y="26333"/>
                </a:lnTo>
                <a:lnTo>
                  <a:pt x="137579" y="9601"/>
                </a:lnTo>
                <a:lnTo>
                  <a:pt x="778179" y="9601"/>
                </a:lnTo>
                <a:lnTo>
                  <a:pt x="778179" y="0"/>
                </a:lnTo>
                <a:close/>
              </a:path>
              <a:path w="778509" h="241300">
                <a:moveTo>
                  <a:pt x="645363" y="9601"/>
                </a:moveTo>
                <a:lnTo>
                  <a:pt x="137579" y="9601"/>
                </a:lnTo>
                <a:lnTo>
                  <a:pt x="159813" y="14090"/>
                </a:lnTo>
                <a:lnTo>
                  <a:pt x="177971" y="26333"/>
                </a:lnTo>
                <a:lnTo>
                  <a:pt x="190214" y="44491"/>
                </a:lnTo>
                <a:lnTo>
                  <a:pt x="194703" y="66725"/>
                </a:lnTo>
                <a:lnTo>
                  <a:pt x="194703" y="159397"/>
                </a:lnTo>
                <a:lnTo>
                  <a:pt x="190214" y="181632"/>
                </a:lnTo>
                <a:lnTo>
                  <a:pt x="177971" y="199790"/>
                </a:lnTo>
                <a:lnTo>
                  <a:pt x="159813" y="212032"/>
                </a:lnTo>
                <a:lnTo>
                  <a:pt x="137579" y="216522"/>
                </a:lnTo>
                <a:lnTo>
                  <a:pt x="645363" y="216522"/>
                </a:lnTo>
                <a:lnTo>
                  <a:pt x="623128" y="212032"/>
                </a:lnTo>
                <a:lnTo>
                  <a:pt x="604970" y="199790"/>
                </a:lnTo>
                <a:lnTo>
                  <a:pt x="592728" y="181632"/>
                </a:lnTo>
                <a:lnTo>
                  <a:pt x="588238" y="159397"/>
                </a:lnTo>
                <a:lnTo>
                  <a:pt x="588238" y="66725"/>
                </a:lnTo>
                <a:lnTo>
                  <a:pt x="592728" y="44491"/>
                </a:lnTo>
                <a:lnTo>
                  <a:pt x="604970" y="26333"/>
                </a:lnTo>
                <a:lnTo>
                  <a:pt x="623128" y="14090"/>
                </a:lnTo>
                <a:lnTo>
                  <a:pt x="645363" y="9601"/>
                </a:lnTo>
                <a:close/>
              </a:path>
              <a:path w="778509" h="241300">
                <a:moveTo>
                  <a:pt x="778179" y="9601"/>
                </a:moveTo>
                <a:lnTo>
                  <a:pt x="645363" y="9601"/>
                </a:lnTo>
                <a:lnTo>
                  <a:pt x="667597" y="14090"/>
                </a:lnTo>
                <a:lnTo>
                  <a:pt x="685755" y="26333"/>
                </a:lnTo>
                <a:lnTo>
                  <a:pt x="697998" y="44491"/>
                </a:lnTo>
                <a:lnTo>
                  <a:pt x="702487" y="66725"/>
                </a:lnTo>
                <a:lnTo>
                  <a:pt x="702487" y="159397"/>
                </a:lnTo>
                <a:lnTo>
                  <a:pt x="697998" y="181632"/>
                </a:lnTo>
                <a:lnTo>
                  <a:pt x="685755" y="199790"/>
                </a:lnTo>
                <a:lnTo>
                  <a:pt x="667597" y="212032"/>
                </a:lnTo>
                <a:lnTo>
                  <a:pt x="645363" y="216522"/>
                </a:lnTo>
                <a:lnTo>
                  <a:pt x="778179" y="216522"/>
                </a:lnTo>
                <a:lnTo>
                  <a:pt x="778179" y="96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610850" y="6112508"/>
            <a:ext cx="104876" cy="1048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7118644" y="6112508"/>
            <a:ext cx="104876" cy="1048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850147" y="5825409"/>
            <a:ext cx="129247" cy="18036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6525717" y="5525960"/>
            <a:ext cx="778510" cy="0"/>
          </a:xfrm>
          <a:custGeom>
            <a:avLst/>
            <a:gdLst/>
            <a:ahLst/>
            <a:cxnLst/>
            <a:rect l="l" t="t" r="r" b="b"/>
            <a:pathLst>
              <a:path w="778509">
                <a:moveTo>
                  <a:pt x="0" y="0"/>
                </a:moveTo>
                <a:lnTo>
                  <a:pt x="778179" y="0"/>
                </a:lnTo>
              </a:path>
            </a:pathLst>
          </a:custGeom>
          <a:ln w="635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6525717" y="5565503"/>
            <a:ext cx="778510" cy="241300"/>
          </a:xfrm>
          <a:custGeom>
            <a:avLst/>
            <a:gdLst/>
            <a:ahLst/>
            <a:cxnLst/>
            <a:rect l="l" t="t" r="r" b="b"/>
            <a:pathLst>
              <a:path w="778509" h="241300">
                <a:moveTo>
                  <a:pt x="778179" y="0"/>
                </a:moveTo>
                <a:lnTo>
                  <a:pt x="0" y="0"/>
                </a:lnTo>
                <a:lnTo>
                  <a:pt x="0" y="241058"/>
                </a:lnTo>
                <a:lnTo>
                  <a:pt x="778179" y="241058"/>
                </a:lnTo>
                <a:lnTo>
                  <a:pt x="778179" y="216522"/>
                </a:lnTo>
                <a:lnTo>
                  <a:pt x="137579" y="216522"/>
                </a:lnTo>
                <a:lnTo>
                  <a:pt x="115344" y="212032"/>
                </a:lnTo>
                <a:lnTo>
                  <a:pt x="97186" y="199790"/>
                </a:lnTo>
                <a:lnTo>
                  <a:pt x="84943" y="181632"/>
                </a:lnTo>
                <a:lnTo>
                  <a:pt x="80454" y="159397"/>
                </a:lnTo>
                <a:lnTo>
                  <a:pt x="80454" y="66725"/>
                </a:lnTo>
                <a:lnTo>
                  <a:pt x="97186" y="26333"/>
                </a:lnTo>
                <a:lnTo>
                  <a:pt x="137579" y="9601"/>
                </a:lnTo>
                <a:lnTo>
                  <a:pt x="778179" y="9601"/>
                </a:lnTo>
                <a:lnTo>
                  <a:pt x="778179" y="0"/>
                </a:lnTo>
                <a:close/>
              </a:path>
              <a:path w="778509" h="241300">
                <a:moveTo>
                  <a:pt x="645363" y="9601"/>
                </a:moveTo>
                <a:lnTo>
                  <a:pt x="137579" y="9601"/>
                </a:lnTo>
                <a:lnTo>
                  <a:pt x="159813" y="14090"/>
                </a:lnTo>
                <a:lnTo>
                  <a:pt x="177971" y="26333"/>
                </a:lnTo>
                <a:lnTo>
                  <a:pt x="190214" y="44491"/>
                </a:lnTo>
                <a:lnTo>
                  <a:pt x="194703" y="66725"/>
                </a:lnTo>
                <a:lnTo>
                  <a:pt x="194703" y="159397"/>
                </a:lnTo>
                <a:lnTo>
                  <a:pt x="190214" y="181632"/>
                </a:lnTo>
                <a:lnTo>
                  <a:pt x="177971" y="199790"/>
                </a:lnTo>
                <a:lnTo>
                  <a:pt x="159813" y="212032"/>
                </a:lnTo>
                <a:lnTo>
                  <a:pt x="137579" y="216522"/>
                </a:lnTo>
                <a:lnTo>
                  <a:pt x="645363" y="216522"/>
                </a:lnTo>
                <a:lnTo>
                  <a:pt x="623128" y="212032"/>
                </a:lnTo>
                <a:lnTo>
                  <a:pt x="604970" y="199790"/>
                </a:lnTo>
                <a:lnTo>
                  <a:pt x="592728" y="181632"/>
                </a:lnTo>
                <a:lnTo>
                  <a:pt x="588238" y="159397"/>
                </a:lnTo>
                <a:lnTo>
                  <a:pt x="588238" y="66725"/>
                </a:lnTo>
                <a:lnTo>
                  <a:pt x="592728" y="44491"/>
                </a:lnTo>
                <a:lnTo>
                  <a:pt x="604970" y="26333"/>
                </a:lnTo>
                <a:lnTo>
                  <a:pt x="623128" y="14090"/>
                </a:lnTo>
                <a:lnTo>
                  <a:pt x="645363" y="9601"/>
                </a:lnTo>
                <a:close/>
              </a:path>
              <a:path w="778509" h="241300">
                <a:moveTo>
                  <a:pt x="778179" y="9601"/>
                </a:moveTo>
                <a:lnTo>
                  <a:pt x="645363" y="9601"/>
                </a:lnTo>
                <a:lnTo>
                  <a:pt x="667597" y="14090"/>
                </a:lnTo>
                <a:lnTo>
                  <a:pt x="685755" y="26333"/>
                </a:lnTo>
                <a:lnTo>
                  <a:pt x="697998" y="44491"/>
                </a:lnTo>
                <a:lnTo>
                  <a:pt x="702487" y="66725"/>
                </a:lnTo>
                <a:lnTo>
                  <a:pt x="702487" y="159397"/>
                </a:lnTo>
                <a:lnTo>
                  <a:pt x="697998" y="181632"/>
                </a:lnTo>
                <a:lnTo>
                  <a:pt x="685755" y="199790"/>
                </a:lnTo>
                <a:lnTo>
                  <a:pt x="667597" y="212032"/>
                </a:lnTo>
                <a:lnTo>
                  <a:pt x="645363" y="216522"/>
                </a:lnTo>
                <a:lnTo>
                  <a:pt x="778179" y="216522"/>
                </a:lnTo>
                <a:lnTo>
                  <a:pt x="778179" y="96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6610850" y="5671155"/>
            <a:ext cx="104876" cy="1048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7118644" y="5671155"/>
            <a:ext cx="104876" cy="1048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6857979" y="117549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274421" y="0"/>
                </a:moveTo>
                <a:lnTo>
                  <a:pt x="0" y="0"/>
                </a:lnTo>
                <a:lnTo>
                  <a:pt x="0" y="228701"/>
                </a:lnTo>
                <a:lnTo>
                  <a:pt x="274421" y="228701"/>
                </a:lnTo>
                <a:lnTo>
                  <a:pt x="320167" y="183172"/>
                </a:lnTo>
                <a:lnTo>
                  <a:pt x="320167" y="182956"/>
                </a:lnTo>
                <a:lnTo>
                  <a:pt x="45732" y="182956"/>
                </a:lnTo>
                <a:lnTo>
                  <a:pt x="45732" y="45745"/>
                </a:lnTo>
                <a:lnTo>
                  <a:pt x="320167" y="45745"/>
                </a:lnTo>
                <a:lnTo>
                  <a:pt x="274421" y="0"/>
                </a:lnTo>
                <a:close/>
              </a:path>
              <a:path w="320675" h="229235">
                <a:moveTo>
                  <a:pt x="320167" y="45745"/>
                </a:moveTo>
                <a:lnTo>
                  <a:pt x="255206" y="45745"/>
                </a:lnTo>
                <a:lnTo>
                  <a:pt x="274421" y="64960"/>
                </a:lnTo>
                <a:lnTo>
                  <a:pt x="274421" y="164147"/>
                </a:lnTo>
                <a:lnTo>
                  <a:pt x="255511" y="182956"/>
                </a:lnTo>
                <a:lnTo>
                  <a:pt x="320167" y="182956"/>
                </a:lnTo>
                <a:lnTo>
                  <a:pt x="320167" y="457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7223874" y="32385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7246746" y="163829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7223874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7521175" y="163283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7210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7589786" y="117551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67" y="0"/>
                </a:moveTo>
                <a:lnTo>
                  <a:pt x="0" y="0"/>
                </a:lnTo>
                <a:lnTo>
                  <a:pt x="0" y="228688"/>
                </a:lnTo>
                <a:lnTo>
                  <a:pt x="45732" y="228688"/>
                </a:lnTo>
                <a:lnTo>
                  <a:pt x="45732" y="137223"/>
                </a:lnTo>
                <a:lnTo>
                  <a:pt x="320167" y="137223"/>
                </a:lnTo>
                <a:lnTo>
                  <a:pt x="320167" y="91478"/>
                </a:lnTo>
                <a:lnTo>
                  <a:pt x="45732" y="91478"/>
                </a:lnTo>
                <a:lnTo>
                  <a:pt x="45732" y="45732"/>
                </a:lnTo>
                <a:lnTo>
                  <a:pt x="320167" y="45732"/>
                </a:lnTo>
                <a:lnTo>
                  <a:pt x="320167" y="0"/>
                </a:lnTo>
                <a:close/>
              </a:path>
              <a:path w="320675" h="229235">
                <a:moveTo>
                  <a:pt x="274421" y="137223"/>
                </a:moveTo>
                <a:lnTo>
                  <a:pt x="223202" y="137223"/>
                </a:lnTo>
                <a:lnTo>
                  <a:pt x="268935" y="228688"/>
                </a:lnTo>
                <a:lnTo>
                  <a:pt x="320167" y="228688"/>
                </a:lnTo>
                <a:lnTo>
                  <a:pt x="274421" y="137223"/>
                </a:lnTo>
                <a:close/>
              </a:path>
              <a:path w="320675" h="229235">
                <a:moveTo>
                  <a:pt x="320167" y="45732"/>
                </a:moveTo>
                <a:lnTo>
                  <a:pt x="274421" y="45732"/>
                </a:lnTo>
                <a:lnTo>
                  <a:pt x="274421" y="91478"/>
                </a:lnTo>
                <a:lnTo>
                  <a:pt x="320167" y="91478"/>
                </a:lnTo>
                <a:lnTo>
                  <a:pt x="320167" y="457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8344458" y="255270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8321585" y="232409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6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8321585" y="163829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45" y="45720"/>
                </a:lnTo>
                <a:lnTo>
                  <a:pt x="45745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8321585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6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8618887" y="254774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465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8596020" y="163283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45732" y="0"/>
                </a:moveTo>
                <a:lnTo>
                  <a:pt x="0" y="0"/>
                </a:lnTo>
                <a:lnTo>
                  <a:pt x="0" y="45745"/>
                </a:lnTo>
                <a:lnTo>
                  <a:pt x="45732" y="45745"/>
                </a:lnTo>
                <a:lnTo>
                  <a:pt x="45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8687489" y="32331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8961924" y="25473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19"/>
                </a:moveTo>
                <a:lnTo>
                  <a:pt x="45732" y="45719"/>
                </a:lnTo>
                <a:lnTo>
                  <a:pt x="45732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8687489" y="2318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8687489" y="16329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32" y="45720"/>
                </a:lnTo>
                <a:lnTo>
                  <a:pt x="45732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8687489" y="14043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7955684" y="117543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67" y="0"/>
                </a:moveTo>
                <a:lnTo>
                  <a:pt x="0" y="0"/>
                </a:lnTo>
                <a:lnTo>
                  <a:pt x="0" y="228701"/>
                </a:lnTo>
                <a:lnTo>
                  <a:pt x="320167" y="228701"/>
                </a:lnTo>
                <a:lnTo>
                  <a:pt x="274523" y="183184"/>
                </a:lnTo>
                <a:lnTo>
                  <a:pt x="274739" y="182956"/>
                </a:lnTo>
                <a:lnTo>
                  <a:pt x="45745" y="182956"/>
                </a:lnTo>
                <a:lnTo>
                  <a:pt x="45745" y="45745"/>
                </a:lnTo>
                <a:lnTo>
                  <a:pt x="274523" y="45745"/>
                </a:lnTo>
                <a:lnTo>
                  <a:pt x="320167" y="368"/>
                </a:lnTo>
                <a:lnTo>
                  <a:pt x="320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4483206" y="444492"/>
            <a:ext cx="4661535" cy="302260"/>
          </a:xfrm>
          <a:custGeom>
            <a:avLst/>
            <a:gdLst/>
            <a:ahLst/>
            <a:cxnLst/>
            <a:rect l="l" t="t" r="r" b="b"/>
            <a:pathLst>
              <a:path w="4661534" h="302259">
                <a:moveTo>
                  <a:pt x="4661382" y="0"/>
                </a:moveTo>
                <a:lnTo>
                  <a:pt x="301726" y="0"/>
                </a:lnTo>
                <a:lnTo>
                  <a:pt x="0" y="301726"/>
                </a:lnTo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 txBox="1"/>
          <p:nvPr/>
        </p:nvSpPr>
        <p:spPr>
          <a:xfrm>
            <a:off x="6349330" y="483725"/>
            <a:ext cx="2671445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305" dirty="0">
                <a:solidFill>
                  <a:srgbClr val="FFFFFF"/>
                </a:solidFill>
                <a:latin typeface="Calibri"/>
                <a:cs typeface="Calibri"/>
              </a:rPr>
              <a:t>ELECTRIC </a:t>
            </a:r>
            <a:r>
              <a:rPr sz="1100" spc="315" dirty="0">
                <a:solidFill>
                  <a:srgbClr val="FFFFFF"/>
                </a:solidFill>
                <a:latin typeface="Calibri"/>
                <a:cs typeface="Calibri"/>
              </a:rPr>
              <a:t>STRIKES</a:t>
            </a:r>
            <a:r>
              <a:rPr sz="11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280" dirty="0">
                <a:solidFill>
                  <a:srgbClr val="FFFFFF"/>
                </a:solidFill>
                <a:latin typeface="Calibri"/>
                <a:cs typeface="Calibri"/>
              </a:rPr>
              <a:t>FUNCTIONS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41" name="Rectángulo 340">
            <a:extLst>
              <a:ext uri="{FF2B5EF4-FFF2-40B4-BE49-F238E27FC236}">
                <a16:creationId xmlns:a16="http://schemas.microsoft.com/office/drawing/2014/main" xmlns="" id="{6FD2E510-31D3-4BA3-BFCE-695D7A69BD16}"/>
              </a:ext>
            </a:extLst>
          </p:cNvPr>
          <p:cNvSpPr/>
          <p:nvPr/>
        </p:nvSpPr>
        <p:spPr>
          <a:xfrm>
            <a:off x="76200" y="909262"/>
            <a:ext cx="676278" cy="720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2" name="Imagen 341">
            <a:extLst>
              <a:ext uri="{FF2B5EF4-FFF2-40B4-BE49-F238E27FC236}">
                <a16:creationId xmlns:a16="http://schemas.microsoft.com/office/drawing/2014/main" xmlns="" id="{ABB064E3-0BE6-4774-B2FF-042F48B9496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940"/>
            <a:ext cx="9144000" cy="72518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1668" y="2265383"/>
            <a:ext cx="2697359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ru-RU" sz="1400" b="0" dirty="0">
                <a:solidFill>
                  <a:srgbClr val="231F20"/>
                </a:solidFill>
                <a:latin typeface="Calibri Light"/>
                <a:cs typeface="Calibri Light"/>
              </a:rPr>
              <a:t>Наружный штифт с фиксированной позицией </a:t>
            </a:r>
            <a:r>
              <a:rPr sz="1400" b="0" spc="-70" dirty="0">
                <a:solidFill>
                  <a:srgbClr val="231F20"/>
                </a:solidFill>
                <a:latin typeface="Calibri Light"/>
                <a:cs typeface="Calibri Light"/>
              </a:rPr>
              <a:t>.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44151" y="2174983"/>
            <a:ext cx="2726054" cy="66107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4"/>
              </a:spcBef>
            </a:pPr>
            <a:r>
              <a:rPr lang="ru-RU" sz="1400" b="0" dirty="0">
                <a:solidFill>
                  <a:srgbClr val="231F20"/>
                </a:solidFill>
                <a:latin typeface="Calibri Light"/>
                <a:cs typeface="Calibri Light"/>
              </a:rPr>
              <a:t>Наружный штифт с подвижной позицией. За счёт перемещения обеспечивает лучшую адаптацию.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76771" y="2201769"/>
            <a:ext cx="2714625" cy="66107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4"/>
              </a:spcBef>
            </a:pPr>
            <a:r>
              <a:rPr lang="ru-RU" sz="1400" b="0" dirty="0">
                <a:solidFill>
                  <a:srgbClr val="231F20"/>
                </a:solidFill>
                <a:latin typeface="Calibri Light"/>
                <a:cs typeface="Calibri Light"/>
              </a:rPr>
              <a:t>Исключает видимый штифт. Арретирование обеспечивается внутренним устройством.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2973" y="1787639"/>
            <a:ext cx="2726055" cy="353302"/>
          </a:xfrm>
          <a:prstGeom prst="rect">
            <a:avLst/>
          </a:prstGeom>
          <a:solidFill>
            <a:srgbClr val="FE5100"/>
          </a:solidFill>
        </p:spPr>
        <p:txBody>
          <a:bodyPr vert="horz" wrap="square" lIns="0" tIns="29845" rIns="0" bIns="0" rtlCol="0">
            <a:spAutoFit/>
          </a:bodyPr>
          <a:lstStyle/>
          <a:p>
            <a:pPr marL="160655" algn="ctr">
              <a:lnSpc>
                <a:spcPct val="100000"/>
              </a:lnSpc>
              <a:spcBef>
                <a:spcPts val="235"/>
              </a:spcBef>
            </a:pPr>
            <a:r>
              <a:rPr sz="1050" spc="130" dirty="0">
                <a:solidFill>
                  <a:srgbClr val="FFFFFF"/>
                </a:solidFill>
                <a:latin typeface="Calibri"/>
                <a:cs typeface="Calibri"/>
              </a:rPr>
              <a:t>[</a:t>
            </a:r>
            <a:r>
              <a:rPr sz="1050" b="1" spc="1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50" spc="130" dirty="0">
                <a:solidFill>
                  <a:srgbClr val="FFFFFF"/>
                </a:solidFill>
                <a:latin typeface="Calibri"/>
                <a:cs typeface="Calibri"/>
              </a:rPr>
              <a:t>]</a:t>
            </a:r>
            <a:r>
              <a:rPr sz="105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050" spc="295" dirty="0">
                <a:solidFill>
                  <a:srgbClr val="FFFFFF"/>
                </a:solidFill>
                <a:latin typeface="Calibri"/>
                <a:cs typeface="Calibri"/>
              </a:rPr>
              <a:t>СТАНДАРТНОЕ АРРЕТИРОВАНИЕ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44151" y="1787639"/>
            <a:ext cx="2726055" cy="353302"/>
          </a:xfrm>
          <a:prstGeom prst="rect">
            <a:avLst/>
          </a:prstGeom>
          <a:solidFill>
            <a:srgbClr val="FE5100"/>
          </a:solidFill>
        </p:spPr>
        <p:txBody>
          <a:bodyPr vert="horz" wrap="square" lIns="0" tIns="29845" rIns="0" bIns="0" rtlCol="0">
            <a:spAutoFit/>
          </a:bodyPr>
          <a:lstStyle/>
          <a:p>
            <a:pPr marL="237490" algn="ctr">
              <a:lnSpc>
                <a:spcPct val="100000"/>
              </a:lnSpc>
              <a:spcBef>
                <a:spcPts val="235"/>
              </a:spcBef>
            </a:pPr>
            <a:r>
              <a:rPr sz="1050" spc="185" dirty="0">
                <a:solidFill>
                  <a:srgbClr val="FFFFFF"/>
                </a:solidFill>
                <a:latin typeface="Calibri"/>
                <a:cs typeface="Calibri"/>
              </a:rPr>
              <a:t>[</a:t>
            </a:r>
            <a:r>
              <a:rPr sz="1050" b="1" spc="185" dirty="0">
                <a:solidFill>
                  <a:srgbClr val="FFFFFF"/>
                </a:solidFill>
                <a:latin typeface="Calibri"/>
                <a:cs typeface="Calibri"/>
              </a:rPr>
              <a:t>AB</a:t>
            </a:r>
            <a:r>
              <a:rPr sz="1050" spc="185" dirty="0">
                <a:solidFill>
                  <a:srgbClr val="FFFFFF"/>
                </a:solidFill>
                <a:latin typeface="Calibri"/>
                <a:cs typeface="Calibri"/>
              </a:rPr>
              <a:t>]</a:t>
            </a:r>
            <a:r>
              <a:rPr sz="105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050" spc="220" dirty="0">
                <a:solidFill>
                  <a:srgbClr val="FFFFFF"/>
                </a:solidFill>
                <a:latin typeface="Calibri"/>
                <a:cs typeface="Calibri"/>
              </a:rPr>
              <a:t>СКОЛЬЗЯЩЕЕ АРРЕТИРОВАНИЕ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65341" y="1787639"/>
            <a:ext cx="2726055" cy="353302"/>
          </a:xfrm>
          <a:prstGeom prst="rect">
            <a:avLst/>
          </a:prstGeom>
          <a:solidFill>
            <a:srgbClr val="FE5100"/>
          </a:solidFill>
        </p:spPr>
        <p:txBody>
          <a:bodyPr vert="horz" wrap="square" lIns="0" tIns="29845" rIns="0" bIns="0" rtlCol="0">
            <a:spAutoFit/>
          </a:bodyPr>
          <a:lstStyle/>
          <a:p>
            <a:pPr marL="245745" algn="ctr">
              <a:lnSpc>
                <a:spcPct val="100000"/>
              </a:lnSpc>
              <a:spcBef>
                <a:spcPts val="235"/>
              </a:spcBef>
            </a:pPr>
            <a:r>
              <a:rPr sz="1050" spc="190" dirty="0">
                <a:solidFill>
                  <a:srgbClr val="FFFFFF"/>
                </a:solidFill>
                <a:latin typeface="Calibri"/>
                <a:cs typeface="Calibri"/>
              </a:rPr>
              <a:t>[</a:t>
            </a:r>
            <a:r>
              <a:rPr sz="1050" b="1" spc="190" dirty="0">
                <a:solidFill>
                  <a:srgbClr val="FFFFFF"/>
                </a:solidFill>
                <a:latin typeface="Calibri"/>
                <a:cs typeface="Calibri"/>
              </a:rPr>
              <a:t>AA</a:t>
            </a:r>
            <a:r>
              <a:rPr sz="1050" spc="190" dirty="0">
                <a:solidFill>
                  <a:srgbClr val="FFFFFF"/>
                </a:solidFill>
                <a:latin typeface="Calibri"/>
                <a:cs typeface="Calibri"/>
              </a:rPr>
              <a:t>]</a:t>
            </a:r>
            <a:r>
              <a:rPr sz="105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050" spc="204" dirty="0">
                <a:solidFill>
                  <a:srgbClr val="FFFFFF"/>
                </a:solidFill>
                <a:latin typeface="Calibri"/>
                <a:cs typeface="Calibri"/>
              </a:rPr>
              <a:t>НЕВИДИМОЕ АРРЕТИРОВАНИЕ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444780" y="2887239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69">
                <a:moveTo>
                  <a:pt x="16357" y="1155"/>
                </a:moveTo>
                <a:lnTo>
                  <a:pt x="7670" y="0"/>
                </a:lnTo>
                <a:lnTo>
                  <a:pt x="0" y="1016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61138" y="2887239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69">
                <a:moveTo>
                  <a:pt x="0" y="1155"/>
                </a:moveTo>
                <a:lnTo>
                  <a:pt x="8699" y="0"/>
                </a:lnTo>
                <a:lnTo>
                  <a:pt x="16332" y="1016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87947" y="4636410"/>
            <a:ext cx="19685" cy="60325"/>
          </a:xfrm>
          <a:custGeom>
            <a:avLst/>
            <a:gdLst/>
            <a:ahLst/>
            <a:cxnLst/>
            <a:rect l="l" t="t" r="r" b="b"/>
            <a:pathLst>
              <a:path w="19684" h="60325">
                <a:moveTo>
                  <a:pt x="5537" y="59982"/>
                </a:moveTo>
                <a:lnTo>
                  <a:pt x="19646" y="37541"/>
                </a:lnTo>
                <a:lnTo>
                  <a:pt x="19240" y="29159"/>
                </a:lnTo>
                <a:lnTo>
                  <a:pt x="17183" y="20815"/>
                </a:lnTo>
                <a:lnTo>
                  <a:pt x="13690" y="13106"/>
                </a:lnTo>
                <a:lnTo>
                  <a:pt x="8966" y="6616"/>
                </a:lnTo>
                <a:lnTo>
                  <a:pt x="3390" y="1828"/>
                </a:ln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44386" y="4664985"/>
            <a:ext cx="25400" cy="41275"/>
          </a:xfrm>
          <a:custGeom>
            <a:avLst/>
            <a:gdLst/>
            <a:ahLst/>
            <a:cxnLst/>
            <a:rect l="l" t="t" r="r" b="b"/>
            <a:pathLst>
              <a:path w="25400" h="41275">
                <a:moveTo>
                  <a:pt x="25196" y="41097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42824" y="4502108"/>
            <a:ext cx="21590" cy="23495"/>
          </a:xfrm>
          <a:custGeom>
            <a:avLst/>
            <a:gdLst/>
            <a:ahLst/>
            <a:cxnLst/>
            <a:rect l="l" t="t" r="r" b="b"/>
            <a:pathLst>
              <a:path w="21590" h="23495">
                <a:moveTo>
                  <a:pt x="21386" y="0"/>
                </a:moveTo>
                <a:lnTo>
                  <a:pt x="0" y="23431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44018" y="3660580"/>
            <a:ext cx="26034" cy="41910"/>
          </a:xfrm>
          <a:custGeom>
            <a:avLst/>
            <a:gdLst/>
            <a:ahLst/>
            <a:cxnLst/>
            <a:rect l="l" t="t" r="r" b="b"/>
            <a:pathLst>
              <a:path w="26034" h="41910">
                <a:moveTo>
                  <a:pt x="25565" y="41706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42824" y="3498312"/>
            <a:ext cx="21590" cy="23495"/>
          </a:xfrm>
          <a:custGeom>
            <a:avLst/>
            <a:gdLst/>
            <a:ahLst/>
            <a:cxnLst/>
            <a:rect l="l" t="t" r="r" b="b"/>
            <a:pathLst>
              <a:path w="21590" h="23495">
                <a:moveTo>
                  <a:pt x="21386" y="0"/>
                </a:moveTo>
                <a:lnTo>
                  <a:pt x="0" y="23406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24942" y="3438991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42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87947" y="4433654"/>
            <a:ext cx="19685" cy="100965"/>
          </a:xfrm>
          <a:custGeom>
            <a:avLst/>
            <a:gdLst/>
            <a:ahLst/>
            <a:cxnLst/>
            <a:rect l="l" t="t" r="r" b="b"/>
            <a:pathLst>
              <a:path w="19684" h="100964">
                <a:moveTo>
                  <a:pt x="0" y="0"/>
                </a:moveTo>
                <a:lnTo>
                  <a:pt x="18427" y="41046"/>
                </a:lnTo>
                <a:lnTo>
                  <a:pt x="19646" y="52819"/>
                </a:lnTo>
                <a:lnTo>
                  <a:pt x="19240" y="64261"/>
                </a:lnTo>
                <a:lnTo>
                  <a:pt x="17221" y="74955"/>
                </a:lnTo>
                <a:lnTo>
                  <a:pt x="13716" y="84543"/>
                </a:lnTo>
                <a:lnTo>
                  <a:pt x="8801" y="92633"/>
                </a:lnTo>
                <a:lnTo>
                  <a:pt x="2628" y="98971"/>
                </a:lnTo>
                <a:lnTo>
                  <a:pt x="0" y="100876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87947" y="4636410"/>
            <a:ext cx="19685" cy="60325"/>
          </a:xfrm>
          <a:custGeom>
            <a:avLst/>
            <a:gdLst/>
            <a:ahLst/>
            <a:cxnLst/>
            <a:rect l="l" t="t" r="r" b="b"/>
            <a:pathLst>
              <a:path w="19684" h="60325">
                <a:moveTo>
                  <a:pt x="0" y="0"/>
                </a:moveTo>
                <a:lnTo>
                  <a:pt x="19646" y="33388"/>
                </a:lnTo>
                <a:lnTo>
                  <a:pt x="19240" y="41541"/>
                </a:lnTo>
                <a:lnTo>
                  <a:pt x="17183" y="48806"/>
                </a:lnTo>
                <a:lnTo>
                  <a:pt x="13690" y="54635"/>
                </a:lnTo>
                <a:lnTo>
                  <a:pt x="8966" y="58585"/>
                </a:lnTo>
                <a:lnTo>
                  <a:pt x="5537" y="59982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93229" y="4432905"/>
            <a:ext cx="0" cy="335280"/>
          </a:xfrm>
          <a:custGeom>
            <a:avLst/>
            <a:gdLst/>
            <a:ahLst/>
            <a:cxnLst/>
            <a:rect l="l" t="t" r="r" b="b"/>
            <a:pathLst>
              <a:path h="335279">
                <a:moveTo>
                  <a:pt x="0" y="0"/>
                </a:moveTo>
                <a:lnTo>
                  <a:pt x="0" y="334721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912115" y="4426733"/>
            <a:ext cx="33655" cy="9525"/>
          </a:xfrm>
          <a:custGeom>
            <a:avLst/>
            <a:gdLst/>
            <a:ahLst/>
            <a:cxnLst/>
            <a:rect l="l" t="t" r="r" b="b"/>
            <a:pathLst>
              <a:path w="33654" h="9525">
                <a:moveTo>
                  <a:pt x="33477" y="8991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04622" y="4398882"/>
            <a:ext cx="7620" cy="27940"/>
          </a:xfrm>
          <a:custGeom>
            <a:avLst/>
            <a:gdLst/>
            <a:ahLst/>
            <a:cxnLst/>
            <a:rect l="l" t="t" r="r" b="b"/>
            <a:pathLst>
              <a:path w="7620" h="27939">
                <a:moveTo>
                  <a:pt x="7493" y="27851"/>
                </a:moveTo>
                <a:lnTo>
                  <a:pt x="6477" y="19126"/>
                </a:lnTo>
                <a:lnTo>
                  <a:pt x="4330" y="10490"/>
                </a:lnTo>
                <a:lnTo>
                  <a:pt x="1104" y="2273"/>
                </a:ln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93229" y="4767626"/>
            <a:ext cx="26034" cy="6985"/>
          </a:xfrm>
          <a:custGeom>
            <a:avLst/>
            <a:gdLst/>
            <a:ahLst/>
            <a:cxnLst/>
            <a:rect l="l" t="t" r="r" b="b"/>
            <a:pathLst>
              <a:path w="26034" h="6985">
                <a:moveTo>
                  <a:pt x="26034" y="6959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27178" y="4789382"/>
            <a:ext cx="12065" cy="3175"/>
          </a:xfrm>
          <a:custGeom>
            <a:avLst/>
            <a:gdLst/>
            <a:ahLst/>
            <a:cxnLst/>
            <a:rect l="l" t="t" r="r" b="b"/>
            <a:pathLst>
              <a:path w="12065" h="3175">
                <a:moveTo>
                  <a:pt x="0" y="3149"/>
                </a:moveTo>
                <a:lnTo>
                  <a:pt x="11772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87947" y="4727444"/>
            <a:ext cx="105410" cy="28575"/>
          </a:xfrm>
          <a:custGeom>
            <a:avLst/>
            <a:gdLst/>
            <a:ahLst/>
            <a:cxnLst/>
            <a:rect l="l" t="t" r="r" b="b"/>
            <a:pathLst>
              <a:path w="105409" h="28575">
                <a:moveTo>
                  <a:pt x="0" y="0"/>
                </a:moveTo>
                <a:lnTo>
                  <a:pt x="105283" y="28194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27178" y="4792531"/>
            <a:ext cx="0" cy="3175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1797" y="1524"/>
                </a:moveTo>
                <a:lnTo>
                  <a:pt x="1797" y="1524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27178" y="4792531"/>
            <a:ext cx="34925" cy="9525"/>
          </a:xfrm>
          <a:custGeom>
            <a:avLst/>
            <a:gdLst/>
            <a:ahLst/>
            <a:cxnLst/>
            <a:rect l="l" t="t" r="r" b="b"/>
            <a:pathLst>
              <a:path w="34925" h="9525">
                <a:moveTo>
                  <a:pt x="0" y="0"/>
                </a:moveTo>
                <a:lnTo>
                  <a:pt x="34848" y="9334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30797" y="5181100"/>
            <a:ext cx="9525" cy="2540"/>
          </a:xfrm>
          <a:custGeom>
            <a:avLst/>
            <a:gdLst/>
            <a:ahLst/>
            <a:cxnLst/>
            <a:rect l="l" t="t" r="r" b="b"/>
            <a:pathLst>
              <a:path w="9525" h="2539">
                <a:moveTo>
                  <a:pt x="0" y="0"/>
                </a:moveTo>
                <a:lnTo>
                  <a:pt x="8953" y="240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974624" y="4427952"/>
            <a:ext cx="33655" cy="9525"/>
          </a:xfrm>
          <a:custGeom>
            <a:avLst/>
            <a:gdLst/>
            <a:ahLst/>
            <a:cxnLst/>
            <a:rect l="l" t="t" r="r" b="b"/>
            <a:pathLst>
              <a:path w="33654" h="9525">
                <a:moveTo>
                  <a:pt x="33477" y="8940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74624" y="3399811"/>
            <a:ext cx="0" cy="1028700"/>
          </a:xfrm>
          <a:custGeom>
            <a:avLst/>
            <a:gdLst/>
            <a:ahLst/>
            <a:cxnLst/>
            <a:rect l="l" t="t" r="r" b="b"/>
            <a:pathLst>
              <a:path h="1028700">
                <a:moveTo>
                  <a:pt x="0" y="0"/>
                </a:moveTo>
                <a:lnTo>
                  <a:pt x="0" y="1028141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945592" y="4427952"/>
            <a:ext cx="29209" cy="8255"/>
          </a:xfrm>
          <a:custGeom>
            <a:avLst/>
            <a:gdLst/>
            <a:ahLst/>
            <a:cxnLst/>
            <a:rect l="l" t="t" r="r" b="b"/>
            <a:pathLst>
              <a:path w="29209" h="8254">
                <a:moveTo>
                  <a:pt x="29032" y="0"/>
                </a:moveTo>
                <a:lnTo>
                  <a:pt x="0" y="7772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945592" y="4393116"/>
            <a:ext cx="0" cy="43180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08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914350" y="4393116"/>
            <a:ext cx="31750" cy="8890"/>
          </a:xfrm>
          <a:custGeom>
            <a:avLst/>
            <a:gdLst/>
            <a:ahLst/>
            <a:cxnLst/>
            <a:rect l="l" t="t" r="r" b="b"/>
            <a:pathLst>
              <a:path w="31750" h="8889">
                <a:moveTo>
                  <a:pt x="0" y="8369"/>
                </a:moveTo>
                <a:lnTo>
                  <a:pt x="31241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914350" y="3425440"/>
            <a:ext cx="0" cy="976630"/>
          </a:xfrm>
          <a:custGeom>
            <a:avLst/>
            <a:gdLst/>
            <a:ahLst/>
            <a:cxnLst/>
            <a:rect l="l" t="t" r="r" b="b"/>
            <a:pathLst>
              <a:path h="976629">
                <a:moveTo>
                  <a:pt x="0" y="0"/>
                </a:moveTo>
                <a:lnTo>
                  <a:pt x="0" y="976045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887947" y="4394424"/>
            <a:ext cx="26670" cy="7620"/>
          </a:xfrm>
          <a:custGeom>
            <a:avLst/>
            <a:gdLst/>
            <a:ahLst/>
            <a:cxnLst/>
            <a:rect l="l" t="t" r="r" b="b"/>
            <a:pathLst>
              <a:path w="26670" h="7620">
                <a:moveTo>
                  <a:pt x="26403" y="7061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974624" y="3369267"/>
            <a:ext cx="10795" cy="31115"/>
          </a:xfrm>
          <a:custGeom>
            <a:avLst/>
            <a:gdLst/>
            <a:ahLst/>
            <a:cxnLst/>
            <a:rect l="l" t="t" r="r" b="b"/>
            <a:pathLst>
              <a:path w="10795" h="31114">
                <a:moveTo>
                  <a:pt x="0" y="30543"/>
                </a:moveTo>
                <a:lnTo>
                  <a:pt x="647" y="21818"/>
                </a:lnTo>
                <a:lnTo>
                  <a:pt x="2552" y="13754"/>
                </a:lnTo>
                <a:lnTo>
                  <a:pt x="5638" y="6692"/>
                </a:lnTo>
                <a:lnTo>
                  <a:pt x="9791" y="889"/>
                </a:lnTo>
                <a:lnTo>
                  <a:pt x="10667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29184" y="3399811"/>
            <a:ext cx="45720" cy="12700"/>
          </a:xfrm>
          <a:custGeom>
            <a:avLst/>
            <a:gdLst/>
            <a:ahLst/>
            <a:cxnLst/>
            <a:rect l="l" t="t" r="r" b="b"/>
            <a:pathLst>
              <a:path w="45720" h="12700">
                <a:moveTo>
                  <a:pt x="0" y="12153"/>
                </a:moveTo>
                <a:lnTo>
                  <a:pt x="4544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31643" y="2991817"/>
            <a:ext cx="470153" cy="1017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059272" y="2888395"/>
            <a:ext cx="401955" cy="107950"/>
          </a:xfrm>
          <a:custGeom>
            <a:avLst/>
            <a:gdLst/>
            <a:ahLst/>
            <a:cxnLst/>
            <a:rect l="l" t="t" r="r" b="b"/>
            <a:pathLst>
              <a:path w="401954" h="107950">
                <a:moveTo>
                  <a:pt x="0" y="107657"/>
                </a:moveTo>
                <a:lnTo>
                  <a:pt x="401866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61138" y="2888395"/>
            <a:ext cx="581025" cy="155575"/>
          </a:xfrm>
          <a:custGeom>
            <a:avLst/>
            <a:gdLst/>
            <a:ahLst/>
            <a:cxnLst/>
            <a:rect l="l" t="t" r="r" b="b"/>
            <a:pathLst>
              <a:path w="581025" h="155575">
                <a:moveTo>
                  <a:pt x="0" y="0"/>
                </a:moveTo>
                <a:lnTo>
                  <a:pt x="580453" y="155511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019264" y="4433909"/>
            <a:ext cx="0" cy="34099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677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008101" y="4433909"/>
            <a:ext cx="11430" cy="3175"/>
          </a:xfrm>
          <a:custGeom>
            <a:avLst/>
            <a:gdLst/>
            <a:ahLst/>
            <a:cxnLst/>
            <a:rect l="l" t="t" r="r" b="b"/>
            <a:pathLst>
              <a:path w="11429" h="3175">
                <a:moveTo>
                  <a:pt x="11163" y="0"/>
                </a:moveTo>
                <a:lnTo>
                  <a:pt x="0" y="2984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008101" y="3363133"/>
            <a:ext cx="0" cy="1073785"/>
          </a:xfrm>
          <a:custGeom>
            <a:avLst/>
            <a:gdLst/>
            <a:ahLst/>
            <a:cxnLst/>
            <a:rect l="l" t="t" r="r" b="b"/>
            <a:pathLst>
              <a:path h="1073785">
                <a:moveTo>
                  <a:pt x="0" y="0"/>
                </a:moveTo>
                <a:lnTo>
                  <a:pt x="0" y="1073759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952437" y="3363133"/>
            <a:ext cx="55880" cy="13970"/>
          </a:xfrm>
          <a:custGeom>
            <a:avLst/>
            <a:gdLst/>
            <a:ahLst/>
            <a:cxnLst/>
            <a:rect l="l" t="t" r="r" b="b"/>
            <a:pathLst>
              <a:path w="55879" h="13970">
                <a:moveTo>
                  <a:pt x="0" y="13601"/>
                </a:moveTo>
                <a:lnTo>
                  <a:pt x="55664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639750" y="3415965"/>
            <a:ext cx="169545" cy="46355"/>
          </a:xfrm>
          <a:custGeom>
            <a:avLst/>
            <a:gdLst/>
            <a:ahLst/>
            <a:cxnLst/>
            <a:rect l="l" t="t" r="r" b="b"/>
            <a:pathLst>
              <a:path w="169545" h="46354">
                <a:moveTo>
                  <a:pt x="0" y="45885"/>
                </a:moveTo>
                <a:lnTo>
                  <a:pt x="168998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639750" y="3043906"/>
            <a:ext cx="401955" cy="107950"/>
          </a:xfrm>
          <a:custGeom>
            <a:avLst/>
            <a:gdLst/>
            <a:ahLst/>
            <a:cxnLst/>
            <a:rect l="l" t="t" r="r" b="b"/>
            <a:pathLst>
              <a:path w="401954" h="107950">
                <a:moveTo>
                  <a:pt x="401840" y="0"/>
                </a:moveTo>
                <a:lnTo>
                  <a:pt x="0" y="107657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041592" y="3042751"/>
            <a:ext cx="45085" cy="50165"/>
          </a:xfrm>
          <a:custGeom>
            <a:avLst/>
            <a:gdLst/>
            <a:ahLst/>
            <a:cxnLst/>
            <a:rect l="l" t="t" r="r" b="b"/>
            <a:pathLst>
              <a:path w="45084" h="50164">
                <a:moveTo>
                  <a:pt x="0" y="1155"/>
                </a:moveTo>
                <a:lnTo>
                  <a:pt x="37122" y="18249"/>
                </a:lnTo>
                <a:lnTo>
                  <a:pt x="43789" y="38379"/>
                </a:lnTo>
                <a:lnTo>
                  <a:pt x="44640" y="50025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086232" y="3092776"/>
            <a:ext cx="0" cy="1910714"/>
          </a:xfrm>
          <a:custGeom>
            <a:avLst/>
            <a:gdLst/>
            <a:ahLst/>
            <a:cxnLst/>
            <a:rect l="l" t="t" r="r" b="b"/>
            <a:pathLst>
              <a:path h="1910714">
                <a:moveTo>
                  <a:pt x="0" y="0"/>
                </a:moveTo>
                <a:lnTo>
                  <a:pt x="0" y="191027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041592" y="5003046"/>
            <a:ext cx="45085" cy="73025"/>
          </a:xfrm>
          <a:custGeom>
            <a:avLst/>
            <a:gdLst/>
            <a:ahLst/>
            <a:cxnLst/>
            <a:rect l="l" t="t" r="r" b="b"/>
            <a:pathLst>
              <a:path w="45084" h="73025">
                <a:moveTo>
                  <a:pt x="44640" y="0"/>
                </a:moveTo>
                <a:lnTo>
                  <a:pt x="31572" y="46507"/>
                </a:lnTo>
                <a:lnTo>
                  <a:pt x="8699" y="69278"/>
                </a:lnTo>
                <a:lnTo>
                  <a:pt x="0" y="72796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39750" y="5075843"/>
            <a:ext cx="401955" cy="107950"/>
          </a:xfrm>
          <a:custGeom>
            <a:avLst/>
            <a:gdLst/>
            <a:ahLst/>
            <a:cxnLst/>
            <a:rect l="l" t="t" r="r" b="b"/>
            <a:pathLst>
              <a:path w="401954" h="107950">
                <a:moveTo>
                  <a:pt x="0" y="107657"/>
                </a:moveTo>
                <a:lnTo>
                  <a:pt x="40184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39750" y="4877558"/>
            <a:ext cx="0" cy="306070"/>
          </a:xfrm>
          <a:custGeom>
            <a:avLst/>
            <a:gdLst/>
            <a:ahLst/>
            <a:cxnLst/>
            <a:rect l="l" t="t" r="r" b="b"/>
            <a:pathLst>
              <a:path h="306070">
                <a:moveTo>
                  <a:pt x="0" y="0"/>
                </a:moveTo>
                <a:lnTo>
                  <a:pt x="0" y="305943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732575" y="4774586"/>
            <a:ext cx="287020" cy="76835"/>
          </a:xfrm>
          <a:custGeom>
            <a:avLst/>
            <a:gdLst/>
            <a:ahLst/>
            <a:cxnLst/>
            <a:rect l="l" t="t" r="r" b="b"/>
            <a:pathLst>
              <a:path w="287020" h="76835">
                <a:moveTo>
                  <a:pt x="286689" y="0"/>
                </a:moveTo>
                <a:lnTo>
                  <a:pt x="0" y="76796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059272" y="2996053"/>
            <a:ext cx="174625" cy="46990"/>
          </a:xfrm>
          <a:custGeom>
            <a:avLst/>
            <a:gdLst/>
            <a:ahLst/>
            <a:cxnLst/>
            <a:rect l="l" t="t" r="r" b="b"/>
            <a:pathLst>
              <a:path w="174625" h="46989">
                <a:moveTo>
                  <a:pt x="174167" y="46659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416485" y="3091747"/>
            <a:ext cx="223520" cy="60325"/>
          </a:xfrm>
          <a:custGeom>
            <a:avLst/>
            <a:gdLst/>
            <a:ahLst/>
            <a:cxnLst/>
            <a:rect l="l" t="t" r="r" b="b"/>
            <a:pathLst>
              <a:path w="223520" h="60325">
                <a:moveTo>
                  <a:pt x="223265" y="59817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39750" y="3151564"/>
            <a:ext cx="0" cy="310515"/>
          </a:xfrm>
          <a:custGeom>
            <a:avLst/>
            <a:gdLst/>
            <a:ahLst/>
            <a:cxnLst/>
            <a:rect l="l" t="t" r="r" b="b"/>
            <a:pathLst>
              <a:path h="310514">
                <a:moveTo>
                  <a:pt x="0" y="0"/>
                </a:moveTo>
                <a:lnTo>
                  <a:pt x="0" y="310286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322238" y="4779298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117" y="304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322238" y="3886539"/>
            <a:ext cx="0" cy="892810"/>
          </a:xfrm>
          <a:custGeom>
            <a:avLst/>
            <a:gdLst/>
            <a:ahLst/>
            <a:cxnLst/>
            <a:rect l="l" t="t" r="r" b="b"/>
            <a:pathLst>
              <a:path h="892810">
                <a:moveTo>
                  <a:pt x="0" y="0"/>
                </a:moveTo>
                <a:lnTo>
                  <a:pt x="0" y="892759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322238" y="3886539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117" y="292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322238" y="388639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08" y="0"/>
                </a:moveTo>
                <a:lnTo>
                  <a:pt x="0" y="139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313805" y="3557431"/>
            <a:ext cx="5715" cy="635"/>
          </a:xfrm>
          <a:custGeom>
            <a:avLst/>
            <a:gdLst/>
            <a:ahLst/>
            <a:cxnLst/>
            <a:rect l="l" t="t" r="r" b="b"/>
            <a:pathLst>
              <a:path w="5715" h="635">
                <a:moveTo>
                  <a:pt x="0" y="469"/>
                </a:moveTo>
                <a:lnTo>
                  <a:pt x="622" y="380"/>
                </a:lnTo>
                <a:lnTo>
                  <a:pt x="5333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319139" y="355740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25"/>
                </a:moveTo>
                <a:lnTo>
                  <a:pt x="279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749492" y="3520537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57264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749492" y="3642660"/>
            <a:ext cx="0" cy="3810"/>
          </a:xfrm>
          <a:custGeom>
            <a:avLst/>
            <a:gdLst/>
            <a:ahLst/>
            <a:cxnLst/>
            <a:rect l="l" t="t" r="r" b="b"/>
            <a:pathLst>
              <a:path h="3810">
                <a:moveTo>
                  <a:pt x="-1797" y="1860"/>
                </a:moveTo>
                <a:lnTo>
                  <a:pt x="1797" y="1860"/>
                </a:lnTo>
              </a:path>
            </a:pathLst>
          </a:custGeom>
          <a:ln w="372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749492" y="4524345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75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749492" y="4647993"/>
            <a:ext cx="0" cy="2540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1797" y="1085"/>
                </a:moveTo>
                <a:lnTo>
                  <a:pt x="1797" y="108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313805" y="3880049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0" y="0"/>
                </a:moveTo>
                <a:lnTo>
                  <a:pt x="177" y="139"/>
                </a:lnTo>
                <a:lnTo>
                  <a:pt x="3035" y="2209"/>
                </a:lnTo>
                <a:lnTo>
                  <a:pt x="5918" y="4279"/>
                </a:lnTo>
                <a:lnTo>
                  <a:pt x="8940" y="6349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313805" y="3575833"/>
            <a:ext cx="10160" cy="6985"/>
          </a:xfrm>
          <a:custGeom>
            <a:avLst/>
            <a:gdLst/>
            <a:ahLst/>
            <a:cxnLst/>
            <a:rect l="l" t="t" r="r" b="b"/>
            <a:pathLst>
              <a:path w="10159" h="6985">
                <a:moveTo>
                  <a:pt x="9550" y="6807"/>
                </a:moveTo>
                <a:lnTo>
                  <a:pt x="6489" y="4698"/>
                </a:lnTo>
                <a:lnTo>
                  <a:pt x="3467" y="2565"/>
                </a:lnTo>
                <a:lnTo>
                  <a:pt x="558" y="431"/>
                </a:ln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323356" y="3390997"/>
            <a:ext cx="0" cy="191770"/>
          </a:xfrm>
          <a:custGeom>
            <a:avLst/>
            <a:gdLst/>
            <a:ahLst/>
            <a:cxnLst/>
            <a:rect l="l" t="t" r="r" b="b"/>
            <a:pathLst>
              <a:path h="191770">
                <a:moveTo>
                  <a:pt x="0" y="191643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321558" y="4777806"/>
            <a:ext cx="161848" cy="70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323356" y="3886831"/>
            <a:ext cx="0" cy="892810"/>
          </a:xfrm>
          <a:custGeom>
            <a:avLst/>
            <a:gdLst/>
            <a:ahLst/>
            <a:cxnLst/>
            <a:rect l="l" t="t" r="r" b="b"/>
            <a:pathLst>
              <a:path h="892810">
                <a:moveTo>
                  <a:pt x="0" y="0"/>
                </a:moveTo>
                <a:lnTo>
                  <a:pt x="0" y="892771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322746" y="388639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609" y="431"/>
                </a:moveTo>
                <a:lnTo>
                  <a:pt x="469" y="330"/>
                </a:lnTo>
                <a:lnTo>
                  <a:pt x="304" y="228"/>
                </a:lnTo>
                <a:lnTo>
                  <a:pt x="152" y="101"/>
                </a:ln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323356" y="3390997"/>
            <a:ext cx="158750" cy="67310"/>
          </a:xfrm>
          <a:custGeom>
            <a:avLst/>
            <a:gdLst/>
            <a:ahLst/>
            <a:cxnLst/>
            <a:rect l="l" t="t" r="r" b="b"/>
            <a:pathLst>
              <a:path w="158750" h="67310">
                <a:moveTo>
                  <a:pt x="158254" y="67068"/>
                </a:moveTo>
                <a:lnTo>
                  <a:pt x="110121" y="51879"/>
                </a:lnTo>
                <a:lnTo>
                  <a:pt x="67462" y="35534"/>
                </a:lnTo>
                <a:lnTo>
                  <a:pt x="30670" y="18186"/>
                </a:lnTo>
                <a:lnTo>
                  <a:pt x="14579" y="9194"/>
                </a:ln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323356" y="3387047"/>
            <a:ext cx="15240" cy="4445"/>
          </a:xfrm>
          <a:custGeom>
            <a:avLst/>
            <a:gdLst/>
            <a:ahLst/>
            <a:cxnLst/>
            <a:rect l="l" t="t" r="r" b="b"/>
            <a:pathLst>
              <a:path w="15240" h="4445">
                <a:moveTo>
                  <a:pt x="14859" y="0"/>
                </a:moveTo>
                <a:lnTo>
                  <a:pt x="0" y="3949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481610" y="3452110"/>
            <a:ext cx="22860" cy="6350"/>
          </a:xfrm>
          <a:custGeom>
            <a:avLst/>
            <a:gdLst/>
            <a:ahLst/>
            <a:cxnLst/>
            <a:rect l="l" t="t" r="r" b="b"/>
            <a:pathLst>
              <a:path w="22859" h="6350">
                <a:moveTo>
                  <a:pt x="22301" y="0"/>
                </a:moveTo>
                <a:lnTo>
                  <a:pt x="0" y="5956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509626" y="3446103"/>
            <a:ext cx="17145" cy="5080"/>
          </a:xfrm>
          <a:custGeom>
            <a:avLst/>
            <a:gdLst/>
            <a:ahLst/>
            <a:cxnLst/>
            <a:rect l="l" t="t" r="r" b="b"/>
            <a:pathLst>
              <a:path w="17145" h="5079">
                <a:moveTo>
                  <a:pt x="16611" y="0"/>
                </a:moveTo>
                <a:lnTo>
                  <a:pt x="0" y="4483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531902" y="3441772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10591" y="0"/>
                </a:moveTo>
                <a:lnTo>
                  <a:pt x="0" y="2819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481610" y="4843674"/>
            <a:ext cx="11430" cy="3175"/>
          </a:xfrm>
          <a:custGeom>
            <a:avLst/>
            <a:gdLst/>
            <a:ahLst/>
            <a:cxnLst/>
            <a:rect l="l" t="t" r="r" b="b"/>
            <a:pathLst>
              <a:path w="11429" h="3175">
                <a:moveTo>
                  <a:pt x="11163" y="0"/>
                </a:moveTo>
                <a:lnTo>
                  <a:pt x="0" y="2984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481610" y="4810171"/>
            <a:ext cx="0" cy="36830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36487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481610" y="3458066"/>
            <a:ext cx="0" cy="36830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36537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481610" y="4810171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163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481610" y="3494604"/>
            <a:ext cx="0" cy="1315720"/>
          </a:xfrm>
          <a:custGeom>
            <a:avLst/>
            <a:gdLst/>
            <a:ahLst/>
            <a:cxnLst/>
            <a:rect l="l" t="t" r="r" b="b"/>
            <a:pathLst>
              <a:path h="1315720">
                <a:moveTo>
                  <a:pt x="0" y="1315567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481610" y="3494604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11163" y="0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481610" y="3491594"/>
            <a:ext cx="11430" cy="3175"/>
          </a:xfrm>
          <a:custGeom>
            <a:avLst/>
            <a:gdLst/>
            <a:ahLst/>
            <a:cxnLst/>
            <a:rect l="l" t="t" r="r" b="b"/>
            <a:pathLst>
              <a:path w="11429" h="3175">
                <a:moveTo>
                  <a:pt x="11163" y="0"/>
                </a:moveTo>
                <a:lnTo>
                  <a:pt x="0" y="3009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035891" y="2992205"/>
            <a:ext cx="12700" cy="1270"/>
          </a:xfrm>
          <a:custGeom>
            <a:avLst/>
            <a:gdLst/>
            <a:ahLst/>
            <a:cxnLst/>
            <a:rect l="l" t="t" r="r" b="b"/>
            <a:pathLst>
              <a:path w="12700" h="1269">
                <a:moveTo>
                  <a:pt x="12217" y="863"/>
                </a:moveTo>
                <a:lnTo>
                  <a:pt x="5702" y="0"/>
                </a:lnTo>
                <a:lnTo>
                  <a:pt x="0" y="749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625577" y="5159168"/>
            <a:ext cx="14604" cy="24765"/>
          </a:xfrm>
          <a:custGeom>
            <a:avLst/>
            <a:gdLst/>
            <a:ahLst/>
            <a:cxnLst/>
            <a:rect l="l" t="t" r="r" b="b"/>
            <a:pathLst>
              <a:path w="14604" h="24764">
                <a:moveTo>
                  <a:pt x="0" y="24498"/>
                </a:moveTo>
                <a:lnTo>
                  <a:pt x="13728" y="5803"/>
                </a:lnTo>
                <a:lnTo>
                  <a:pt x="14173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626656" y="4875792"/>
            <a:ext cx="13335" cy="3810"/>
          </a:xfrm>
          <a:custGeom>
            <a:avLst/>
            <a:gdLst/>
            <a:ahLst/>
            <a:cxnLst/>
            <a:rect l="l" t="t" r="r" b="b"/>
            <a:pathLst>
              <a:path w="13334" h="3810">
                <a:moveTo>
                  <a:pt x="0" y="0"/>
                </a:moveTo>
                <a:lnTo>
                  <a:pt x="13093" y="3517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313805" y="4791985"/>
            <a:ext cx="62865" cy="17145"/>
          </a:xfrm>
          <a:custGeom>
            <a:avLst/>
            <a:gdLst/>
            <a:ahLst/>
            <a:cxnLst/>
            <a:rect l="l" t="t" r="r" b="b"/>
            <a:pathLst>
              <a:path w="62865" h="17145">
                <a:moveTo>
                  <a:pt x="0" y="0"/>
                </a:moveTo>
                <a:lnTo>
                  <a:pt x="62687" y="16802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639750" y="4879310"/>
            <a:ext cx="0" cy="280035"/>
          </a:xfrm>
          <a:custGeom>
            <a:avLst/>
            <a:gdLst/>
            <a:ahLst/>
            <a:cxnLst/>
            <a:rect l="l" t="t" r="r" b="b"/>
            <a:pathLst>
              <a:path h="280035">
                <a:moveTo>
                  <a:pt x="0" y="0"/>
                </a:moveTo>
                <a:lnTo>
                  <a:pt x="0" y="279857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628587" y="5159168"/>
            <a:ext cx="11430" cy="3175"/>
          </a:xfrm>
          <a:custGeom>
            <a:avLst/>
            <a:gdLst/>
            <a:ahLst/>
            <a:cxnLst/>
            <a:rect l="l" t="t" r="r" b="b"/>
            <a:pathLst>
              <a:path w="11429" h="3175">
                <a:moveTo>
                  <a:pt x="11163" y="0"/>
                </a:moveTo>
                <a:lnTo>
                  <a:pt x="0" y="2984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628587" y="4879310"/>
            <a:ext cx="11430" cy="3175"/>
          </a:xfrm>
          <a:custGeom>
            <a:avLst/>
            <a:gdLst/>
            <a:ahLst/>
            <a:cxnLst/>
            <a:rect l="l" t="t" r="r" b="b"/>
            <a:pathLst>
              <a:path w="11429" h="3175">
                <a:moveTo>
                  <a:pt x="0" y="2997"/>
                </a:moveTo>
                <a:lnTo>
                  <a:pt x="11163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313805" y="3380482"/>
            <a:ext cx="0" cy="1411605"/>
          </a:xfrm>
          <a:custGeom>
            <a:avLst/>
            <a:gdLst/>
            <a:ahLst/>
            <a:cxnLst/>
            <a:rect l="l" t="t" r="r" b="b"/>
            <a:pathLst>
              <a:path h="1411604">
                <a:moveTo>
                  <a:pt x="0" y="0"/>
                </a:moveTo>
                <a:lnTo>
                  <a:pt x="0" y="1411503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302617" y="4791985"/>
            <a:ext cx="11430" cy="3175"/>
          </a:xfrm>
          <a:custGeom>
            <a:avLst/>
            <a:gdLst/>
            <a:ahLst/>
            <a:cxnLst/>
            <a:rect l="l" t="t" r="r" b="b"/>
            <a:pathLst>
              <a:path w="11429" h="3175">
                <a:moveTo>
                  <a:pt x="0" y="2984"/>
                </a:moveTo>
                <a:lnTo>
                  <a:pt x="11188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355995" y="3032438"/>
            <a:ext cx="27305" cy="7620"/>
          </a:xfrm>
          <a:custGeom>
            <a:avLst/>
            <a:gdLst/>
            <a:ahLst/>
            <a:cxnLst/>
            <a:rect l="l" t="t" r="r" b="b"/>
            <a:pathLst>
              <a:path w="27304" h="7619">
                <a:moveTo>
                  <a:pt x="0" y="7226"/>
                </a:moveTo>
                <a:lnTo>
                  <a:pt x="26987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416485" y="3091747"/>
            <a:ext cx="201295" cy="53975"/>
          </a:xfrm>
          <a:custGeom>
            <a:avLst/>
            <a:gdLst/>
            <a:ahLst/>
            <a:cxnLst/>
            <a:rect l="l" t="t" r="r" b="b"/>
            <a:pathLst>
              <a:path w="201295" h="53975">
                <a:moveTo>
                  <a:pt x="0" y="0"/>
                </a:moveTo>
                <a:lnTo>
                  <a:pt x="200939" y="5386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048108" y="2993068"/>
            <a:ext cx="189865" cy="51435"/>
          </a:xfrm>
          <a:custGeom>
            <a:avLst/>
            <a:gdLst/>
            <a:ahLst/>
            <a:cxnLst/>
            <a:rect l="l" t="t" r="r" b="b"/>
            <a:pathLst>
              <a:path w="189865" h="51435">
                <a:moveTo>
                  <a:pt x="0" y="0"/>
                </a:moveTo>
                <a:lnTo>
                  <a:pt x="189776" y="50838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036971" y="2993068"/>
            <a:ext cx="11430" cy="3175"/>
          </a:xfrm>
          <a:custGeom>
            <a:avLst/>
            <a:gdLst/>
            <a:ahLst/>
            <a:cxnLst/>
            <a:rect l="l" t="t" r="r" b="b"/>
            <a:pathLst>
              <a:path w="11429" h="3175">
                <a:moveTo>
                  <a:pt x="0" y="2984"/>
                </a:moveTo>
                <a:lnTo>
                  <a:pt x="11137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237884" y="3025974"/>
            <a:ext cx="67310" cy="18415"/>
          </a:xfrm>
          <a:custGeom>
            <a:avLst/>
            <a:gdLst/>
            <a:ahLst/>
            <a:cxnLst/>
            <a:rect l="l" t="t" r="r" b="b"/>
            <a:pathLst>
              <a:path w="67309" h="18414">
                <a:moveTo>
                  <a:pt x="0" y="17932"/>
                </a:moveTo>
                <a:lnTo>
                  <a:pt x="66992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304877" y="3025974"/>
            <a:ext cx="179070" cy="48260"/>
          </a:xfrm>
          <a:custGeom>
            <a:avLst/>
            <a:gdLst/>
            <a:ahLst/>
            <a:cxnLst/>
            <a:rect l="l" t="t" r="r" b="b"/>
            <a:pathLst>
              <a:path w="179070" h="48260">
                <a:moveTo>
                  <a:pt x="0" y="0"/>
                </a:moveTo>
                <a:lnTo>
                  <a:pt x="178600" y="47853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416485" y="3073828"/>
            <a:ext cx="67310" cy="18415"/>
          </a:xfrm>
          <a:custGeom>
            <a:avLst/>
            <a:gdLst/>
            <a:ahLst/>
            <a:cxnLst/>
            <a:rect l="l" t="t" r="r" b="b"/>
            <a:pathLst>
              <a:path w="67309" h="18414">
                <a:moveTo>
                  <a:pt x="0" y="17919"/>
                </a:moveTo>
                <a:lnTo>
                  <a:pt x="66992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639750" y="3181993"/>
            <a:ext cx="0" cy="280035"/>
          </a:xfrm>
          <a:custGeom>
            <a:avLst/>
            <a:gdLst/>
            <a:ahLst/>
            <a:cxnLst/>
            <a:rect l="l" t="t" r="r" b="b"/>
            <a:pathLst>
              <a:path h="280035">
                <a:moveTo>
                  <a:pt x="0" y="0"/>
                </a:moveTo>
                <a:lnTo>
                  <a:pt x="0" y="279857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628587" y="3461851"/>
            <a:ext cx="11430" cy="3175"/>
          </a:xfrm>
          <a:custGeom>
            <a:avLst/>
            <a:gdLst/>
            <a:ahLst/>
            <a:cxnLst/>
            <a:rect l="l" t="t" r="r" b="b"/>
            <a:pathLst>
              <a:path w="11429" h="3175">
                <a:moveTo>
                  <a:pt x="0" y="2984"/>
                </a:moveTo>
                <a:lnTo>
                  <a:pt x="11163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606235" y="3145608"/>
            <a:ext cx="11430" cy="3175"/>
          </a:xfrm>
          <a:custGeom>
            <a:avLst/>
            <a:gdLst/>
            <a:ahLst/>
            <a:cxnLst/>
            <a:rect l="l" t="t" r="r" b="b"/>
            <a:pathLst>
              <a:path w="11429" h="3175">
                <a:moveTo>
                  <a:pt x="11188" y="0"/>
                </a:moveTo>
                <a:lnTo>
                  <a:pt x="0" y="2959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617424" y="3145608"/>
            <a:ext cx="22860" cy="36830"/>
          </a:xfrm>
          <a:custGeom>
            <a:avLst/>
            <a:gdLst/>
            <a:ahLst/>
            <a:cxnLst/>
            <a:rect l="l" t="t" r="r" b="b"/>
            <a:pathLst>
              <a:path w="22859" h="36830">
                <a:moveTo>
                  <a:pt x="22326" y="36385"/>
                </a:moveTo>
                <a:lnTo>
                  <a:pt x="4356" y="1739"/>
                </a:ln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628587" y="3181993"/>
            <a:ext cx="11430" cy="3175"/>
          </a:xfrm>
          <a:custGeom>
            <a:avLst/>
            <a:gdLst/>
            <a:ahLst/>
            <a:cxnLst/>
            <a:rect l="l" t="t" r="r" b="b"/>
            <a:pathLst>
              <a:path w="11429" h="3175">
                <a:moveTo>
                  <a:pt x="0" y="2997"/>
                </a:moveTo>
                <a:lnTo>
                  <a:pt x="11163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036971" y="2996053"/>
            <a:ext cx="569595" cy="153035"/>
          </a:xfrm>
          <a:custGeom>
            <a:avLst/>
            <a:gdLst/>
            <a:ahLst/>
            <a:cxnLst/>
            <a:rect l="l" t="t" r="r" b="b"/>
            <a:pathLst>
              <a:path w="569595" h="153035">
                <a:moveTo>
                  <a:pt x="0" y="0"/>
                </a:moveTo>
                <a:lnTo>
                  <a:pt x="569264" y="152514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606235" y="3148567"/>
            <a:ext cx="22860" cy="36830"/>
          </a:xfrm>
          <a:custGeom>
            <a:avLst/>
            <a:gdLst/>
            <a:ahLst/>
            <a:cxnLst/>
            <a:rect l="l" t="t" r="r" b="b"/>
            <a:pathLst>
              <a:path w="22859" h="36830">
                <a:moveTo>
                  <a:pt x="0" y="0"/>
                </a:moveTo>
                <a:lnTo>
                  <a:pt x="21920" y="30353"/>
                </a:lnTo>
                <a:lnTo>
                  <a:pt x="22352" y="36423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628587" y="3184991"/>
            <a:ext cx="0" cy="280035"/>
          </a:xfrm>
          <a:custGeom>
            <a:avLst/>
            <a:gdLst/>
            <a:ahLst/>
            <a:cxnLst/>
            <a:rect l="l" t="t" r="r" b="b"/>
            <a:pathLst>
              <a:path h="280035">
                <a:moveTo>
                  <a:pt x="0" y="0"/>
                </a:moveTo>
                <a:lnTo>
                  <a:pt x="0" y="279844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302617" y="3377497"/>
            <a:ext cx="326390" cy="87630"/>
          </a:xfrm>
          <a:custGeom>
            <a:avLst/>
            <a:gdLst/>
            <a:ahLst/>
            <a:cxnLst/>
            <a:rect l="l" t="t" r="r" b="b"/>
            <a:pathLst>
              <a:path w="326390" h="87629">
                <a:moveTo>
                  <a:pt x="325970" y="87337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302617" y="3377497"/>
            <a:ext cx="0" cy="1417955"/>
          </a:xfrm>
          <a:custGeom>
            <a:avLst/>
            <a:gdLst/>
            <a:ahLst/>
            <a:cxnLst/>
            <a:rect l="l" t="t" r="r" b="b"/>
            <a:pathLst>
              <a:path h="1417954">
                <a:moveTo>
                  <a:pt x="0" y="0"/>
                </a:moveTo>
                <a:lnTo>
                  <a:pt x="0" y="1417472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571640" y="4867055"/>
            <a:ext cx="57150" cy="15875"/>
          </a:xfrm>
          <a:custGeom>
            <a:avLst/>
            <a:gdLst/>
            <a:ahLst/>
            <a:cxnLst/>
            <a:rect l="l" t="t" r="r" b="b"/>
            <a:pathLst>
              <a:path w="57150" h="15875">
                <a:moveTo>
                  <a:pt x="0" y="0"/>
                </a:moveTo>
                <a:lnTo>
                  <a:pt x="56946" y="15252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488595" y="4844805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70">
                <a:moveTo>
                  <a:pt x="0" y="0"/>
                </a:moveTo>
                <a:lnTo>
                  <a:pt x="4178" y="1104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302617" y="4794970"/>
            <a:ext cx="115570" cy="31115"/>
          </a:xfrm>
          <a:custGeom>
            <a:avLst/>
            <a:gdLst/>
            <a:ahLst/>
            <a:cxnLst/>
            <a:rect l="l" t="t" r="r" b="b"/>
            <a:pathLst>
              <a:path w="115570" h="31114">
                <a:moveTo>
                  <a:pt x="0" y="0"/>
                </a:moveTo>
                <a:lnTo>
                  <a:pt x="115455" y="30949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628587" y="4882307"/>
            <a:ext cx="0" cy="280035"/>
          </a:xfrm>
          <a:custGeom>
            <a:avLst/>
            <a:gdLst/>
            <a:ahLst/>
            <a:cxnLst/>
            <a:rect l="l" t="t" r="r" b="b"/>
            <a:pathLst>
              <a:path h="280035">
                <a:moveTo>
                  <a:pt x="0" y="0"/>
                </a:moveTo>
                <a:lnTo>
                  <a:pt x="0" y="279844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606235" y="5162152"/>
            <a:ext cx="22860" cy="25400"/>
          </a:xfrm>
          <a:custGeom>
            <a:avLst/>
            <a:gdLst/>
            <a:ahLst/>
            <a:cxnLst/>
            <a:rect l="l" t="t" r="r" b="b"/>
            <a:pathLst>
              <a:path w="22859" h="25400">
                <a:moveTo>
                  <a:pt x="22352" y="0"/>
                </a:moveTo>
                <a:lnTo>
                  <a:pt x="4368" y="24993"/>
                </a:lnTo>
                <a:lnTo>
                  <a:pt x="0" y="24447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036971" y="5034072"/>
            <a:ext cx="569595" cy="153035"/>
          </a:xfrm>
          <a:custGeom>
            <a:avLst/>
            <a:gdLst/>
            <a:ahLst/>
            <a:cxnLst/>
            <a:rect l="l" t="t" r="r" b="b"/>
            <a:pathLst>
              <a:path w="569595" h="153035">
                <a:moveTo>
                  <a:pt x="569264" y="152527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003468" y="4979475"/>
            <a:ext cx="33655" cy="54610"/>
          </a:xfrm>
          <a:custGeom>
            <a:avLst/>
            <a:gdLst/>
            <a:ahLst/>
            <a:cxnLst/>
            <a:rect l="l" t="t" r="r" b="b"/>
            <a:pathLst>
              <a:path w="33654" h="54610">
                <a:moveTo>
                  <a:pt x="33502" y="54597"/>
                </a:moveTo>
                <a:lnTo>
                  <a:pt x="5664" y="26860"/>
                </a:lnTo>
                <a:lnTo>
                  <a:pt x="622" y="9055"/>
                </a:ln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003468" y="3032705"/>
            <a:ext cx="0" cy="1946910"/>
          </a:xfrm>
          <a:custGeom>
            <a:avLst/>
            <a:gdLst/>
            <a:ahLst/>
            <a:cxnLst/>
            <a:rect l="l" t="t" r="r" b="b"/>
            <a:pathLst>
              <a:path h="1946910">
                <a:moveTo>
                  <a:pt x="0" y="1946770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003468" y="2995176"/>
            <a:ext cx="33655" cy="38100"/>
          </a:xfrm>
          <a:custGeom>
            <a:avLst/>
            <a:gdLst/>
            <a:ahLst/>
            <a:cxnLst/>
            <a:rect l="l" t="t" r="r" b="b"/>
            <a:pathLst>
              <a:path w="33654" h="38100">
                <a:moveTo>
                  <a:pt x="0" y="37528"/>
                </a:moveTo>
                <a:lnTo>
                  <a:pt x="20701" y="939"/>
                </a:lnTo>
                <a:lnTo>
                  <a:pt x="26949" y="0"/>
                </a:lnTo>
                <a:lnTo>
                  <a:pt x="33502" y="876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322466" y="4793039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4">
                <a:moveTo>
                  <a:pt x="0" y="1282"/>
                </a:moveTo>
                <a:lnTo>
                  <a:pt x="4711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054827" y="5039838"/>
            <a:ext cx="261620" cy="70485"/>
          </a:xfrm>
          <a:custGeom>
            <a:avLst/>
            <a:gdLst/>
            <a:ahLst/>
            <a:cxnLst/>
            <a:rect l="l" t="t" r="r" b="b"/>
            <a:pathLst>
              <a:path w="261620" h="70485">
                <a:moveTo>
                  <a:pt x="0" y="0"/>
                </a:moveTo>
                <a:lnTo>
                  <a:pt x="261226" y="69976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054827" y="5038835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797" y="501"/>
                </a:moveTo>
                <a:lnTo>
                  <a:pt x="1797" y="50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316053" y="5109307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0" y="507"/>
                </a:moveTo>
                <a:lnTo>
                  <a:pt x="1765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316053" y="5108837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797" y="488"/>
                </a:moveTo>
                <a:lnTo>
                  <a:pt x="1797" y="488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732575" y="3545277"/>
            <a:ext cx="20955" cy="139065"/>
          </a:xfrm>
          <a:custGeom>
            <a:avLst/>
            <a:gdLst/>
            <a:ahLst/>
            <a:cxnLst/>
            <a:rect l="l" t="t" r="r" b="b"/>
            <a:pathLst>
              <a:path w="20954" h="139064">
                <a:moveTo>
                  <a:pt x="0" y="0"/>
                </a:moveTo>
                <a:lnTo>
                  <a:pt x="17919" y="36321"/>
                </a:lnTo>
                <a:lnTo>
                  <a:pt x="20916" y="64681"/>
                </a:lnTo>
                <a:lnTo>
                  <a:pt x="20040" y="79628"/>
                </a:lnTo>
                <a:lnTo>
                  <a:pt x="17525" y="94691"/>
                </a:lnTo>
                <a:lnTo>
                  <a:pt x="13487" y="109486"/>
                </a:lnTo>
                <a:lnTo>
                  <a:pt x="8013" y="123685"/>
                </a:lnTo>
                <a:lnTo>
                  <a:pt x="1193" y="137007"/>
                </a:lnTo>
                <a:lnTo>
                  <a:pt x="0" y="138988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732575" y="4550583"/>
            <a:ext cx="20955" cy="139065"/>
          </a:xfrm>
          <a:custGeom>
            <a:avLst/>
            <a:gdLst/>
            <a:ahLst/>
            <a:cxnLst/>
            <a:rect l="l" t="t" r="r" b="b"/>
            <a:pathLst>
              <a:path w="20954" h="139064">
                <a:moveTo>
                  <a:pt x="0" y="0"/>
                </a:moveTo>
                <a:lnTo>
                  <a:pt x="19659" y="45618"/>
                </a:lnTo>
                <a:lnTo>
                  <a:pt x="20878" y="59969"/>
                </a:lnTo>
                <a:lnTo>
                  <a:pt x="20510" y="74828"/>
                </a:lnTo>
                <a:lnTo>
                  <a:pt x="18529" y="89903"/>
                </a:lnTo>
                <a:lnTo>
                  <a:pt x="14935" y="104825"/>
                </a:lnTo>
                <a:lnTo>
                  <a:pt x="9905" y="119252"/>
                </a:lnTo>
                <a:lnTo>
                  <a:pt x="3505" y="132867"/>
                </a:lnTo>
                <a:lnTo>
                  <a:pt x="0" y="139001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313805" y="4783768"/>
            <a:ext cx="16510" cy="4445"/>
          </a:xfrm>
          <a:custGeom>
            <a:avLst/>
            <a:gdLst/>
            <a:ahLst/>
            <a:cxnLst/>
            <a:rect l="l" t="t" r="r" b="b"/>
            <a:pathLst>
              <a:path w="16509" h="4445">
                <a:moveTo>
                  <a:pt x="0" y="4254"/>
                </a:moveTo>
                <a:lnTo>
                  <a:pt x="15925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313805" y="3932309"/>
            <a:ext cx="8890" cy="99695"/>
          </a:xfrm>
          <a:custGeom>
            <a:avLst/>
            <a:gdLst/>
            <a:ahLst/>
            <a:cxnLst/>
            <a:rect l="l" t="t" r="r" b="b"/>
            <a:pathLst>
              <a:path w="8890" h="99695">
                <a:moveTo>
                  <a:pt x="4216" y="-1797"/>
                </a:moveTo>
                <a:lnTo>
                  <a:pt x="4216" y="101034"/>
                </a:lnTo>
              </a:path>
            </a:pathLst>
          </a:custGeom>
          <a:ln w="1202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588011" y="3045164"/>
            <a:ext cx="94615" cy="15875"/>
          </a:xfrm>
          <a:custGeom>
            <a:avLst/>
            <a:gdLst/>
            <a:ahLst/>
            <a:cxnLst/>
            <a:rect l="l" t="t" r="r" b="b"/>
            <a:pathLst>
              <a:path w="94615" h="15875">
                <a:moveTo>
                  <a:pt x="1308" y="15748"/>
                </a:moveTo>
                <a:lnTo>
                  <a:pt x="507" y="14681"/>
                </a:lnTo>
                <a:lnTo>
                  <a:pt x="0" y="11849"/>
                </a:lnTo>
                <a:lnTo>
                  <a:pt x="1866" y="9055"/>
                </a:lnTo>
                <a:lnTo>
                  <a:pt x="39725" y="127"/>
                </a:lnTo>
                <a:lnTo>
                  <a:pt x="50291" y="0"/>
                </a:lnTo>
                <a:lnTo>
                  <a:pt x="60744" y="495"/>
                </a:lnTo>
                <a:lnTo>
                  <a:pt x="94538" y="13474"/>
                </a:lnTo>
                <a:lnTo>
                  <a:pt x="93192" y="15748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771856" y="4537382"/>
            <a:ext cx="0" cy="1905"/>
          </a:xfrm>
          <a:custGeom>
            <a:avLst/>
            <a:gdLst/>
            <a:ahLst/>
            <a:cxnLst/>
            <a:rect l="l" t="t" r="r" b="b"/>
            <a:pathLst>
              <a:path h="1904">
                <a:moveTo>
                  <a:pt x="0" y="0"/>
                </a:moveTo>
                <a:lnTo>
                  <a:pt x="0" y="1797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749542" y="4647891"/>
            <a:ext cx="0" cy="2540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1797" y="1130"/>
                </a:moveTo>
                <a:lnTo>
                  <a:pt x="1797" y="113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752031" y="4621234"/>
            <a:ext cx="20320" cy="13970"/>
          </a:xfrm>
          <a:custGeom>
            <a:avLst/>
            <a:gdLst/>
            <a:ahLst/>
            <a:cxnLst/>
            <a:rect l="l" t="t" r="r" b="b"/>
            <a:pathLst>
              <a:path w="20320" h="13970">
                <a:moveTo>
                  <a:pt x="0" y="13576"/>
                </a:moveTo>
                <a:lnTo>
                  <a:pt x="5664" y="10401"/>
                </a:lnTo>
                <a:lnTo>
                  <a:pt x="13131" y="5448"/>
                </a:lnTo>
                <a:lnTo>
                  <a:pt x="19824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771856" y="4539179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82054"/>
                </a:moveTo>
                <a:lnTo>
                  <a:pt x="0" y="82054"/>
                </a:lnTo>
                <a:lnTo>
                  <a:pt x="0" y="6984"/>
                </a:ln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749542" y="4524345"/>
            <a:ext cx="22860" cy="15240"/>
          </a:xfrm>
          <a:custGeom>
            <a:avLst/>
            <a:gdLst/>
            <a:ahLst/>
            <a:cxnLst/>
            <a:rect l="l" t="t" r="r" b="b"/>
            <a:pathLst>
              <a:path w="22859" h="15239">
                <a:moveTo>
                  <a:pt x="22313" y="14833"/>
                </a:moveTo>
                <a:lnTo>
                  <a:pt x="15621" y="9372"/>
                </a:lnTo>
                <a:lnTo>
                  <a:pt x="8153" y="4406"/>
                </a:ln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742824" y="4524218"/>
            <a:ext cx="50165" cy="137795"/>
          </a:xfrm>
          <a:custGeom>
            <a:avLst/>
            <a:gdLst/>
            <a:ahLst/>
            <a:cxnLst/>
            <a:rect l="l" t="t" r="r" b="b"/>
            <a:pathLst>
              <a:path w="50165" h="137795">
                <a:moveTo>
                  <a:pt x="0" y="1320"/>
                </a:moveTo>
                <a:lnTo>
                  <a:pt x="9207" y="0"/>
                </a:lnTo>
                <a:lnTo>
                  <a:pt x="18122" y="1079"/>
                </a:lnTo>
                <a:lnTo>
                  <a:pt x="26416" y="4470"/>
                </a:lnTo>
                <a:lnTo>
                  <a:pt x="48310" y="38074"/>
                </a:lnTo>
                <a:lnTo>
                  <a:pt x="49999" y="50025"/>
                </a:lnTo>
                <a:lnTo>
                  <a:pt x="49999" y="62649"/>
                </a:lnTo>
                <a:lnTo>
                  <a:pt x="40081" y="100253"/>
                </a:lnTo>
                <a:lnTo>
                  <a:pt x="9207" y="134531"/>
                </a:lnTo>
                <a:lnTo>
                  <a:pt x="2781" y="13735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769583" y="4707606"/>
            <a:ext cx="11430" cy="3175"/>
          </a:xfrm>
          <a:custGeom>
            <a:avLst/>
            <a:gdLst/>
            <a:ahLst/>
            <a:cxnLst/>
            <a:rect l="l" t="t" r="r" b="b"/>
            <a:pathLst>
              <a:path w="11429" h="3175">
                <a:moveTo>
                  <a:pt x="0" y="0"/>
                </a:moveTo>
                <a:lnTo>
                  <a:pt x="11163" y="2971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732575" y="4525539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0" y="2743"/>
                </a:moveTo>
                <a:lnTo>
                  <a:pt x="10248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769583" y="4495643"/>
            <a:ext cx="76835" cy="210820"/>
          </a:xfrm>
          <a:custGeom>
            <a:avLst/>
            <a:gdLst/>
            <a:ahLst/>
            <a:cxnLst/>
            <a:rect l="l" t="t" r="r" b="b"/>
            <a:pathLst>
              <a:path w="76834" h="210820">
                <a:moveTo>
                  <a:pt x="0" y="210438"/>
                </a:moveTo>
                <a:lnTo>
                  <a:pt x="33451" y="191096"/>
                </a:lnTo>
                <a:lnTo>
                  <a:pt x="60236" y="154787"/>
                </a:lnTo>
                <a:lnTo>
                  <a:pt x="75095" y="108737"/>
                </a:lnTo>
                <a:lnTo>
                  <a:pt x="76822" y="92773"/>
                </a:lnTo>
                <a:lnTo>
                  <a:pt x="76822" y="77076"/>
                </a:lnTo>
                <a:lnTo>
                  <a:pt x="66738" y="35153"/>
                </a:lnTo>
                <a:lnTo>
                  <a:pt x="33451" y="1993"/>
                </a:lnTo>
                <a:lnTo>
                  <a:pt x="2705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732575" y="4706082"/>
            <a:ext cx="37465" cy="10160"/>
          </a:xfrm>
          <a:custGeom>
            <a:avLst/>
            <a:gdLst/>
            <a:ahLst/>
            <a:cxnLst/>
            <a:rect l="l" t="t" r="r" b="b"/>
            <a:pathLst>
              <a:path w="37465" h="10160">
                <a:moveTo>
                  <a:pt x="0" y="9944"/>
                </a:moveTo>
                <a:lnTo>
                  <a:pt x="37007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769583" y="4496215"/>
            <a:ext cx="78740" cy="211454"/>
          </a:xfrm>
          <a:custGeom>
            <a:avLst/>
            <a:gdLst/>
            <a:ahLst/>
            <a:cxnLst/>
            <a:rect l="l" t="t" r="r" b="b"/>
            <a:pathLst>
              <a:path w="78740" h="211454">
                <a:moveTo>
                  <a:pt x="34124" y="0"/>
                </a:moveTo>
                <a:lnTo>
                  <a:pt x="65735" y="29756"/>
                </a:lnTo>
                <a:lnTo>
                  <a:pt x="77381" y="69062"/>
                </a:lnTo>
                <a:lnTo>
                  <a:pt x="78155" y="83997"/>
                </a:lnTo>
                <a:lnTo>
                  <a:pt x="77381" y="99364"/>
                </a:lnTo>
                <a:lnTo>
                  <a:pt x="65735" y="144881"/>
                </a:lnTo>
                <a:lnTo>
                  <a:pt x="42252" y="183159"/>
                </a:lnTo>
                <a:lnTo>
                  <a:pt x="11125" y="207327"/>
                </a:lnTo>
                <a:lnTo>
                  <a:pt x="0" y="211391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732575" y="4707606"/>
            <a:ext cx="37465" cy="10160"/>
          </a:xfrm>
          <a:custGeom>
            <a:avLst/>
            <a:gdLst/>
            <a:ahLst/>
            <a:cxnLst/>
            <a:rect l="l" t="t" r="r" b="b"/>
            <a:pathLst>
              <a:path w="37465" h="10160">
                <a:moveTo>
                  <a:pt x="37007" y="0"/>
                </a:moveTo>
                <a:lnTo>
                  <a:pt x="0" y="9918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749542" y="3642559"/>
            <a:ext cx="0" cy="3810"/>
          </a:xfrm>
          <a:custGeom>
            <a:avLst/>
            <a:gdLst/>
            <a:ahLst/>
            <a:cxnLst/>
            <a:rect l="l" t="t" r="r" b="b"/>
            <a:pathLst>
              <a:path h="3810">
                <a:moveTo>
                  <a:pt x="-1797" y="1898"/>
                </a:moveTo>
                <a:lnTo>
                  <a:pt x="1797" y="1898"/>
                </a:lnTo>
              </a:path>
            </a:pathLst>
          </a:custGeom>
          <a:ln w="379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751764" y="3617438"/>
            <a:ext cx="20320" cy="13970"/>
          </a:xfrm>
          <a:custGeom>
            <a:avLst/>
            <a:gdLst/>
            <a:ahLst/>
            <a:cxnLst/>
            <a:rect l="l" t="t" r="r" b="b"/>
            <a:pathLst>
              <a:path w="20320" h="13970">
                <a:moveTo>
                  <a:pt x="0" y="13703"/>
                </a:moveTo>
                <a:lnTo>
                  <a:pt x="5930" y="10413"/>
                </a:lnTo>
                <a:lnTo>
                  <a:pt x="13398" y="5435"/>
                </a:lnTo>
                <a:lnTo>
                  <a:pt x="20091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771856" y="3617438"/>
            <a:ext cx="0" cy="1905"/>
          </a:xfrm>
          <a:custGeom>
            <a:avLst/>
            <a:gdLst/>
            <a:ahLst/>
            <a:cxnLst/>
            <a:rect l="l" t="t" r="r" b="b"/>
            <a:pathLst>
              <a:path h="1904">
                <a:moveTo>
                  <a:pt x="0" y="0"/>
                </a:moveTo>
                <a:lnTo>
                  <a:pt x="0" y="1797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771856" y="3535371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82067"/>
                </a:moveTo>
                <a:lnTo>
                  <a:pt x="0" y="82067"/>
                </a:lnTo>
                <a:lnTo>
                  <a:pt x="0" y="6997"/>
                </a:ln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749542" y="3520575"/>
            <a:ext cx="22860" cy="15240"/>
          </a:xfrm>
          <a:custGeom>
            <a:avLst/>
            <a:gdLst/>
            <a:ahLst/>
            <a:cxnLst/>
            <a:rect l="l" t="t" r="r" b="b"/>
            <a:pathLst>
              <a:path w="22859" h="15239">
                <a:moveTo>
                  <a:pt x="22313" y="14795"/>
                </a:moveTo>
                <a:lnTo>
                  <a:pt x="15621" y="9359"/>
                </a:lnTo>
                <a:lnTo>
                  <a:pt x="8153" y="4406"/>
                </a:ln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742824" y="3520410"/>
            <a:ext cx="50165" cy="137795"/>
          </a:xfrm>
          <a:custGeom>
            <a:avLst/>
            <a:gdLst/>
            <a:ahLst/>
            <a:cxnLst/>
            <a:rect l="l" t="t" r="r" b="b"/>
            <a:pathLst>
              <a:path w="50165" h="137795">
                <a:moveTo>
                  <a:pt x="0" y="1308"/>
                </a:moveTo>
                <a:lnTo>
                  <a:pt x="9207" y="0"/>
                </a:lnTo>
                <a:lnTo>
                  <a:pt x="18122" y="1079"/>
                </a:lnTo>
                <a:lnTo>
                  <a:pt x="26416" y="4483"/>
                </a:lnTo>
                <a:lnTo>
                  <a:pt x="48310" y="38074"/>
                </a:lnTo>
                <a:lnTo>
                  <a:pt x="49999" y="50050"/>
                </a:lnTo>
                <a:lnTo>
                  <a:pt x="49999" y="62674"/>
                </a:lnTo>
                <a:lnTo>
                  <a:pt x="40081" y="100253"/>
                </a:lnTo>
                <a:lnTo>
                  <a:pt x="9207" y="134569"/>
                </a:lnTo>
                <a:lnTo>
                  <a:pt x="2171" y="137541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769583" y="3703811"/>
            <a:ext cx="11430" cy="3175"/>
          </a:xfrm>
          <a:custGeom>
            <a:avLst/>
            <a:gdLst/>
            <a:ahLst/>
            <a:cxnLst/>
            <a:rect l="l" t="t" r="r" b="b"/>
            <a:pathLst>
              <a:path w="11429" h="3175">
                <a:moveTo>
                  <a:pt x="0" y="0"/>
                </a:moveTo>
                <a:lnTo>
                  <a:pt x="11163" y="3009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732575" y="3521718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0" y="2755"/>
                </a:moveTo>
                <a:lnTo>
                  <a:pt x="10248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769583" y="3491835"/>
            <a:ext cx="76835" cy="210820"/>
          </a:xfrm>
          <a:custGeom>
            <a:avLst/>
            <a:gdLst/>
            <a:ahLst/>
            <a:cxnLst/>
            <a:rect l="l" t="t" r="r" b="b"/>
            <a:pathLst>
              <a:path w="76834" h="210820">
                <a:moveTo>
                  <a:pt x="0" y="210451"/>
                </a:moveTo>
                <a:lnTo>
                  <a:pt x="33451" y="191109"/>
                </a:lnTo>
                <a:lnTo>
                  <a:pt x="60236" y="154813"/>
                </a:lnTo>
                <a:lnTo>
                  <a:pt x="75095" y="108762"/>
                </a:lnTo>
                <a:lnTo>
                  <a:pt x="76822" y="92786"/>
                </a:lnTo>
                <a:lnTo>
                  <a:pt x="76822" y="77101"/>
                </a:lnTo>
                <a:lnTo>
                  <a:pt x="66738" y="35179"/>
                </a:lnTo>
                <a:lnTo>
                  <a:pt x="33451" y="2019"/>
                </a:lnTo>
                <a:lnTo>
                  <a:pt x="2705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732575" y="3702287"/>
            <a:ext cx="37465" cy="10160"/>
          </a:xfrm>
          <a:custGeom>
            <a:avLst/>
            <a:gdLst/>
            <a:ahLst/>
            <a:cxnLst/>
            <a:rect l="l" t="t" r="r" b="b"/>
            <a:pathLst>
              <a:path w="37465" h="10160">
                <a:moveTo>
                  <a:pt x="0" y="9931"/>
                </a:moveTo>
                <a:lnTo>
                  <a:pt x="37007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769583" y="3492432"/>
            <a:ext cx="78740" cy="211454"/>
          </a:xfrm>
          <a:custGeom>
            <a:avLst/>
            <a:gdLst/>
            <a:ahLst/>
            <a:cxnLst/>
            <a:rect l="l" t="t" r="r" b="b"/>
            <a:pathLst>
              <a:path w="78740" h="211454">
                <a:moveTo>
                  <a:pt x="34124" y="0"/>
                </a:moveTo>
                <a:lnTo>
                  <a:pt x="65735" y="29743"/>
                </a:lnTo>
                <a:lnTo>
                  <a:pt x="77381" y="69037"/>
                </a:lnTo>
                <a:lnTo>
                  <a:pt x="78155" y="83997"/>
                </a:lnTo>
                <a:lnTo>
                  <a:pt x="77381" y="99352"/>
                </a:lnTo>
                <a:lnTo>
                  <a:pt x="65735" y="144881"/>
                </a:lnTo>
                <a:lnTo>
                  <a:pt x="42252" y="183146"/>
                </a:lnTo>
                <a:lnTo>
                  <a:pt x="11125" y="207302"/>
                </a:lnTo>
                <a:lnTo>
                  <a:pt x="0" y="211378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732575" y="3703811"/>
            <a:ext cx="37465" cy="10160"/>
          </a:xfrm>
          <a:custGeom>
            <a:avLst/>
            <a:gdLst/>
            <a:ahLst/>
            <a:cxnLst/>
            <a:rect l="l" t="t" r="r" b="b"/>
            <a:pathLst>
              <a:path w="37465" h="10160">
                <a:moveTo>
                  <a:pt x="37007" y="0"/>
                </a:moveTo>
                <a:lnTo>
                  <a:pt x="0" y="9905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526238" y="3444591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10985" y="0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526238" y="3444591"/>
            <a:ext cx="0" cy="3175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1797" y="1473"/>
                </a:moveTo>
                <a:lnTo>
                  <a:pt x="1797" y="1473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732575" y="3706821"/>
            <a:ext cx="48260" cy="13335"/>
          </a:xfrm>
          <a:custGeom>
            <a:avLst/>
            <a:gdLst/>
            <a:ahLst/>
            <a:cxnLst/>
            <a:rect l="l" t="t" r="r" b="b"/>
            <a:pathLst>
              <a:path w="48259" h="13335">
                <a:moveTo>
                  <a:pt x="48171" y="0"/>
                </a:moveTo>
                <a:lnTo>
                  <a:pt x="0" y="12877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780746" y="3491988"/>
            <a:ext cx="78740" cy="215265"/>
          </a:xfrm>
          <a:custGeom>
            <a:avLst/>
            <a:gdLst/>
            <a:ahLst/>
            <a:cxnLst/>
            <a:rect l="l" t="t" r="r" b="b"/>
            <a:pathLst>
              <a:path w="78740" h="215264">
                <a:moveTo>
                  <a:pt x="0" y="1879"/>
                </a:moveTo>
                <a:lnTo>
                  <a:pt x="11150" y="0"/>
                </a:lnTo>
                <a:lnTo>
                  <a:pt x="22047" y="304"/>
                </a:lnTo>
                <a:lnTo>
                  <a:pt x="32499" y="2819"/>
                </a:lnTo>
                <a:lnTo>
                  <a:pt x="65735" y="33172"/>
                </a:lnTo>
                <a:lnTo>
                  <a:pt x="77368" y="72466"/>
                </a:lnTo>
                <a:lnTo>
                  <a:pt x="78181" y="87426"/>
                </a:lnTo>
                <a:lnTo>
                  <a:pt x="77368" y="102781"/>
                </a:lnTo>
                <a:lnTo>
                  <a:pt x="65735" y="148297"/>
                </a:lnTo>
                <a:lnTo>
                  <a:pt x="42252" y="186575"/>
                </a:lnTo>
                <a:lnTo>
                  <a:pt x="11150" y="210743"/>
                </a:lnTo>
                <a:lnTo>
                  <a:pt x="0" y="214833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732575" y="3493867"/>
            <a:ext cx="48260" cy="13335"/>
          </a:xfrm>
          <a:custGeom>
            <a:avLst/>
            <a:gdLst/>
            <a:ahLst/>
            <a:cxnLst/>
            <a:rect l="l" t="t" r="r" b="b"/>
            <a:pathLst>
              <a:path w="48259" h="13335">
                <a:moveTo>
                  <a:pt x="0" y="12928"/>
                </a:moveTo>
                <a:lnTo>
                  <a:pt x="48171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887947" y="3439194"/>
            <a:ext cx="0" cy="1330960"/>
          </a:xfrm>
          <a:custGeom>
            <a:avLst/>
            <a:gdLst/>
            <a:ahLst/>
            <a:cxnLst/>
            <a:rect l="l" t="t" r="r" b="b"/>
            <a:pathLst>
              <a:path h="1330960">
                <a:moveTo>
                  <a:pt x="0" y="0"/>
                </a:moveTo>
                <a:lnTo>
                  <a:pt x="0" y="1330909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732575" y="4770103"/>
            <a:ext cx="155575" cy="41910"/>
          </a:xfrm>
          <a:custGeom>
            <a:avLst/>
            <a:gdLst/>
            <a:ahLst/>
            <a:cxnLst/>
            <a:rect l="l" t="t" r="r" b="b"/>
            <a:pathLst>
              <a:path w="155575" h="41910">
                <a:moveTo>
                  <a:pt x="0" y="41605"/>
                </a:moveTo>
                <a:lnTo>
                  <a:pt x="155371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730778" y="4493973"/>
            <a:ext cx="129946" cy="231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503911" y="3450586"/>
            <a:ext cx="0" cy="3175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1797" y="1466"/>
                </a:moveTo>
                <a:lnTo>
                  <a:pt x="1797" y="146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503911" y="3450586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10960" y="0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721310" y="3478411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0" y="1003"/>
                </a:moveTo>
                <a:lnTo>
                  <a:pt x="3632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701028" y="4878256"/>
            <a:ext cx="31750" cy="6985"/>
          </a:xfrm>
          <a:custGeom>
            <a:avLst/>
            <a:gdLst/>
            <a:ahLst/>
            <a:cxnLst/>
            <a:rect l="l" t="t" r="r" b="b"/>
            <a:pathLst>
              <a:path w="31750" h="6985">
                <a:moveTo>
                  <a:pt x="0" y="6045"/>
                </a:moveTo>
                <a:lnTo>
                  <a:pt x="31076" y="1295"/>
                </a:lnTo>
                <a:lnTo>
                  <a:pt x="31546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701028" y="3491150"/>
            <a:ext cx="0" cy="1393190"/>
          </a:xfrm>
          <a:custGeom>
            <a:avLst/>
            <a:gdLst/>
            <a:ahLst/>
            <a:cxnLst/>
            <a:rect l="l" t="t" r="r" b="b"/>
            <a:pathLst>
              <a:path h="1393189">
                <a:moveTo>
                  <a:pt x="0" y="0"/>
                </a:moveTo>
                <a:lnTo>
                  <a:pt x="0" y="1393151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492773" y="4849656"/>
            <a:ext cx="208279" cy="34925"/>
          </a:xfrm>
          <a:custGeom>
            <a:avLst/>
            <a:gdLst/>
            <a:ahLst/>
            <a:cxnLst/>
            <a:rect l="l" t="t" r="r" b="b"/>
            <a:pathLst>
              <a:path w="208279" h="34925">
                <a:moveTo>
                  <a:pt x="0" y="0"/>
                </a:moveTo>
                <a:lnTo>
                  <a:pt x="46189" y="10985"/>
                </a:lnTo>
                <a:lnTo>
                  <a:pt x="96761" y="20497"/>
                </a:lnTo>
                <a:lnTo>
                  <a:pt x="151015" y="28409"/>
                </a:lnTo>
                <a:lnTo>
                  <a:pt x="179324" y="31737"/>
                </a:lnTo>
                <a:lnTo>
                  <a:pt x="208254" y="34645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492773" y="3456504"/>
            <a:ext cx="0" cy="1393190"/>
          </a:xfrm>
          <a:custGeom>
            <a:avLst/>
            <a:gdLst/>
            <a:ahLst/>
            <a:cxnLst/>
            <a:rect l="l" t="t" r="r" b="b"/>
            <a:pathLst>
              <a:path h="1393189">
                <a:moveTo>
                  <a:pt x="0" y="1393151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678727" y="3451399"/>
            <a:ext cx="46355" cy="29209"/>
          </a:xfrm>
          <a:custGeom>
            <a:avLst/>
            <a:gdLst/>
            <a:ahLst/>
            <a:cxnLst/>
            <a:rect l="l" t="t" r="r" b="b"/>
            <a:pathLst>
              <a:path w="46354" h="29210">
                <a:moveTo>
                  <a:pt x="0" y="0"/>
                </a:moveTo>
                <a:lnTo>
                  <a:pt x="33591" y="25196"/>
                </a:lnTo>
                <a:lnTo>
                  <a:pt x="46215" y="29019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724942" y="348041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139" y="38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701028" y="3480456"/>
            <a:ext cx="31750" cy="11430"/>
          </a:xfrm>
          <a:custGeom>
            <a:avLst/>
            <a:gdLst/>
            <a:ahLst/>
            <a:cxnLst/>
            <a:rect l="l" t="t" r="r" b="b"/>
            <a:pathLst>
              <a:path w="31750" h="11429">
                <a:moveTo>
                  <a:pt x="24053" y="0"/>
                </a:moveTo>
                <a:lnTo>
                  <a:pt x="28905" y="1739"/>
                </a:lnTo>
                <a:lnTo>
                  <a:pt x="31305" y="3797"/>
                </a:lnTo>
                <a:lnTo>
                  <a:pt x="31076" y="5943"/>
                </a:lnTo>
                <a:lnTo>
                  <a:pt x="28117" y="7950"/>
                </a:lnTo>
                <a:lnTo>
                  <a:pt x="22859" y="9575"/>
                </a:lnTo>
                <a:lnTo>
                  <a:pt x="15874" y="10668"/>
                </a:lnTo>
                <a:lnTo>
                  <a:pt x="7962" y="11061"/>
                </a:lnTo>
                <a:lnTo>
                  <a:pt x="0" y="10693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492773" y="3456504"/>
            <a:ext cx="208279" cy="34925"/>
          </a:xfrm>
          <a:custGeom>
            <a:avLst/>
            <a:gdLst/>
            <a:ahLst/>
            <a:cxnLst/>
            <a:rect l="l" t="t" r="r" b="b"/>
            <a:pathLst>
              <a:path w="208279" h="34925">
                <a:moveTo>
                  <a:pt x="208254" y="34645"/>
                </a:moveTo>
                <a:lnTo>
                  <a:pt x="151015" y="28409"/>
                </a:lnTo>
                <a:lnTo>
                  <a:pt x="96761" y="20497"/>
                </a:lnTo>
                <a:lnTo>
                  <a:pt x="46189" y="10998"/>
                </a:lnTo>
                <a:lnTo>
                  <a:pt x="22504" y="5664"/>
                </a:ln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492773" y="3442470"/>
            <a:ext cx="52705" cy="14604"/>
          </a:xfrm>
          <a:custGeom>
            <a:avLst/>
            <a:gdLst/>
            <a:ahLst/>
            <a:cxnLst/>
            <a:rect l="l" t="t" r="r" b="b"/>
            <a:pathLst>
              <a:path w="52704" h="14604">
                <a:moveTo>
                  <a:pt x="0" y="14033"/>
                </a:moveTo>
                <a:lnTo>
                  <a:pt x="52387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444780" y="2886096"/>
            <a:ext cx="33020" cy="2540"/>
          </a:xfrm>
          <a:custGeom>
            <a:avLst/>
            <a:gdLst/>
            <a:ahLst/>
            <a:cxnLst/>
            <a:rect l="l" t="t" r="r" b="b"/>
            <a:pathLst>
              <a:path w="33020" h="2539">
                <a:moveTo>
                  <a:pt x="0" y="2158"/>
                </a:moveTo>
                <a:lnTo>
                  <a:pt x="4064" y="1206"/>
                </a:lnTo>
                <a:lnTo>
                  <a:pt x="8115" y="533"/>
                </a:lnTo>
                <a:lnTo>
                  <a:pt x="12217" y="126"/>
                </a:lnTo>
                <a:lnTo>
                  <a:pt x="16357" y="0"/>
                </a:lnTo>
                <a:lnTo>
                  <a:pt x="20472" y="126"/>
                </a:lnTo>
                <a:lnTo>
                  <a:pt x="24599" y="533"/>
                </a:lnTo>
                <a:lnTo>
                  <a:pt x="28651" y="1206"/>
                </a:lnTo>
                <a:lnTo>
                  <a:pt x="32689" y="2158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050826" y="2888255"/>
            <a:ext cx="394335" cy="106045"/>
          </a:xfrm>
          <a:custGeom>
            <a:avLst/>
            <a:gdLst/>
            <a:ahLst/>
            <a:cxnLst/>
            <a:rect l="l" t="t" r="r" b="b"/>
            <a:pathLst>
              <a:path w="394334" h="106044">
                <a:moveTo>
                  <a:pt x="0" y="105524"/>
                </a:moveTo>
                <a:lnTo>
                  <a:pt x="393953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477470" y="2888255"/>
            <a:ext cx="581025" cy="155575"/>
          </a:xfrm>
          <a:custGeom>
            <a:avLst/>
            <a:gdLst/>
            <a:ahLst/>
            <a:cxnLst/>
            <a:rect l="l" t="t" r="r" b="b"/>
            <a:pathLst>
              <a:path w="581025" h="155575">
                <a:moveTo>
                  <a:pt x="0" y="0"/>
                </a:moveTo>
                <a:lnTo>
                  <a:pt x="580440" y="155486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024715" y="2992954"/>
            <a:ext cx="11430" cy="3175"/>
          </a:xfrm>
          <a:custGeom>
            <a:avLst/>
            <a:gdLst/>
            <a:ahLst/>
            <a:cxnLst/>
            <a:rect l="l" t="t" r="r" b="b"/>
            <a:pathLst>
              <a:path w="11429" h="3175">
                <a:moveTo>
                  <a:pt x="0" y="2997"/>
                </a:moveTo>
                <a:lnTo>
                  <a:pt x="11176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614439" y="5183666"/>
            <a:ext cx="11430" cy="3175"/>
          </a:xfrm>
          <a:custGeom>
            <a:avLst/>
            <a:gdLst/>
            <a:ahLst/>
            <a:cxnLst/>
            <a:rect l="l" t="t" r="r" b="b"/>
            <a:pathLst>
              <a:path w="11429" h="3175">
                <a:moveTo>
                  <a:pt x="11137" y="0"/>
                </a:moveTo>
                <a:lnTo>
                  <a:pt x="0" y="2997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887947" y="4696392"/>
            <a:ext cx="5715" cy="1270"/>
          </a:xfrm>
          <a:custGeom>
            <a:avLst/>
            <a:gdLst/>
            <a:ahLst/>
            <a:cxnLst/>
            <a:rect l="l" t="t" r="r" b="b"/>
            <a:pathLst>
              <a:path w="5715" h="1270">
                <a:moveTo>
                  <a:pt x="5537" y="0"/>
                </a:moveTo>
                <a:lnTo>
                  <a:pt x="0" y="977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680759" y="3054282"/>
            <a:ext cx="5715" cy="5715"/>
          </a:xfrm>
          <a:custGeom>
            <a:avLst/>
            <a:gdLst/>
            <a:ahLst/>
            <a:cxnLst/>
            <a:rect l="l" t="t" r="r" b="b"/>
            <a:pathLst>
              <a:path w="5715" h="5714">
                <a:moveTo>
                  <a:pt x="0" y="0"/>
                </a:moveTo>
                <a:lnTo>
                  <a:pt x="5524" y="5092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584264" y="3054282"/>
            <a:ext cx="5715" cy="5715"/>
          </a:xfrm>
          <a:custGeom>
            <a:avLst/>
            <a:gdLst/>
            <a:ahLst/>
            <a:cxnLst/>
            <a:rect l="l" t="t" r="r" b="b"/>
            <a:pathLst>
              <a:path w="5715" h="5714">
                <a:moveTo>
                  <a:pt x="0" y="5092"/>
                </a:moveTo>
                <a:lnTo>
                  <a:pt x="5537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732575" y="3485104"/>
            <a:ext cx="0" cy="1393190"/>
          </a:xfrm>
          <a:custGeom>
            <a:avLst/>
            <a:gdLst/>
            <a:ahLst/>
            <a:cxnLst/>
            <a:rect l="l" t="t" r="r" b="b"/>
            <a:pathLst>
              <a:path h="1393189">
                <a:moveTo>
                  <a:pt x="0" y="0"/>
                </a:moveTo>
                <a:lnTo>
                  <a:pt x="0" y="1393151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776454" y="4829120"/>
            <a:ext cx="64769" cy="101600"/>
          </a:xfrm>
          <a:custGeom>
            <a:avLst/>
            <a:gdLst/>
            <a:ahLst/>
            <a:cxnLst/>
            <a:rect l="l" t="t" r="r" b="b"/>
            <a:pathLst>
              <a:path w="64770" h="101600">
                <a:moveTo>
                  <a:pt x="64604" y="0"/>
                </a:moveTo>
                <a:lnTo>
                  <a:pt x="63500" y="0"/>
                </a:lnTo>
                <a:lnTo>
                  <a:pt x="54584" y="3352"/>
                </a:lnTo>
                <a:lnTo>
                  <a:pt x="18948" y="35636"/>
                </a:lnTo>
                <a:lnTo>
                  <a:pt x="3365" y="73507"/>
                </a:lnTo>
                <a:lnTo>
                  <a:pt x="1130" y="87998"/>
                </a:lnTo>
                <a:lnTo>
                  <a:pt x="0" y="101371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776454" y="4930491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59" h="58420">
                <a:moveTo>
                  <a:pt x="0" y="0"/>
                </a:moveTo>
                <a:lnTo>
                  <a:pt x="12255" y="46761"/>
                </a:lnTo>
                <a:lnTo>
                  <a:pt x="18948" y="54571"/>
                </a:lnTo>
                <a:lnTo>
                  <a:pt x="22275" y="57911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776454" y="3231930"/>
            <a:ext cx="64769" cy="101600"/>
          </a:xfrm>
          <a:custGeom>
            <a:avLst/>
            <a:gdLst/>
            <a:ahLst/>
            <a:cxnLst/>
            <a:rect l="l" t="t" r="r" b="b"/>
            <a:pathLst>
              <a:path w="64770" h="101600">
                <a:moveTo>
                  <a:pt x="64604" y="0"/>
                </a:moveTo>
                <a:lnTo>
                  <a:pt x="63500" y="1117"/>
                </a:lnTo>
                <a:lnTo>
                  <a:pt x="54584" y="3352"/>
                </a:lnTo>
                <a:lnTo>
                  <a:pt x="44513" y="8915"/>
                </a:lnTo>
                <a:lnTo>
                  <a:pt x="12255" y="47917"/>
                </a:lnTo>
                <a:lnTo>
                  <a:pt x="1130" y="87998"/>
                </a:lnTo>
                <a:lnTo>
                  <a:pt x="0" y="101371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776454" y="3333301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59" h="58420">
                <a:moveTo>
                  <a:pt x="0" y="0"/>
                </a:moveTo>
                <a:lnTo>
                  <a:pt x="12255" y="46761"/>
                </a:lnTo>
                <a:lnTo>
                  <a:pt x="18948" y="55664"/>
                </a:lnTo>
                <a:lnTo>
                  <a:pt x="22275" y="57924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855536" y="4926021"/>
            <a:ext cx="40640" cy="11430"/>
          </a:xfrm>
          <a:custGeom>
            <a:avLst/>
            <a:gdLst/>
            <a:ahLst/>
            <a:cxnLst/>
            <a:rect l="l" t="t" r="r" b="b"/>
            <a:pathLst>
              <a:path w="40640" h="11429">
                <a:moveTo>
                  <a:pt x="0" y="0"/>
                </a:moveTo>
                <a:lnTo>
                  <a:pt x="40093" y="1115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886727" y="4917118"/>
            <a:ext cx="40640" cy="11430"/>
          </a:xfrm>
          <a:custGeom>
            <a:avLst/>
            <a:gdLst/>
            <a:ahLst/>
            <a:cxnLst/>
            <a:rect l="l" t="t" r="r" b="b"/>
            <a:pathLst>
              <a:path w="40640" h="11429">
                <a:moveTo>
                  <a:pt x="0" y="0"/>
                </a:moveTo>
                <a:lnTo>
                  <a:pt x="40081" y="11137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877799" y="4975030"/>
            <a:ext cx="18415" cy="5080"/>
          </a:xfrm>
          <a:custGeom>
            <a:avLst/>
            <a:gdLst/>
            <a:ahLst/>
            <a:cxnLst/>
            <a:rect l="l" t="t" r="r" b="b"/>
            <a:pathLst>
              <a:path w="18415" h="5079">
                <a:moveTo>
                  <a:pt x="0" y="0"/>
                </a:moveTo>
                <a:lnTo>
                  <a:pt x="17830" y="447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877799" y="4907085"/>
            <a:ext cx="18415" cy="5715"/>
          </a:xfrm>
          <a:custGeom>
            <a:avLst/>
            <a:gdLst/>
            <a:ahLst/>
            <a:cxnLst/>
            <a:rect l="l" t="t" r="r" b="b"/>
            <a:pathLst>
              <a:path w="18415" h="5714">
                <a:moveTo>
                  <a:pt x="0" y="0"/>
                </a:moveTo>
                <a:lnTo>
                  <a:pt x="17830" y="5562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886727" y="4910438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-1797" y="3340"/>
                </a:moveTo>
                <a:lnTo>
                  <a:pt x="1797" y="3340"/>
                </a:lnTo>
              </a:path>
            </a:pathLst>
          </a:custGeom>
          <a:ln w="66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855536" y="4917118"/>
            <a:ext cx="31750" cy="9525"/>
          </a:xfrm>
          <a:custGeom>
            <a:avLst/>
            <a:gdLst/>
            <a:ahLst/>
            <a:cxnLst/>
            <a:rect l="l" t="t" r="r" b="b"/>
            <a:pathLst>
              <a:path w="31750" h="9525">
                <a:moveTo>
                  <a:pt x="31191" y="0"/>
                </a:moveTo>
                <a:lnTo>
                  <a:pt x="0" y="8902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855536" y="4926021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032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842163" y="4931609"/>
            <a:ext cx="36195" cy="10160"/>
          </a:xfrm>
          <a:custGeom>
            <a:avLst/>
            <a:gdLst/>
            <a:ahLst/>
            <a:cxnLst/>
            <a:rect l="l" t="t" r="r" b="b"/>
            <a:pathLst>
              <a:path w="36195" h="10160">
                <a:moveTo>
                  <a:pt x="0" y="0"/>
                </a:moveTo>
                <a:lnTo>
                  <a:pt x="35636" y="10007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790932" y="4879247"/>
            <a:ext cx="12700" cy="46990"/>
          </a:xfrm>
          <a:custGeom>
            <a:avLst/>
            <a:gdLst/>
            <a:ahLst/>
            <a:cxnLst/>
            <a:rect l="l" t="t" r="r" b="b"/>
            <a:pathLst>
              <a:path w="12700" h="46989">
                <a:moveTo>
                  <a:pt x="12242" y="0"/>
                </a:moveTo>
                <a:lnTo>
                  <a:pt x="12242" y="1117"/>
                </a:lnTo>
                <a:lnTo>
                  <a:pt x="6680" y="11137"/>
                </a:lnTo>
                <a:lnTo>
                  <a:pt x="3352" y="23380"/>
                </a:lnTo>
                <a:lnTo>
                  <a:pt x="1117" y="35636"/>
                </a:lnTo>
                <a:lnTo>
                  <a:pt x="0" y="46774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842163" y="4927139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24498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842163" y="4941616"/>
            <a:ext cx="36195" cy="10160"/>
          </a:xfrm>
          <a:custGeom>
            <a:avLst/>
            <a:gdLst/>
            <a:ahLst/>
            <a:cxnLst/>
            <a:rect l="l" t="t" r="r" b="b"/>
            <a:pathLst>
              <a:path w="36195" h="10160">
                <a:moveTo>
                  <a:pt x="35636" y="0"/>
                </a:moveTo>
                <a:lnTo>
                  <a:pt x="0" y="1002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877802" y="4941610"/>
            <a:ext cx="0" cy="42545"/>
          </a:xfrm>
          <a:custGeom>
            <a:avLst/>
            <a:gdLst/>
            <a:ahLst/>
            <a:cxnLst/>
            <a:rect l="l" t="t" r="r" b="b"/>
            <a:pathLst>
              <a:path h="42545">
                <a:moveTo>
                  <a:pt x="0" y="42329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877802" y="4979494"/>
            <a:ext cx="18415" cy="4445"/>
          </a:xfrm>
          <a:custGeom>
            <a:avLst/>
            <a:gdLst/>
            <a:ahLst/>
            <a:cxnLst/>
            <a:rect l="l" t="t" r="r" b="b"/>
            <a:pathLst>
              <a:path w="18415" h="4445">
                <a:moveTo>
                  <a:pt x="17843" y="0"/>
                </a:moveTo>
                <a:lnTo>
                  <a:pt x="0" y="4444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895645" y="4937165"/>
            <a:ext cx="0" cy="42545"/>
          </a:xfrm>
          <a:custGeom>
            <a:avLst/>
            <a:gdLst/>
            <a:ahLst/>
            <a:cxnLst/>
            <a:rect l="l" t="t" r="r" b="b"/>
            <a:pathLst>
              <a:path h="42545">
                <a:moveTo>
                  <a:pt x="0" y="0"/>
                </a:moveTo>
                <a:lnTo>
                  <a:pt x="0" y="42329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895645" y="4928250"/>
            <a:ext cx="31750" cy="9525"/>
          </a:xfrm>
          <a:custGeom>
            <a:avLst/>
            <a:gdLst/>
            <a:ahLst/>
            <a:cxnLst/>
            <a:rect l="l" t="t" r="r" b="b"/>
            <a:pathLst>
              <a:path w="31750" h="9525">
                <a:moveTo>
                  <a:pt x="31165" y="0"/>
                </a:moveTo>
                <a:lnTo>
                  <a:pt x="0" y="8915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926811" y="4903751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498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895645" y="4903751"/>
            <a:ext cx="31750" cy="9525"/>
          </a:xfrm>
          <a:custGeom>
            <a:avLst/>
            <a:gdLst/>
            <a:ahLst/>
            <a:cxnLst/>
            <a:rect l="l" t="t" r="r" b="b"/>
            <a:pathLst>
              <a:path w="31750" h="9525">
                <a:moveTo>
                  <a:pt x="0" y="8915"/>
                </a:moveTo>
                <a:lnTo>
                  <a:pt x="31165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895645" y="4870338"/>
            <a:ext cx="0" cy="42545"/>
          </a:xfrm>
          <a:custGeom>
            <a:avLst/>
            <a:gdLst/>
            <a:ahLst/>
            <a:cxnLst/>
            <a:rect l="l" t="t" r="r" b="b"/>
            <a:pathLst>
              <a:path h="42545">
                <a:moveTo>
                  <a:pt x="0" y="0"/>
                </a:moveTo>
                <a:lnTo>
                  <a:pt x="0" y="42329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877802" y="4870338"/>
            <a:ext cx="18415" cy="5080"/>
          </a:xfrm>
          <a:custGeom>
            <a:avLst/>
            <a:gdLst/>
            <a:ahLst/>
            <a:cxnLst/>
            <a:rect l="l" t="t" r="r" b="b"/>
            <a:pathLst>
              <a:path w="18415" h="5079">
                <a:moveTo>
                  <a:pt x="0" y="4457"/>
                </a:moveTo>
                <a:lnTo>
                  <a:pt x="17843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877802" y="4874795"/>
            <a:ext cx="0" cy="42545"/>
          </a:xfrm>
          <a:custGeom>
            <a:avLst/>
            <a:gdLst/>
            <a:ahLst/>
            <a:cxnLst/>
            <a:rect l="l" t="t" r="r" b="b"/>
            <a:pathLst>
              <a:path h="42545">
                <a:moveTo>
                  <a:pt x="0" y="42316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842166" y="4917112"/>
            <a:ext cx="36195" cy="10160"/>
          </a:xfrm>
          <a:custGeom>
            <a:avLst/>
            <a:gdLst/>
            <a:ahLst/>
            <a:cxnLst/>
            <a:rect l="l" t="t" r="r" b="b"/>
            <a:pathLst>
              <a:path w="36195" h="10160">
                <a:moveTo>
                  <a:pt x="0" y="10020"/>
                </a:moveTo>
                <a:lnTo>
                  <a:pt x="35636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790946" y="4943858"/>
            <a:ext cx="51435" cy="89535"/>
          </a:xfrm>
          <a:custGeom>
            <a:avLst/>
            <a:gdLst/>
            <a:ahLst/>
            <a:cxnLst/>
            <a:rect l="l" t="t" r="r" b="b"/>
            <a:pathLst>
              <a:path w="51434" h="89535">
                <a:moveTo>
                  <a:pt x="51219" y="89090"/>
                </a:moveTo>
                <a:lnTo>
                  <a:pt x="18910" y="65697"/>
                </a:lnTo>
                <a:lnTo>
                  <a:pt x="3340" y="30060"/>
                </a:lnTo>
                <a:lnTo>
                  <a:pt x="1092" y="15582"/>
                </a:ln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790946" y="4811295"/>
            <a:ext cx="110489" cy="132715"/>
          </a:xfrm>
          <a:custGeom>
            <a:avLst/>
            <a:gdLst/>
            <a:ahLst/>
            <a:cxnLst/>
            <a:rect l="l" t="t" r="r" b="b"/>
            <a:pathLst>
              <a:path w="110490" h="132714">
                <a:moveTo>
                  <a:pt x="0" y="132562"/>
                </a:moveTo>
                <a:lnTo>
                  <a:pt x="6667" y="86906"/>
                </a:lnTo>
                <a:lnTo>
                  <a:pt x="26720" y="44564"/>
                </a:lnTo>
                <a:lnTo>
                  <a:pt x="55689" y="14490"/>
                </a:lnTo>
                <a:lnTo>
                  <a:pt x="89090" y="0"/>
                </a:lnTo>
                <a:lnTo>
                  <a:pt x="100253" y="0"/>
                </a:lnTo>
                <a:lnTo>
                  <a:pt x="110248" y="2235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806529" y="4815766"/>
            <a:ext cx="160655" cy="222885"/>
          </a:xfrm>
          <a:custGeom>
            <a:avLst/>
            <a:gdLst/>
            <a:ahLst/>
            <a:cxnLst/>
            <a:rect l="l" t="t" r="r" b="b"/>
            <a:pathLst>
              <a:path w="160654" h="222885">
                <a:moveTo>
                  <a:pt x="0" y="132537"/>
                </a:moveTo>
                <a:lnTo>
                  <a:pt x="6680" y="86880"/>
                </a:lnTo>
                <a:lnTo>
                  <a:pt x="26720" y="44538"/>
                </a:lnTo>
                <a:lnTo>
                  <a:pt x="55689" y="13347"/>
                </a:lnTo>
                <a:lnTo>
                  <a:pt x="89115" y="0"/>
                </a:lnTo>
                <a:lnTo>
                  <a:pt x="100253" y="0"/>
                </a:lnTo>
                <a:lnTo>
                  <a:pt x="110274" y="1117"/>
                </a:lnTo>
                <a:lnTo>
                  <a:pt x="120281" y="5575"/>
                </a:lnTo>
                <a:lnTo>
                  <a:pt x="130327" y="11137"/>
                </a:lnTo>
                <a:lnTo>
                  <a:pt x="138099" y="20040"/>
                </a:lnTo>
                <a:lnTo>
                  <a:pt x="145910" y="28955"/>
                </a:lnTo>
                <a:lnTo>
                  <a:pt x="151498" y="41211"/>
                </a:lnTo>
                <a:lnTo>
                  <a:pt x="155943" y="53454"/>
                </a:lnTo>
                <a:lnTo>
                  <a:pt x="159270" y="67944"/>
                </a:lnTo>
                <a:lnTo>
                  <a:pt x="160388" y="82435"/>
                </a:lnTo>
                <a:lnTo>
                  <a:pt x="160388" y="96900"/>
                </a:lnTo>
                <a:lnTo>
                  <a:pt x="151498" y="143675"/>
                </a:lnTo>
                <a:lnTo>
                  <a:pt x="130327" y="183781"/>
                </a:lnTo>
                <a:lnTo>
                  <a:pt x="100253" y="212724"/>
                </a:lnTo>
                <a:lnTo>
                  <a:pt x="66827" y="222770"/>
                </a:lnTo>
                <a:lnTo>
                  <a:pt x="55689" y="221653"/>
                </a:lnTo>
                <a:lnTo>
                  <a:pt x="18948" y="198246"/>
                </a:lnTo>
                <a:lnTo>
                  <a:pt x="3327" y="162610"/>
                </a:lnTo>
                <a:lnTo>
                  <a:pt x="1117" y="148120"/>
                </a:lnTo>
                <a:lnTo>
                  <a:pt x="0" y="132537"/>
                </a:lnTo>
                <a:close/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855513" y="3328850"/>
            <a:ext cx="40640" cy="11430"/>
          </a:xfrm>
          <a:custGeom>
            <a:avLst/>
            <a:gdLst/>
            <a:ahLst/>
            <a:cxnLst/>
            <a:rect l="l" t="t" r="r" b="b"/>
            <a:pathLst>
              <a:path w="40640" h="11429">
                <a:moveTo>
                  <a:pt x="0" y="0"/>
                </a:moveTo>
                <a:lnTo>
                  <a:pt x="40131" y="11125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886717" y="3321039"/>
            <a:ext cx="40640" cy="10160"/>
          </a:xfrm>
          <a:custGeom>
            <a:avLst/>
            <a:gdLst/>
            <a:ahLst/>
            <a:cxnLst/>
            <a:rect l="l" t="t" r="r" b="b"/>
            <a:pathLst>
              <a:path w="40640" h="10160">
                <a:moveTo>
                  <a:pt x="0" y="0"/>
                </a:moveTo>
                <a:lnTo>
                  <a:pt x="40093" y="1002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877802" y="3377846"/>
            <a:ext cx="18415" cy="5080"/>
          </a:xfrm>
          <a:custGeom>
            <a:avLst/>
            <a:gdLst/>
            <a:ahLst/>
            <a:cxnLst/>
            <a:rect l="l" t="t" r="r" b="b"/>
            <a:pathLst>
              <a:path w="18415" h="5079">
                <a:moveTo>
                  <a:pt x="0" y="0"/>
                </a:moveTo>
                <a:lnTo>
                  <a:pt x="17843" y="4457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877802" y="3311019"/>
            <a:ext cx="18415" cy="5080"/>
          </a:xfrm>
          <a:custGeom>
            <a:avLst/>
            <a:gdLst/>
            <a:ahLst/>
            <a:cxnLst/>
            <a:rect l="l" t="t" r="r" b="b"/>
            <a:pathLst>
              <a:path w="18415" h="5079">
                <a:moveTo>
                  <a:pt x="0" y="0"/>
                </a:moveTo>
                <a:lnTo>
                  <a:pt x="17843" y="4457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886717" y="3313241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797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855513" y="3321039"/>
            <a:ext cx="31750" cy="8255"/>
          </a:xfrm>
          <a:custGeom>
            <a:avLst/>
            <a:gdLst/>
            <a:ahLst/>
            <a:cxnLst/>
            <a:rect l="l" t="t" r="r" b="b"/>
            <a:pathLst>
              <a:path w="31750" h="8254">
                <a:moveTo>
                  <a:pt x="31203" y="0"/>
                </a:moveTo>
                <a:lnTo>
                  <a:pt x="0" y="781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855513" y="33288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033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842166" y="3335505"/>
            <a:ext cx="36195" cy="9525"/>
          </a:xfrm>
          <a:custGeom>
            <a:avLst/>
            <a:gdLst/>
            <a:ahLst/>
            <a:cxnLst/>
            <a:rect l="l" t="t" r="r" b="b"/>
            <a:pathLst>
              <a:path w="36195" h="9525">
                <a:moveTo>
                  <a:pt x="0" y="0"/>
                </a:moveTo>
                <a:lnTo>
                  <a:pt x="35636" y="8915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790946" y="3282050"/>
            <a:ext cx="12700" cy="48260"/>
          </a:xfrm>
          <a:custGeom>
            <a:avLst/>
            <a:gdLst/>
            <a:ahLst/>
            <a:cxnLst/>
            <a:rect l="l" t="t" r="r" b="b"/>
            <a:pathLst>
              <a:path w="12700" h="48260">
                <a:moveTo>
                  <a:pt x="12230" y="0"/>
                </a:moveTo>
                <a:lnTo>
                  <a:pt x="12230" y="1117"/>
                </a:lnTo>
                <a:lnTo>
                  <a:pt x="6667" y="12255"/>
                </a:lnTo>
                <a:lnTo>
                  <a:pt x="3340" y="23406"/>
                </a:lnTo>
                <a:lnTo>
                  <a:pt x="1092" y="35661"/>
                </a:lnTo>
                <a:lnTo>
                  <a:pt x="0" y="47891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790946" y="3347785"/>
            <a:ext cx="51435" cy="88265"/>
          </a:xfrm>
          <a:custGeom>
            <a:avLst/>
            <a:gdLst/>
            <a:ahLst/>
            <a:cxnLst/>
            <a:rect l="l" t="t" r="r" b="b"/>
            <a:pathLst>
              <a:path w="51434" h="88264">
                <a:moveTo>
                  <a:pt x="51219" y="87972"/>
                </a:moveTo>
                <a:lnTo>
                  <a:pt x="18910" y="64579"/>
                </a:lnTo>
                <a:lnTo>
                  <a:pt x="3340" y="28943"/>
                </a:lnTo>
                <a:lnTo>
                  <a:pt x="1092" y="14465"/>
                </a:ln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790946" y="3214131"/>
            <a:ext cx="110489" cy="133985"/>
          </a:xfrm>
          <a:custGeom>
            <a:avLst/>
            <a:gdLst/>
            <a:ahLst/>
            <a:cxnLst/>
            <a:rect l="l" t="t" r="r" b="b"/>
            <a:pathLst>
              <a:path w="110490" h="133985">
                <a:moveTo>
                  <a:pt x="0" y="133654"/>
                </a:moveTo>
                <a:lnTo>
                  <a:pt x="6667" y="86880"/>
                </a:lnTo>
                <a:lnTo>
                  <a:pt x="26720" y="44538"/>
                </a:lnTo>
                <a:lnTo>
                  <a:pt x="55689" y="14465"/>
                </a:lnTo>
                <a:lnTo>
                  <a:pt x="100253" y="0"/>
                </a:lnTo>
                <a:lnTo>
                  <a:pt x="110248" y="2209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842166" y="3329942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24523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842166" y="3344420"/>
            <a:ext cx="36195" cy="10160"/>
          </a:xfrm>
          <a:custGeom>
            <a:avLst/>
            <a:gdLst/>
            <a:ahLst/>
            <a:cxnLst/>
            <a:rect l="l" t="t" r="r" b="b"/>
            <a:pathLst>
              <a:path w="36195" h="10160">
                <a:moveTo>
                  <a:pt x="35636" y="0"/>
                </a:moveTo>
                <a:lnTo>
                  <a:pt x="0" y="10045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877802" y="3344420"/>
            <a:ext cx="0" cy="42545"/>
          </a:xfrm>
          <a:custGeom>
            <a:avLst/>
            <a:gdLst/>
            <a:ahLst/>
            <a:cxnLst/>
            <a:rect l="l" t="t" r="r" b="b"/>
            <a:pathLst>
              <a:path h="42545">
                <a:moveTo>
                  <a:pt x="0" y="42329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877802" y="3382304"/>
            <a:ext cx="18415" cy="4445"/>
          </a:xfrm>
          <a:custGeom>
            <a:avLst/>
            <a:gdLst/>
            <a:ahLst/>
            <a:cxnLst/>
            <a:rect l="l" t="t" r="r" b="b"/>
            <a:pathLst>
              <a:path w="18415" h="4445">
                <a:moveTo>
                  <a:pt x="17843" y="0"/>
                </a:moveTo>
                <a:lnTo>
                  <a:pt x="0" y="4444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895645" y="3339975"/>
            <a:ext cx="0" cy="42545"/>
          </a:xfrm>
          <a:custGeom>
            <a:avLst/>
            <a:gdLst/>
            <a:ahLst/>
            <a:cxnLst/>
            <a:rect l="l" t="t" r="r" b="b"/>
            <a:pathLst>
              <a:path h="42545">
                <a:moveTo>
                  <a:pt x="0" y="0"/>
                </a:moveTo>
                <a:lnTo>
                  <a:pt x="0" y="42329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895645" y="3331060"/>
            <a:ext cx="31750" cy="9525"/>
          </a:xfrm>
          <a:custGeom>
            <a:avLst/>
            <a:gdLst/>
            <a:ahLst/>
            <a:cxnLst/>
            <a:rect l="l" t="t" r="r" b="b"/>
            <a:pathLst>
              <a:path w="31750" h="9525">
                <a:moveTo>
                  <a:pt x="31165" y="0"/>
                </a:moveTo>
                <a:lnTo>
                  <a:pt x="0" y="8915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926811" y="3306574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485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895645" y="3306574"/>
            <a:ext cx="31750" cy="9525"/>
          </a:xfrm>
          <a:custGeom>
            <a:avLst/>
            <a:gdLst/>
            <a:ahLst/>
            <a:cxnLst/>
            <a:rect l="l" t="t" r="r" b="b"/>
            <a:pathLst>
              <a:path w="31750" h="9525">
                <a:moveTo>
                  <a:pt x="0" y="8902"/>
                </a:moveTo>
                <a:lnTo>
                  <a:pt x="31165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895645" y="3273148"/>
            <a:ext cx="0" cy="42545"/>
          </a:xfrm>
          <a:custGeom>
            <a:avLst/>
            <a:gdLst/>
            <a:ahLst/>
            <a:cxnLst/>
            <a:rect l="l" t="t" r="r" b="b"/>
            <a:pathLst>
              <a:path h="42545">
                <a:moveTo>
                  <a:pt x="0" y="0"/>
                </a:moveTo>
                <a:lnTo>
                  <a:pt x="0" y="42329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877802" y="3273148"/>
            <a:ext cx="18415" cy="5080"/>
          </a:xfrm>
          <a:custGeom>
            <a:avLst/>
            <a:gdLst/>
            <a:ahLst/>
            <a:cxnLst/>
            <a:rect l="l" t="t" r="r" b="b"/>
            <a:pathLst>
              <a:path w="18415" h="5079">
                <a:moveTo>
                  <a:pt x="0" y="4457"/>
                </a:moveTo>
                <a:lnTo>
                  <a:pt x="17843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877802" y="3277605"/>
            <a:ext cx="0" cy="42545"/>
          </a:xfrm>
          <a:custGeom>
            <a:avLst/>
            <a:gdLst/>
            <a:ahLst/>
            <a:cxnLst/>
            <a:rect l="l" t="t" r="r" b="b"/>
            <a:pathLst>
              <a:path h="42545">
                <a:moveTo>
                  <a:pt x="0" y="42316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842166" y="3319922"/>
            <a:ext cx="36195" cy="10160"/>
          </a:xfrm>
          <a:custGeom>
            <a:avLst/>
            <a:gdLst/>
            <a:ahLst/>
            <a:cxnLst/>
            <a:rect l="l" t="t" r="r" b="b"/>
            <a:pathLst>
              <a:path w="36195" h="10160">
                <a:moveTo>
                  <a:pt x="0" y="10020"/>
                </a:moveTo>
                <a:lnTo>
                  <a:pt x="35636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806529" y="3218576"/>
            <a:ext cx="160655" cy="222885"/>
          </a:xfrm>
          <a:custGeom>
            <a:avLst/>
            <a:gdLst/>
            <a:ahLst/>
            <a:cxnLst/>
            <a:rect l="l" t="t" r="r" b="b"/>
            <a:pathLst>
              <a:path w="160654" h="222885">
                <a:moveTo>
                  <a:pt x="0" y="132537"/>
                </a:moveTo>
                <a:lnTo>
                  <a:pt x="6680" y="86880"/>
                </a:lnTo>
                <a:lnTo>
                  <a:pt x="26720" y="44538"/>
                </a:lnTo>
                <a:lnTo>
                  <a:pt x="55689" y="14490"/>
                </a:lnTo>
                <a:lnTo>
                  <a:pt x="89115" y="0"/>
                </a:lnTo>
                <a:lnTo>
                  <a:pt x="100253" y="0"/>
                </a:lnTo>
                <a:lnTo>
                  <a:pt x="138099" y="20053"/>
                </a:lnTo>
                <a:lnTo>
                  <a:pt x="159270" y="67945"/>
                </a:lnTo>
                <a:lnTo>
                  <a:pt x="160388" y="82435"/>
                </a:lnTo>
                <a:lnTo>
                  <a:pt x="160388" y="98018"/>
                </a:lnTo>
                <a:lnTo>
                  <a:pt x="151498" y="143675"/>
                </a:lnTo>
                <a:lnTo>
                  <a:pt x="138099" y="171526"/>
                </a:lnTo>
                <a:lnTo>
                  <a:pt x="130327" y="184899"/>
                </a:lnTo>
                <a:lnTo>
                  <a:pt x="100253" y="212737"/>
                </a:lnTo>
                <a:lnTo>
                  <a:pt x="66827" y="222770"/>
                </a:lnTo>
                <a:lnTo>
                  <a:pt x="55689" y="222770"/>
                </a:lnTo>
                <a:lnTo>
                  <a:pt x="18948" y="198247"/>
                </a:lnTo>
                <a:lnTo>
                  <a:pt x="3327" y="162636"/>
                </a:lnTo>
                <a:lnTo>
                  <a:pt x="1117" y="148145"/>
                </a:lnTo>
                <a:lnTo>
                  <a:pt x="0" y="132537"/>
                </a:lnTo>
                <a:close/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803177" y="4863658"/>
            <a:ext cx="9525" cy="15875"/>
          </a:xfrm>
          <a:custGeom>
            <a:avLst/>
            <a:gdLst/>
            <a:ahLst/>
            <a:cxnLst/>
            <a:rect l="l" t="t" r="r" b="b"/>
            <a:pathLst>
              <a:path w="9525" h="15875">
                <a:moveTo>
                  <a:pt x="0" y="15582"/>
                </a:moveTo>
                <a:lnTo>
                  <a:pt x="8928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790946" y="4926015"/>
            <a:ext cx="0" cy="18415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0" y="17843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842166" y="5032948"/>
            <a:ext cx="15875" cy="3810"/>
          </a:xfrm>
          <a:custGeom>
            <a:avLst/>
            <a:gdLst/>
            <a:ahLst/>
            <a:cxnLst/>
            <a:rect l="l" t="t" r="r" b="b"/>
            <a:pathLst>
              <a:path w="15875" h="3810">
                <a:moveTo>
                  <a:pt x="15621" y="3352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901196" y="4813530"/>
            <a:ext cx="15875" cy="3810"/>
          </a:xfrm>
          <a:custGeom>
            <a:avLst/>
            <a:gdLst/>
            <a:ahLst/>
            <a:cxnLst/>
            <a:rect l="l" t="t" r="r" b="b"/>
            <a:pathLst>
              <a:path w="15875" h="3810">
                <a:moveTo>
                  <a:pt x="0" y="0"/>
                </a:moveTo>
                <a:lnTo>
                  <a:pt x="15608" y="3352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803177" y="3266468"/>
            <a:ext cx="9525" cy="15875"/>
          </a:xfrm>
          <a:custGeom>
            <a:avLst/>
            <a:gdLst/>
            <a:ahLst/>
            <a:cxnLst/>
            <a:rect l="l" t="t" r="r" b="b"/>
            <a:pathLst>
              <a:path w="9525" h="15875">
                <a:moveTo>
                  <a:pt x="0" y="15582"/>
                </a:moveTo>
                <a:lnTo>
                  <a:pt x="8928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790946" y="3329942"/>
            <a:ext cx="0" cy="18415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0" y="17843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842166" y="3435758"/>
            <a:ext cx="15875" cy="5080"/>
          </a:xfrm>
          <a:custGeom>
            <a:avLst/>
            <a:gdLst/>
            <a:ahLst/>
            <a:cxnLst/>
            <a:rect l="l" t="t" r="r" b="b"/>
            <a:pathLst>
              <a:path w="15875" h="5079">
                <a:moveTo>
                  <a:pt x="15621" y="4470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901196" y="3216341"/>
            <a:ext cx="15875" cy="5080"/>
          </a:xfrm>
          <a:custGeom>
            <a:avLst/>
            <a:gdLst/>
            <a:ahLst/>
            <a:cxnLst/>
            <a:rect l="l" t="t" r="r" b="b"/>
            <a:pathLst>
              <a:path w="15875" h="5080">
                <a:moveTo>
                  <a:pt x="0" y="0"/>
                </a:moveTo>
                <a:lnTo>
                  <a:pt x="15608" y="447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161258" y="4800579"/>
            <a:ext cx="77470" cy="81280"/>
          </a:xfrm>
          <a:custGeom>
            <a:avLst/>
            <a:gdLst/>
            <a:ahLst/>
            <a:cxnLst/>
            <a:rect l="l" t="t" r="r" b="b"/>
            <a:pathLst>
              <a:path w="77470" h="81279">
                <a:moveTo>
                  <a:pt x="77139" y="0"/>
                </a:moveTo>
                <a:lnTo>
                  <a:pt x="77139" y="81178"/>
                </a:lnTo>
                <a:lnTo>
                  <a:pt x="0" y="55854"/>
                </a:lnTo>
              </a:path>
            </a:pathLst>
          </a:custGeom>
          <a:ln w="3594">
            <a:solidFill>
              <a:srgbClr val="FE5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054349" y="4740165"/>
            <a:ext cx="77470" cy="106680"/>
          </a:xfrm>
          <a:custGeom>
            <a:avLst/>
            <a:gdLst/>
            <a:ahLst/>
            <a:cxnLst/>
            <a:rect l="l" t="t" r="r" b="b"/>
            <a:pathLst>
              <a:path w="77470" h="106679">
                <a:moveTo>
                  <a:pt x="77114" y="106502"/>
                </a:moveTo>
                <a:lnTo>
                  <a:pt x="0" y="81178"/>
                </a:lnTo>
                <a:lnTo>
                  <a:pt x="0" y="0"/>
                </a:lnTo>
              </a:path>
            </a:pathLst>
          </a:custGeom>
          <a:ln w="3594">
            <a:solidFill>
              <a:srgbClr val="FE5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054344" y="3375498"/>
            <a:ext cx="0" cy="1204595"/>
          </a:xfrm>
          <a:custGeom>
            <a:avLst/>
            <a:gdLst/>
            <a:ahLst/>
            <a:cxnLst/>
            <a:rect l="l" t="t" r="r" b="b"/>
            <a:pathLst>
              <a:path h="1204595">
                <a:moveTo>
                  <a:pt x="0" y="1204125"/>
                </a:moveTo>
                <a:lnTo>
                  <a:pt x="0" y="0"/>
                </a:lnTo>
              </a:path>
            </a:pathLst>
          </a:custGeom>
          <a:ln w="3594">
            <a:solidFill>
              <a:srgbClr val="FE51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054344" y="3214038"/>
            <a:ext cx="77470" cy="81280"/>
          </a:xfrm>
          <a:custGeom>
            <a:avLst/>
            <a:gdLst/>
            <a:ahLst/>
            <a:cxnLst/>
            <a:rect l="l" t="t" r="r" b="b"/>
            <a:pathLst>
              <a:path w="77470" h="81279">
                <a:moveTo>
                  <a:pt x="0" y="81178"/>
                </a:moveTo>
                <a:lnTo>
                  <a:pt x="0" y="0"/>
                </a:lnTo>
                <a:lnTo>
                  <a:pt x="77254" y="24942"/>
                </a:lnTo>
              </a:path>
            </a:pathLst>
          </a:custGeom>
          <a:ln w="3594">
            <a:solidFill>
              <a:srgbClr val="FE5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161151" y="3248518"/>
            <a:ext cx="77470" cy="106680"/>
          </a:xfrm>
          <a:custGeom>
            <a:avLst/>
            <a:gdLst/>
            <a:ahLst/>
            <a:cxnLst/>
            <a:rect l="l" t="t" r="r" b="b"/>
            <a:pathLst>
              <a:path w="77470" h="106679">
                <a:moveTo>
                  <a:pt x="0" y="0"/>
                </a:moveTo>
                <a:lnTo>
                  <a:pt x="77241" y="24917"/>
                </a:lnTo>
                <a:lnTo>
                  <a:pt x="77241" y="106095"/>
                </a:lnTo>
              </a:path>
            </a:pathLst>
          </a:custGeom>
          <a:ln w="3594">
            <a:solidFill>
              <a:srgbClr val="FE5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238397" y="3515282"/>
            <a:ext cx="0" cy="1205230"/>
          </a:xfrm>
          <a:custGeom>
            <a:avLst/>
            <a:gdLst/>
            <a:ahLst/>
            <a:cxnLst/>
            <a:rect l="l" t="t" r="r" b="b"/>
            <a:pathLst>
              <a:path h="1205229">
                <a:moveTo>
                  <a:pt x="0" y="0"/>
                </a:moveTo>
                <a:lnTo>
                  <a:pt x="0" y="1204963"/>
                </a:lnTo>
              </a:path>
            </a:pathLst>
          </a:custGeom>
          <a:ln w="3594">
            <a:solidFill>
              <a:srgbClr val="FE51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582003" y="2887196"/>
            <a:ext cx="15875" cy="1270"/>
          </a:xfrm>
          <a:custGeom>
            <a:avLst/>
            <a:gdLst/>
            <a:ahLst/>
            <a:cxnLst/>
            <a:rect l="l" t="t" r="r" b="b"/>
            <a:pathLst>
              <a:path w="15875" h="1269">
                <a:moveTo>
                  <a:pt x="15608" y="1117"/>
                </a:moveTo>
                <a:lnTo>
                  <a:pt x="7810" y="0"/>
                </a:ln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597611" y="2887196"/>
            <a:ext cx="17145" cy="1270"/>
          </a:xfrm>
          <a:custGeom>
            <a:avLst/>
            <a:gdLst/>
            <a:ahLst/>
            <a:cxnLst/>
            <a:rect l="l" t="t" r="r" b="b"/>
            <a:pathLst>
              <a:path w="17144" h="1269">
                <a:moveTo>
                  <a:pt x="0" y="1117"/>
                </a:moveTo>
                <a:lnTo>
                  <a:pt x="8915" y="0"/>
                </a:lnTo>
                <a:lnTo>
                  <a:pt x="1670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065416" y="3399539"/>
            <a:ext cx="45720" cy="12700"/>
          </a:xfrm>
          <a:custGeom>
            <a:avLst/>
            <a:gdLst/>
            <a:ahLst/>
            <a:cxnLst/>
            <a:rect l="l" t="t" r="r" b="b"/>
            <a:pathLst>
              <a:path w="45719" h="12700">
                <a:moveTo>
                  <a:pt x="0" y="12255"/>
                </a:moveTo>
                <a:lnTo>
                  <a:pt x="45631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883844" y="4670378"/>
            <a:ext cx="22860" cy="38100"/>
          </a:xfrm>
          <a:custGeom>
            <a:avLst/>
            <a:gdLst/>
            <a:ahLst/>
            <a:cxnLst/>
            <a:rect l="l" t="t" r="r" b="b"/>
            <a:pathLst>
              <a:path w="22860" h="38100">
                <a:moveTo>
                  <a:pt x="22275" y="37871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879412" y="4503296"/>
            <a:ext cx="22860" cy="24765"/>
          </a:xfrm>
          <a:custGeom>
            <a:avLst/>
            <a:gdLst/>
            <a:ahLst/>
            <a:cxnLst/>
            <a:rect l="l" t="t" r="r" b="b"/>
            <a:pathLst>
              <a:path w="22860" h="24764">
                <a:moveTo>
                  <a:pt x="22263" y="0"/>
                </a:moveTo>
                <a:lnTo>
                  <a:pt x="0" y="24523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882739" y="3665744"/>
            <a:ext cx="23495" cy="38100"/>
          </a:xfrm>
          <a:custGeom>
            <a:avLst/>
            <a:gdLst/>
            <a:ahLst/>
            <a:cxnLst/>
            <a:rect l="l" t="t" r="r" b="b"/>
            <a:pathLst>
              <a:path w="23494" h="38100">
                <a:moveTo>
                  <a:pt x="23380" y="37871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879412" y="3499780"/>
            <a:ext cx="22860" cy="23495"/>
          </a:xfrm>
          <a:custGeom>
            <a:avLst/>
            <a:gdLst/>
            <a:ahLst/>
            <a:cxnLst/>
            <a:rect l="l" t="t" r="r" b="b"/>
            <a:pathLst>
              <a:path w="22860" h="23495">
                <a:moveTo>
                  <a:pt x="22263" y="0"/>
                </a:moveTo>
                <a:lnTo>
                  <a:pt x="0" y="23393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861581" y="3438528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211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450596" y="4750565"/>
            <a:ext cx="8890" cy="2540"/>
          </a:xfrm>
          <a:custGeom>
            <a:avLst/>
            <a:gdLst/>
            <a:ahLst/>
            <a:cxnLst/>
            <a:rect l="l" t="t" r="r" b="b"/>
            <a:pathLst>
              <a:path w="8890" h="2539">
                <a:moveTo>
                  <a:pt x="0" y="2235"/>
                </a:moveTo>
                <a:lnTo>
                  <a:pt x="8889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450596" y="4739427"/>
            <a:ext cx="8890" cy="2540"/>
          </a:xfrm>
          <a:custGeom>
            <a:avLst/>
            <a:gdLst/>
            <a:ahLst/>
            <a:cxnLst/>
            <a:rect l="l" t="t" r="r" b="b"/>
            <a:pathLst>
              <a:path w="8890" h="2539">
                <a:moveTo>
                  <a:pt x="8889" y="2222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450596" y="4603550"/>
            <a:ext cx="8890" cy="6985"/>
          </a:xfrm>
          <a:custGeom>
            <a:avLst/>
            <a:gdLst/>
            <a:ahLst/>
            <a:cxnLst/>
            <a:rect l="l" t="t" r="r" b="b"/>
            <a:pathLst>
              <a:path w="8890" h="6985">
                <a:moveTo>
                  <a:pt x="8889" y="6692"/>
                </a:moveTo>
                <a:lnTo>
                  <a:pt x="3352" y="2235"/>
                </a:ln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453949" y="4718256"/>
            <a:ext cx="5715" cy="2540"/>
          </a:xfrm>
          <a:custGeom>
            <a:avLst/>
            <a:gdLst/>
            <a:ahLst/>
            <a:cxnLst/>
            <a:rect l="l" t="t" r="r" b="b"/>
            <a:pathLst>
              <a:path w="5715" h="2539">
                <a:moveTo>
                  <a:pt x="0" y="2235"/>
                </a:moveTo>
                <a:lnTo>
                  <a:pt x="4444" y="0"/>
                </a:lnTo>
                <a:lnTo>
                  <a:pt x="5537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450596" y="4583497"/>
            <a:ext cx="8890" cy="2540"/>
          </a:xfrm>
          <a:custGeom>
            <a:avLst/>
            <a:gdLst/>
            <a:ahLst/>
            <a:cxnLst/>
            <a:rect l="l" t="t" r="r" b="b"/>
            <a:pathLst>
              <a:path w="8890" h="2539">
                <a:moveTo>
                  <a:pt x="0" y="0"/>
                </a:moveTo>
                <a:lnTo>
                  <a:pt x="8889" y="2235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129982" y="4579052"/>
            <a:ext cx="0" cy="188595"/>
          </a:xfrm>
          <a:custGeom>
            <a:avLst/>
            <a:gdLst/>
            <a:ahLst/>
            <a:cxnLst/>
            <a:rect l="l" t="t" r="r" b="b"/>
            <a:pathLst>
              <a:path h="188595">
                <a:moveTo>
                  <a:pt x="0" y="0"/>
                </a:moveTo>
                <a:lnTo>
                  <a:pt x="0" y="188239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450596" y="4518879"/>
            <a:ext cx="8890" cy="2540"/>
          </a:xfrm>
          <a:custGeom>
            <a:avLst/>
            <a:gdLst/>
            <a:ahLst/>
            <a:cxnLst/>
            <a:rect l="l" t="t" r="r" b="b"/>
            <a:pathLst>
              <a:path w="8890" h="2539">
                <a:moveTo>
                  <a:pt x="0" y="2260"/>
                </a:moveTo>
                <a:lnTo>
                  <a:pt x="8889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463969" y="4791777"/>
            <a:ext cx="0" cy="3810"/>
          </a:xfrm>
          <a:custGeom>
            <a:avLst/>
            <a:gdLst/>
            <a:ahLst/>
            <a:cxnLst/>
            <a:rect l="l" t="t" r="r" b="b"/>
            <a:pathLst>
              <a:path h="3810">
                <a:moveTo>
                  <a:pt x="-1797" y="1663"/>
                </a:moveTo>
                <a:lnTo>
                  <a:pt x="1797" y="1663"/>
                </a:lnTo>
              </a:path>
            </a:pathLst>
          </a:custGeom>
          <a:ln w="332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768020" y="5180498"/>
            <a:ext cx="9525" cy="2540"/>
          </a:xfrm>
          <a:custGeom>
            <a:avLst/>
            <a:gdLst/>
            <a:ahLst/>
            <a:cxnLst/>
            <a:rect l="l" t="t" r="r" b="b"/>
            <a:pathLst>
              <a:path w="9525" h="2539">
                <a:moveTo>
                  <a:pt x="0" y="0"/>
                </a:moveTo>
                <a:lnTo>
                  <a:pt x="8915" y="2209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129982" y="4767291"/>
            <a:ext cx="27305" cy="6985"/>
          </a:xfrm>
          <a:custGeom>
            <a:avLst/>
            <a:gdLst/>
            <a:ahLst/>
            <a:cxnLst/>
            <a:rect l="l" t="t" r="r" b="b"/>
            <a:pathLst>
              <a:path w="27305" h="6985">
                <a:moveTo>
                  <a:pt x="26733" y="6667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463969" y="4791777"/>
            <a:ext cx="34925" cy="10160"/>
          </a:xfrm>
          <a:custGeom>
            <a:avLst/>
            <a:gdLst/>
            <a:ahLst/>
            <a:cxnLst/>
            <a:rect l="l" t="t" r="r" b="b"/>
            <a:pathLst>
              <a:path w="34925" h="10160">
                <a:moveTo>
                  <a:pt x="0" y="0"/>
                </a:moveTo>
                <a:lnTo>
                  <a:pt x="34505" y="10033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463969" y="4788437"/>
            <a:ext cx="12700" cy="3810"/>
          </a:xfrm>
          <a:custGeom>
            <a:avLst/>
            <a:gdLst/>
            <a:ahLst/>
            <a:cxnLst/>
            <a:rect l="l" t="t" r="r" b="b"/>
            <a:pathLst>
              <a:path w="12700" h="3810">
                <a:moveTo>
                  <a:pt x="0" y="3340"/>
                </a:moveTo>
                <a:lnTo>
                  <a:pt x="12242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025309" y="4727159"/>
            <a:ext cx="104775" cy="27940"/>
          </a:xfrm>
          <a:custGeom>
            <a:avLst/>
            <a:gdLst/>
            <a:ahLst/>
            <a:cxnLst/>
            <a:rect l="l" t="t" r="r" b="b"/>
            <a:pathLst>
              <a:path w="104775" h="27939">
                <a:moveTo>
                  <a:pt x="0" y="0"/>
                </a:moveTo>
                <a:lnTo>
                  <a:pt x="104673" y="27851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111047" y="3399539"/>
            <a:ext cx="1270" cy="1173480"/>
          </a:xfrm>
          <a:custGeom>
            <a:avLst/>
            <a:gdLst/>
            <a:ahLst/>
            <a:cxnLst/>
            <a:rect l="l" t="t" r="r" b="b"/>
            <a:pathLst>
              <a:path w="1269" h="1173479">
                <a:moveTo>
                  <a:pt x="0" y="0"/>
                </a:moveTo>
                <a:lnTo>
                  <a:pt x="1041" y="1173327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050925" y="3425168"/>
            <a:ext cx="0" cy="975994"/>
          </a:xfrm>
          <a:custGeom>
            <a:avLst/>
            <a:gdLst/>
            <a:ahLst/>
            <a:cxnLst/>
            <a:rect l="l" t="t" r="r" b="b"/>
            <a:pathLst>
              <a:path h="975995">
                <a:moveTo>
                  <a:pt x="0" y="0"/>
                </a:moveTo>
                <a:lnTo>
                  <a:pt x="0" y="975664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2025309" y="4394153"/>
            <a:ext cx="26034" cy="6985"/>
          </a:xfrm>
          <a:custGeom>
            <a:avLst/>
            <a:gdLst/>
            <a:ahLst/>
            <a:cxnLst/>
            <a:rect l="l" t="t" r="r" b="b"/>
            <a:pathLst>
              <a:path w="26035" h="6985">
                <a:moveTo>
                  <a:pt x="25615" y="6680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111047" y="3368373"/>
            <a:ext cx="11430" cy="31750"/>
          </a:xfrm>
          <a:custGeom>
            <a:avLst/>
            <a:gdLst/>
            <a:ahLst/>
            <a:cxnLst/>
            <a:rect l="l" t="t" r="r" b="b"/>
            <a:pathLst>
              <a:path w="11430" h="31750">
                <a:moveTo>
                  <a:pt x="0" y="31165"/>
                </a:moveTo>
                <a:lnTo>
                  <a:pt x="1117" y="22275"/>
                </a:lnTo>
                <a:lnTo>
                  <a:pt x="3378" y="14465"/>
                </a:lnTo>
                <a:lnTo>
                  <a:pt x="6705" y="6654"/>
                </a:lnTo>
                <a:lnTo>
                  <a:pt x="10045" y="1117"/>
                </a:lnTo>
                <a:lnTo>
                  <a:pt x="11188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368599" y="2991215"/>
            <a:ext cx="470280" cy="1016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196659" y="2888314"/>
            <a:ext cx="401320" cy="107314"/>
          </a:xfrm>
          <a:custGeom>
            <a:avLst/>
            <a:gdLst/>
            <a:ahLst/>
            <a:cxnLst/>
            <a:rect l="l" t="t" r="r" b="b"/>
            <a:pathLst>
              <a:path w="401319" h="107314">
                <a:moveTo>
                  <a:pt x="0" y="106946"/>
                </a:moveTo>
                <a:lnTo>
                  <a:pt x="400951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597611" y="2888314"/>
            <a:ext cx="581660" cy="154940"/>
          </a:xfrm>
          <a:custGeom>
            <a:avLst/>
            <a:gdLst/>
            <a:ahLst/>
            <a:cxnLst/>
            <a:rect l="l" t="t" r="r" b="b"/>
            <a:pathLst>
              <a:path w="581660" h="154939">
                <a:moveTo>
                  <a:pt x="0" y="0"/>
                </a:moveTo>
                <a:lnTo>
                  <a:pt x="581380" y="154825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909911" y="4827851"/>
            <a:ext cx="68186" cy="162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909911" y="3230686"/>
            <a:ext cx="68186" cy="1628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156716" y="4581274"/>
            <a:ext cx="0" cy="193040"/>
          </a:xfrm>
          <a:custGeom>
            <a:avLst/>
            <a:gdLst/>
            <a:ahLst/>
            <a:cxnLst/>
            <a:rect l="l" t="t" r="r" b="b"/>
            <a:pathLst>
              <a:path h="193039">
                <a:moveTo>
                  <a:pt x="0" y="0"/>
                </a:moveTo>
                <a:lnTo>
                  <a:pt x="0" y="192684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2145553" y="3362785"/>
            <a:ext cx="635" cy="1219200"/>
          </a:xfrm>
          <a:custGeom>
            <a:avLst/>
            <a:gdLst/>
            <a:ahLst/>
            <a:cxnLst/>
            <a:rect l="l" t="t" r="r" b="b"/>
            <a:pathLst>
              <a:path w="635" h="1219200">
                <a:moveTo>
                  <a:pt x="38" y="0"/>
                </a:moveTo>
                <a:lnTo>
                  <a:pt x="0" y="1219034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2086561" y="3362785"/>
            <a:ext cx="59055" cy="15875"/>
          </a:xfrm>
          <a:custGeom>
            <a:avLst/>
            <a:gdLst/>
            <a:ahLst/>
            <a:cxnLst/>
            <a:rect l="l" t="t" r="r" b="b"/>
            <a:pathLst>
              <a:path w="59055" h="15875">
                <a:moveTo>
                  <a:pt x="0" y="15595"/>
                </a:moveTo>
                <a:lnTo>
                  <a:pt x="59029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776935" y="3415148"/>
            <a:ext cx="170815" cy="45720"/>
          </a:xfrm>
          <a:custGeom>
            <a:avLst/>
            <a:gdLst/>
            <a:ahLst/>
            <a:cxnLst/>
            <a:rect l="l" t="t" r="r" b="b"/>
            <a:pathLst>
              <a:path w="170814" h="45720">
                <a:moveTo>
                  <a:pt x="0" y="45669"/>
                </a:moveTo>
                <a:lnTo>
                  <a:pt x="170408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776935" y="3043139"/>
            <a:ext cx="402590" cy="108585"/>
          </a:xfrm>
          <a:custGeom>
            <a:avLst/>
            <a:gdLst/>
            <a:ahLst/>
            <a:cxnLst/>
            <a:rect l="l" t="t" r="r" b="b"/>
            <a:pathLst>
              <a:path w="402589" h="108585">
                <a:moveTo>
                  <a:pt x="402056" y="0"/>
                </a:moveTo>
                <a:lnTo>
                  <a:pt x="0" y="108038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2178992" y="3042022"/>
            <a:ext cx="45085" cy="50165"/>
          </a:xfrm>
          <a:custGeom>
            <a:avLst/>
            <a:gdLst/>
            <a:ahLst/>
            <a:cxnLst/>
            <a:rect l="l" t="t" r="r" b="b"/>
            <a:pathLst>
              <a:path w="45085" h="50164">
                <a:moveTo>
                  <a:pt x="0" y="1117"/>
                </a:moveTo>
                <a:lnTo>
                  <a:pt x="7835" y="0"/>
                </a:lnTo>
                <a:lnTo>
                  <a:pt x="16725" y="1117"/>
                </a:lnTo>
                <a:lnTo>
                  <a:pt x="24498" y="4470"/>
                </a:lnTo>
                <a:lnTo>
                  <a:pt x="31191" y="11137"/>
                </a:lnTo>
                <a:lnTo>
                  <a:pt x="36779" y="18935"/>
                </a:lnTo>
                <a:lnTo>
                  <a:pt x="41236" y="27838"/>
                </a:lnTo>
                <a:lnTo>
                  <a:pt x="43459" y="38988"/>
                </a:lnTo>
                <a:lnTo>
                  <a:pt x="44577" y="50126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2223569" y="3092149"/>
            <a:ext cx="0" cy="1910714"/>
          </a:xfrm>
          <a:custGeom>
            <a:avLst/>
            <a:gdLst/>
            <a:ahLst/>
            <a:cxnLst/>
            <a:rect l="l" t="t" r="r" b="b"/>
            <a:pathLst>
              <a:path h="1910714">
                <a:moveTo>
                  <a:pt x="0" y="0"/>
                </a:moveTo>
                <a:lnTo>
                  <a:pt x="0" y="1910143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139174" y="2888461"/>
            <a:ext cx="1086191" cy="23004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140971" y="3031984"/>
            <a:ext cx="0" cy="1947545"/>
          </a:xfrm>
          <a:custGeom>
            <a:avLst/>
            <a:gdLst/>
            <a:ahLst/>
            <a:cxnLst/>
            <a:rect l="l" t="t" r="r" b="b"/>
            <a:pathLst>
              <a:path h="1947545">
                <a:moveTo>
                  <a:pt x="0" y="1946922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140971" y="2994125"/>
            <a:ext cx="33655" cy="38100"/>
          </a:xfrm>
          <a:custGeom>
            <a:avLst/>
            <a:gdLst/>
            <a:ahLst/>
            <a:cxnLst/>
            <a:rect l="l" t="t" r="r" b="b"/>
            <a:pathLst>
              <a:path w="33655" h="38100">
                <a:moveTo>
                  <a:pt x="0" y="37858"/>
                </a:moveTo>
                <a:lnTo>
                  <a:pt x="0" y="28981"/>
                </a:lnTo>
                <a:lnTo>
                  <a:pt x="2235" y="21158"/>
                </a:lnTo>
                <a:lnTo>
                  <a:pt x="26720" y="0"/>
                </a:lnTo>
                <a:lnTo>
                  <a:pt x="33426" y="113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450597" y="4453190"/>
            <a:ext cx="9525" cy="1270"/>
          </a:xfrm>
          <a:custGeom>
            <a:avLst/>
            <a:gdLst/>
            <a:ahLst/>
            <a:cxnLst/>
            <a:rect l="l" t="t" r="r" b="b"/>
            <a:pathLst>
              <a:path w="9525" h="1270">
                <a:moveTo>
                  <a:pt x="-1797" y="558"/>
                </a:moveTo>
                <a:lnTo>
                  <a:pt x="10699" y="558"/>
                </a:lnTo>
              </a:path>
            </a:pathLst>
          </a:custGeom>
          <a:ln w="471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450597" y="4477701"/>
            <a:ext cx="9525" cy="1270"/>
          </a:xfrm>
          <a:custGeom>
            <a:avLst/>
            <a:gdLst/>
            <a:ahLst/>
            <a:cxnLst/>
            <a:rect l="l" t="t" r="r" b="b"/>
            <a:pathLst>
              <a:path w="9525" h="1270">
                <a:moveTo>
                  <a:pt x="-1797" y="546"/>
                </a:moveTo>
                <a:lnTo>
                  <a:pt x="10699" y="546"/>
                </a:lnTo>
              </a:path>
            </a:pathLst>
          </a:custGeom>
          <a:ln w="468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450597" y="4515547"/>
            <a:ext cx="9525" cy="1270"/>
          </a:xfrm>
          <a:custGeom>
            <a:avLst/>
            <a:gdLst/>
            <a:ahLst/>
            <a:cxnLst/>
            <a:rect l="l" t="t" r="r" b="b"/>
            <a:pathLst>
              <a:path w="9525" h="1270">
                <a:moveTo>
                  <a:pt x="-1797" y="571"/>
                </a:moveTo>
                <a:lnTo>
                  <a:pt x="10699" y="571"/>
                </a:lnTo>
              </a:path>
            </a:pathLst>
          </a:custGeom>
          <a:ln w="473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1450597" y="4482146"/>
            <a:ext cx="9525" cy="1270"/>
          </a:xfrm>
          <a:custGeom>
            <a:avLst/>
            <a:gdLst/>
            <a:ahLst/>
            <a:cxnLst/>
            <a:rect l="l" t="t" r="r" b="b"/>
            <a:pathLst>
              <a:path w="9525" h="1270">
                <a:moveTo>
                  <a:pt x="-1797" y="558"/>
                </a:moveTo>
                <a:lnTo>
                  <a:pt x="10699" y="558"/>
                </a:lnTo>
              </a:path>
            </a:pathLst>
          </a:custGeom>
          <a:ln w="471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450597" y="4434254"/>
            <a:ext cx="9525" cy="1270"/>
          </a:xfrm>
          <a:custGeom>
            <a:avLst/>
            <a:gdLst/>
            <a:ahLst/>
            <a:cxnLst/>
            <a:rect l="l" t="t" r="r" b="b"/>
            <a:pathLst>
              <a:path w="9525" h="1270">
                <a:moveTo>
                  <a:pt x="-1797" y="558"/>
                </a:moveTo>
                <a:lnTo>
                  <a:pt x="10699" y="558"/>
                </a:lnTo>
              </a:path>
            </a:pathLst>
          </a:custGeom>
          <a:ln w="471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450597" y="4407520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8902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459500" y="4792890"/>
            <a:ext cx="5080" cy="1270"/>
          </a:xfrm>
          <a:custGeom>
            <a:avLst/>
            <a:gdLst/>
            <a:ahLst/>
            <a:cxnLst/>
            <a:rect l="l" t="t" r="r" b="b"/>
            <a:pathLst>
              <a:path w="5080" h="1270">
                <a:moveTo>
                  <a:pt x="0" y="1117"/>
                </a:moveTo>
                <a:lnTo>
                  <a:pt x="447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450597" y="4763934"/>
            <a:ext cx="9525" cy="2540"/>
          </a:xfrm>
          <a:custGeom>
            <a:avLst/>
            <a:gdLst/>
            <a:ahLst/>
            <a:cxnLst/>
            <a:rect l="l" t="t" r="r" b="b"/>
            <a:pathLst>
              <a:path w="9525" h="2539">
                <a:moveTo>
                  <a:pt x="0" y="2222"/>
                </a:moveTo>
                <a:lnTo>
                  <a:pt x="8902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1724587" y="3044252"/>
            <a:ext cx="95250" cy="15875"/>
          </a:xfrm>
          <a:custGeom>
            <a:avLst/>
            <a:gdLst/>
            <a:ahLst/>
            <a:cxnLst/>
            <a:rect l="l" t="t" r="r" b="b"/>
            <a:pathLst>
              <a:path w="95250" h="15875">
                <a:moveTo>
                  <a:pt x="2209" y="15595"/>
                </a:moveTo>
                <a:lnTo>
                  <a:pt x="1117" y="15595"/>
                </a:lnTo>
                <a:lnTo>
                  <a:pt x="0" y="12255"/>
                </a:lnTo>
                <a:lnTo>
                  <a:pt x="46774" y="0"/>
                </a:lnTo>
                <a:lnTo>
                  <a:pt x="56807" y="1104"/>
                </a:lnTo>
                <a:lnTo>
                  <a:pt x="66827" y="1104"/>
                </a:lnTo>
                <a:lnTo>
                  <a:pt x="75717" y="2222"/>
                </a:lnTo>
                <a:lnTo>
                  <a:pt x="82435" y="4457"/>
                </a:lnTo>
                <a:lnTo>
                  <a:pt x="89115" y="6667"/>
                </a:lnTo>
                <a:lnTo>
                  <a:pt x="92443" y="8902"/>
                </a:lnTo>
                <a:lnTo>
                  <a:pt x="94678" y="12255"/>
                </a:lnTo>
                <a:lnTo>
                  <a:pt x="94678" y="14490"/>
                </a:lnTo>
                <a:lnTo>
                  <a:pt x="93535" y="15595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628124" y="3212863"/>
            <a:ext cx="530377" cy="18279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1582017" y="2886099"/>
            <a:ext cx="32384" cy="1270"/>
          </a:xfrm>
          <a:custGeom>
            <a:avLst/>
            <a:gdLst/>
            <a:ahLst/>
            <a:cxnLst/>
            <a:rect l="l" t="t" r="r" b="b"/>
            <a:pathLst>
              <a:path w="32384" h="1269">
                <a:moveTo>
                  <a:pt x="0" y="1117"/>
                </a:moveTo>
                <a:lnTo>
                  <a:pt x="3352" y="1117"/>
                </a:lnTo>
                <a:lnTo>
                  <a:pt x="7797" y="0"/>
                </a:lnTo>
                <a:lnTo>
                  <a:pt x="12242" y="0"/>
                </a:lnTo>
                <a:lnTo>
                  <a:pt x="15595" y="0"/>
                </a:lnTo>
                <a:lnTo>
                  <a:pt x="20053" y="0"/>
                </a:lnTo>
                <a:lnTo>
                  <a:pt x="24523" y="0"/>
                </a:lnTo>
                <a:lnTo>
                  <a:pt x="28968" y="1117"/>
                </a:lnTo>
                <a:lnTo>
                  <a:pt x="32296" y="1117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1450597" y="4720499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3352" y="0"/>
                </a:moveTo>
                <a:lnTo>
                  <a:pt x="0" y="1092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1187745" y="2887216"/>
            <a:ext cx="394335" cy="106045"/>
          </a:xfrm>
          <a:custGeom>
            <a:avLst/>
            <a:gdLst/>
            <a:ahLst/>
            <a:cxnLst/>
            <a:rect l="l" t="t" r="r" b="b"/>
            <a:pathLst>
              <a:path w="394334" h="106044">
                <a:moveTo>
                  <a:pt x="0" y="105803"/>
                </a:moveTo>
                <a:lnTo>
                  <a:pt x="394271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1614313" y="2887216"/>
            <a:ext cx="580390" cy="156210"/>
          </a:xfrm>
          <a:custGeom>
            <a:avLst/>
            <a:gdLst/>
            <a:ahLst/>
            <a:cxnLst/>
            <a:rect l="l" t="t" r="r" b="b"/>
            <a:pathLst>
              <a:path w="580389" h="156210">
                <a:moveTo>
                  <a:pt x="0" y="0"/>
                </a:moveTo>
                <a:lnTo>
                  <a:pt x="580288" y="155917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1162117" y="2991902"/>
            <a:ext cx="11430" cy="3810"/>
          </a:xfrm>
          <a:custGeom>
            <a:avLst/>
            <a:gdLst/>
            <a:ahLst/>
            <a:cxnLst/>
            <a:rect l="l" t="t" r="r" b="b"/>
            <a:pathLst>
              <a:path w="11430" h="3810">
                <a:moveTo>
                  <a:pt x="0" y="3352"/>
                </a:moveTo>
                <a:lnTo>
                  <a:pt x="11125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1751295" y="5182703"/>
            <a:ext cx="11430" cy="3810"/>
          </a:xfrm>
          <a:custGeom>
            <a:avLst/>
            <a:gdLst/>
            <a:ahLst/>
            <a:cxnLst/>
            <a:rect l="l" t="t" r="r" b="b"/>
            <a:pathLst>
              <a:path w="11430" h="3810">
                <a:moveTo>
                  <a:pt x="11175" y="0"/>
                </a:moveTo>
                <a:lnTo>
                  <a:pt x="0" y="3365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1440552" y="3027539"/>
            <a:ext cx="175260" cy="46990"/>
          </a:xfrm>
          <a:custGeom>
            <a:avLst/>
            <a:gdLst/>
            <a:ahLst/>
            <a:cxnLst/>
            <a:rect l="l" t="t" r="r" b="b"/>
            <a:pathLst>
              <a:path w="175259" h="46989">
                <a:moveTo>
                  <a:pt x="0" y="0"/>
                </a:moveTo>
                <a:lnTo>
                  <a:pt x="174879" y="46786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818123" y="3054272"/>
            <a:ext cx="5715" cy="5080"/>
          </a:xfrm>
          <a:custGeom>
            <a:avLst/>
            <a:gdLst/>
            <a:ahLst/>
            <a:cxnLst/>
            <a:rect l="l" t="t" r="r" b="b"/>
            <a:pathLst>
              <a:path w="5714" h="5080">
                <a:moveTo>
                  <a:pt x="0" y="0"/>
                </a:moveTo>
                <a:lnTo>
                  <a:pt x="5600" y="447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721234" y="3054272"/>
            <a:ext cx="5715" cy="5080"/>
          </a:xfrm>
          <a:custGeom>
            <a:avLst/>
            <a:gdLst/>
            <a:ahLst/>
            <a:cxnLst/>
            <a:rect l="l" t="t" r="r" b="b"/>
            <a:pathLst>
              <a:path w="5714" h="5080">
                <a:moveTo>
                  <a:pt x="0" y="4470"/>
                </a:moveTo>
                <a:lnTo>
                  <a:pt x="5562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4675456" y="2886650"/>
            <a:ext cx="10160" cy="1270"/>
          </a:xfrm>
          <a:custGeom>
            <a:avLst/>
            <a:gdLst/>
            <a:ahLst/>
            <a:cxnLst/>
            <a:rect l="l" t="t" r="r" b="b"/>
            <a:pathLst>
              <a:path w="10160" h="1269">
                <a:moveTo>
                  <a:pt x="0" y="266"/>
                </a:moveTo>
                <a:lnTo>
                  <a:pt x="2603" y="0"/>
                </a:lnTo>
                <a:lnTo>
                  <a:pt x="9842" y="977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4685299" y="2887196"/>
            <a:ext cx="19050" cy="1905"/>
          </a:xfrm>
          <a:custGeom>
            <a:avLst/>
            <a:gdLst/>
            <a:ahLst/>
            <a:cxnLst/>
            <a:rect l="l" t="t" r="r" b="b"/>
            <a:pathLst>
              <a:path w="19050" h="1905">
                <a:moveTo>
                  <a:pt x="18453" y="1524"/>
                </a:moveTo>
                <a:lnTo>
                  <a:pt x="10121" y="0"/>
                </a:lnTo>
                <a:lnTo>
                  <a:pt x="0" y="431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4233636" y="2887628"/>
            <a:ext cx="452120" cy="73660"/>
          </a:xfrm>
          <a:custGeom>
            <a:avLst/>
            <a:gdLst/>
            <a:ahLst/>
            <a:cxnLst/>
            <a:rect l="l" t="t" r="r" b="b"/>
            <a:pathLst>
              <a:path w="452120" h="73660">
                <a:moveTo>
                  <a:pt x="451662" y="0"/>
                </a:moveTo>
                <a:lnTo>
                  <a:pt x="0" y="73037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4438424" y="409711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63"/>
                </a:moveTo>
                <a:lnTo>
                  <a:pt x="279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4437649" y="3935276"/>
            <a:ext cx="6985" cy="1270"/>
          </a:xfrm>
          <a:custGeom>
            <a:avLst/>
            <a:gdLst/>
            <a:ahLst/>
            <a:cxnLst/>
            <a:rect l="l" t="t" r="r" b="b"/>
            <a:pathLst>
              <a:path w="6985" h="1270">
                <a:moveTo>
                  <a:pt x="0" y="1092"/>
                </a:moveTo>
                <a:lnTo>
                  <a:pt x="6921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4437712" y="3954733"/>
            <a:ext cx="6985" cy="1270"/>
          </a:xfrm>
          <a:custGeom>
            <a:avLst/>
            <a:gdLst/>
            <a:ahLst/>
            <a:cxnLst/>
            <a:rect l="l" t="t" r="r" b="b"/>
            <a:pathLst>
              <a:path w="6985" h="1270">
                <a:moveTo>
                  <a:pt x="6985" y="0"/>
                </a:moveTo>
                <a:lnTo>
                  <a:pt x="0" y="113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4963251" y="4920351"/>
            <a:ext cx="36830" cy="635"/>
          </a:xfrm>
          <a:custGeom>
            <a:avLst/>
            <a:gdLst/>
            <a:ahLst/>
            <a:cxnLst/>
            <a:rect l="l" t="t" r="r" b="b"/>
            <a:pathLst>
              <a:path w="36829" h="635">
                <a:moveTo>
                  <a:pt x="-1797" y="292"/>
                </a:moveTo>
                <a:lnTo>
                  <a:pt x="38449" y="292"/>
                </a:lnTo>
              </a:path>
            </a:pathLst>
          </a:custGeom>
          <a:ln w="417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4958260" y="4949892"/>
            <a:ext cx="26670" cy="19050"/>
          </a:xfrm>
          <a:custGeom>
            <a:avLst/>
            <a:gdLst/>
            <a:ahLst/>
            <a:cxnLst/>
            <a:rect l="l" t="t" r="r" b="b"/>
            <a:pathLst>
              <a:path w="26670" h="19050">
                <a:moveTo>
                  <a:pt x="26212" y="18427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4985349" y="4883103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0" y="0"/>
                </a:moveTo>
                <a:lnTo>
                  <a:pt x="2539" y="876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4950741" y="4990621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2565" y="850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4955377" y="3285163"/>
            <a:ext cx="36830" cy="635"/>
          </a:xfrm>
          <a:custGeom>
            <a:avLst/>
            <a:gdLst/>
            <a:ahLst/>
            <a:cxnLst/>
            <a:rect l="l" t="t" r="r" b="b"/>
            <a:pathLst>
              <a:path w="36829" h="635">
                <a:moveTo>
                  <a:pt x="-1797" y="298"/>
                </a:moveTo>
                <a:lnTo>
                  <a:pt x="38423" y="298"/>
                </a:lnTo>
              </a:path>
            </a:pathLst>
          </a:custGeom>
          <a:ln w="41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4950386" y="3314716"/>
            <a:ext cx="26670" cy="18415"/>
          </a:xfrm>
          <a:custGeom>
            <a:avLst/>
            <a:gdLst/>
            <a:ahLst/>
            <a:cxnLst/>
            <a:rect l="l" t="t" r="r" b="b"/>
            <a:pathLst>
              <a:path w="26670" h="18414">
                <a:moveTo>
                  <a:pt x="26212" y="18402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4977450" y="3247927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69">
                <a:moveTo>
                  <a:pt x="0" y="0"/>
                </a:moveTo>
                <a:lnTo>
                  <a:pt x="2578" y="876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4942893" y="3355432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2578" y="863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4857638" y="4673413"/>
            <a:ext cx="12700" cy="3810"/>
          </a:xfrm>
          <a:custGeom>
            <a:avLst/>
            <a:gdLst/>
            <a:ahLst/>
            <a:cxnLst/>
            <a:rect l="l" t="t" r="r" b="b"/>
            <a:pathLst>
              <a:path w="12700" h="3810">
                <a:moveTo>
                  <a:pt x="12598" y="3733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4869588" y="4531249"/>
            <a:ext cx="8890" cy="12065"/>
          </a:xfrm>
          <a:custGeom>
            <a:avLst/>
            <a:gdLst/>
            <a:ahLst/>
            <a:cxnLst/>
            <a:rect l="l" t="t" r="r" b="b"/>
            <a:pathLst>
              <a:path w="8889" h="12064">
                <a:moveTo>
                  <a:pt x="8661" y="0"/>
                </a:moveTo>
                <a:lnTo>
                  <a:pt x="0" y="11976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4851148" y="3645144"/>
            <a:ext cx="14604" cy="4445"/>
          </a:xfrm>
          <a:custGeom>
            <a:avLst/>
            <a:gdLst/>
            <a:ahLst/>
            <a:cxnLst/>
            <a:rect l="l" t="t" r="r" b="b"/>
            <a:pathLst>
              <a:path w="14604" h="4445">
                <a:moveTo>
                  <a:pt x="14135" y="4165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4864623" y="3492427"/>
            <a:ext cx="17145" cy="23495"/>
          </a:xfrm>
          <a:custGeom>
            <a:avLst/>
            <a:gdLst/>
            <a:ahLst/>
            <a:cxnLst/>
            <a:rect l="l" t="t" r="r" b="b"/>
            <a:pathLst>
              <a:path w="17145" h="23495">
                <a:moveTo>
                  <a:pt x="16662" y="0"/>
                </a:moveTo>
                <a:lnTo>
                  <a:pt x="0" y="22961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4809238" y="3420100"/>
            <a:ext cx="635" cy="36830"/>
          </a:xfrm>
          <a:custGeom>
            <a:avLst/>
            <a:gdLst/>
            <a:ahLst/>
            <a:cxnLst/>
            <a:rect l="l" t="t" r="r" b="b"/>
            <a:pathLst>
              <a:path w="635" h="36829">
                <a:moveTo>
                  <a:pt x="0" y="0"/>
                </a:moveTo>
                <a:lnTo>
                  <a:pt x="203" y="36614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4788944" y="3427314"/>
            <a:ext cx="635" cy="23495"/>
          </a:xfrm>
          <a:custGeom>
            <a:avLst/>
            <a:gdLst/>
            <a:ahLst/>
            <a:cxnLst/>
            <a:rect l="l" t="t" r="r" b="b"/>
            <a:pathLst>
              <a:path w="635" h="23495">
                <a:moveTo>
                  <a:pt x="114" y="23393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4774224" y="3434832"/>
            <a:ext cx="635" cy="11430"/>
          </a:xfrm>
          <a:custGeom>
            <a:avLst/>
            <a:gdLst/>
            <a:ahLst/>
            <a:cxnLst/>
            <a:rect l="l" t="t" r="r" b="b"/>
            <a:pathLst>
              <a:path w="635" h="11429">
                <a:moveTo>
                  <a:pt x="0" y="0"/>
                </a:moveTo>
                <a:lnTo>
                  <a:pt x="63" y="10947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4440062" y="4065299"/>
            <a:ext cx="5715" cy="33020"/>
          </a:xfrm>
          <a:custGeom>
            <a:avLst/>
            <a:gdLst/>
            <a:ahLst/>
            <a:cxnLst/>
            <a:rect l="l" t="t" r="r" b="b"/>
            <a:pathLst>
              <a:path w="5714" h="33020">
                <a:moveTo>
                  <a:pt x="0" y="0"/>
                </a:moveTo>
                <a:lnTo>
                  <a:pt x="977" y="14135"/>
                </a:lnTo>
                <a:lnTo>
                  <a:pt x="3759" y="27609"/>
                </a:lnTo>
                <a:lnTo>
                  <a:pt x="5295" y="32588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4440062" y="4031060"/>
            <a:ext cx="5080" cy="34290"/>
          </a:xfrm>
          <a:custGeom>
            <a:avLst/>
            <a:gdLst/>
            <a:ahLst/>
            <a:cxnLst/>
            <a:rect l="l" t="t" r="r" b="b"/>
            <a:pathLst>
              <a:path w="5079" h="34289">
                <a:moveTo>
                  <a:pt x="4978" y="0"/>
                </a:moveTo>
                <a:lnTo>
                  <a:pt x="3492" y="5473"/>
                </a:lnTo>
                <a:lnTo>
                  <a:pt x="850" y="19824"/>
                </a:lnTo>
                <a:lnTo>
                  <a:pt x="0" y="34239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5063822" y="4682354"/>
            <a:ext cx="3810" cy="22860"/>
          </a:xfrm>
          <a:custGeom>
            <a:avLst/>
            <a:gdLst/>
            <a:ahLst/>
            <a:cxnLst/>
            <a:rect l="l" t="t" r="r" b="b"/>
            <a:pathLst>
              <a:path w="3810" h="22860">
                <a:moveTo>
                  <a:pt x="101" y="0"/>
                </a:moveTo>
                <a:lnTo>
                  <a:pt x="0" y="3048"/>
                </a:lnTo>
                <a:lnTo>
                  <a:pt x="673" y="11290"/>
                </a:lnTo>
                <a:lnTo>
                  <a:pt x="2616" y="19367"/>
                </a:lnTo>
                <a:lnTo>
                  <a:pt x="3721" y="22567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5053980" y="4478214"/>
            <a:ext cx="12700" cy="80645"/>
          </a:xfrm>
          <a:custGeom>
            <a:avLst/>
            <a:gdLst/>
            <a:ahLst/>
            <a:cxnLst/>
            <a:rect l="l" t="t" r="r" b="b"/>
            <a:pathLst>
              <a:path w="12700" h="80645">
                <a:moveTo>
                  <a:pt x="0" y="80124"/>
                </a:moveTo>
                <a:lnTo>
                  <a:pt x="12623" y="42481"/>
                </a:lnTo>
                <a:lnTo>
                  <a:pt x="12560" y="30987"/>
                </a:lnTo>
                <a:lnTo>
                  <a:pt x="11239" y="19329"/>
                </a:lnTo>
                <a:lnTo>
                  <a:pt x="8712" y="7873"/>
                </a:lnTo>
                <a:lnTo>
                  <a:pt x="6172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5030244" y="4664840"/>
            <a:ext cx="37465" cy="63500"/>
          </a:xfrm>
          <a:custGeom>
            <a:avLst/>
            <a:gdLst/>
            <a:ahLst/>
            <a:cxnLst/>
            <a:rect l="l" t="t" r="r" b="b"/>
            <a:pathLst>
              <a:path w="37464" h="63500">
                <a:moveTo>
                  <a:pt x="18821" y="62649"/>
                </a:moveTo>
                <a:lnTo>
                  <a:pt x="37376" y="37045"/>
                </a:lnTo>
                <a:lnTo>
                  <a:pt x="36728" y="28778"/>
                </a:lnTo>
                <a:lnTo>
                  <a:pt x="13690" y="0"/>
                </a:lnTo>
                <a:lnTo>
                  <a:pt x="9182" y="1765"/>
                </a:lnTo>
                <a:lnTo>
                  <a:pt x="5346" y="5588"/>
                </a:lnTo>
                <a:lnTo>
                  <a:pt x="2425" y="11163"/>
                </a:lnTo>
                <a:lnTo>
                  <a:pt x="584" y="18110"/>
                </a:lnTo>
                <a:lnTo>
                  <a:pt x="0" y="25984"/>
                </a:lnTo>
                <a:lnTo>
                  <a:pt x="685" y="34213"/>
                </a:lnTo>
                <a:lnTo>
                  <a:pt x="18821" y="62649"/>
                </a:lnTo>
                <a:close/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5130853" y="4452141"/>
            <a:ext cx="1905" cy="343535"/>
          </a:xfrm>
          <a:custGeom>
            <a:avLst/>
            <a:gdLst/>
            <a:ahLst/>
            <a:cxnLst/>
            <a:rect l="l" t="t" r="r" b="b"/>
            <a:pathLst>
              <a:path w="1904" h="343535">
                <a:moveTo>
                  <a:pt x="1625" y="342925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5060622" y="4446769"/>
            <a:ext cx="17780" cy="5715"/>
          </a:xfrm>
          <a:custGeom>
            <a:avLst/>
            <a:gdLst/>
            <a:ahLst/>
            <a:cxnLst/>
            <a:rect l="l" t="t" r="r" b="b"/>
            <a:pathLst>
              <a:path w="17779" h="5714">
                <a:moveTo>
                  <a:pt x="0" y="0"/>
                </a:moveTo>
                <a:lnTo>
                  <a:pt x="17449" y="5143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5132478" y="4795066"/>
            <a:ext cx="22225" cy="6985"/>
          </a:xfrm>
          <a:custGeom>
            <a:avLst/>
            <a:gdLst/>
            <a:ahLst/>
            <a:cxnLst/>
            <a:rect l="l" t="t" r="r" b="b"/>
            <a:pathLst>
              <a:path w="22225" h="6985">
                <a:moveTo>
                  <a:pt x="0" y="0"/>
                </a:moveTo>
                <a:lnTo>
                  <a:pt x="21818" y="6464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4459836" y="4793364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70">
                <a:moveTo>
                  <a:pt x="4445" y="0"/>
                </a:moveTo>
                <a:lnTo>
                  <a:pt x="0" y="736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5017315" y="4749207"/>
            <a:ext cx="115570" cy="34290"/>
          </a:xfrm>
          <a:custGeom>
            <a:avLst/>
            <a:gdLst/>
            <a:ahLst/>
            <a:cxnLst/>
            <a:rect l="l" t="t" r="r" b="b"/>
            <a:pathLst>
              <a:path w="115570" h="34289">
                <a:moveTo>
                  <a:pt x="115150" y="34036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4700209" y="5182365"/>
            <a:ext cx="16510" cy="5080"/>
          </a:xfrm>
          <a:custGeom>
            <a:avLst/>
            <a:gdLst/>
            <a:ahLst/>
            <a:cxnLst/>
            <a:rect l="l" t="t" r="r" b="b"/>
            <a:pathLst>
              <a:path w="16510" h="5079">
                <a:moveTo>
                  <a:pt x="16179" y="4787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5111638" y="4446477"/>
            <a:ext cx="28575" cy="8890"/>
          </a:xfrm>
          <a:custGeom>
            <a:avLst/>
            <a:gdLst/>
            <a:ahLst/>
            <a:cxnLst/>
            <a:rect l="l" t="t" r="r" b="b"/>
            <a:pathLst>
              <a:path w="28575" h="8889">
                <a:moveTo>
                  <a:pt x="0" y="0"/>
                </a:moveTo>
                <a:lnTo>
                  <a:pt x="28066" y="8305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4533940" y="2978814"/>
            <a:ext cx="635" cy="24765"/>
          </a:xfrm>
          <a:custGeom>
            <a:avLst/>
            <a:gdLst/>
            <a:ahLst/>
            <a:cxnLst/>
            <a:rect l="l" t="t" r="r" b="b"/>
            <a:pathLst>
              <a:path w="635" h="24764">
                <a:moveTo>
                  <a:pt x="76" y="-1797"/>
                </a:moveTo>
                <a:lnTo>
                  <a:pt x="76" y="26041"/>
                </a:lnTo>
              </a:path>
            </a:pathLst>
          </a:custGeom>
          <a:ln w="374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5106609" y="3393748"/>
            <a:ext cx="5080" cy="1052830"/>
          </a:xfrm>
          <a:custGeom>
            <a:avLst/>
            <a:gdLst/>
            <a:ahLst/>
            <a:cxnLst/>
            <a:rect l="l" t="t" r="r" b="b"/>
            <a:pathLst>
              <a:path w="5079" h="1052829">
                <a:moveTo>
                  <a:pt x="5029" y="1052728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5078072" y="4446477"/>
            <a:ext cx="33655" cy="5715"/>
          </a:xfrm>
          <a:custGeom>
            <a:avLst/>
            <a:gdLst/>
            <a:ahLst/>
            <a:cxnLst/>
            <a:rect l="l" t="t" r="r" b="b"/>
            <a:pathLst>
              <a:path w="33654" h="5714">
                <a:moveTo>
                  <a:pt x="0" y="5435"/>
                </a:moveTo>
                <a:lnTo>
                  <a:pt x="33566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5077843" y="4408300"/>
            <a:ext cx="635" cy="43815"/>
          </a:xfrm>
          <a:custGeom>
            <a:avLst/>
            <a:gdLst/>
            <a:ahLst/>
            <a:cxnLst/>
            <a:rect l="l" t="t" r="r" b="b"/>
            <a:pathLst>
              <a:path w="635" h="43814">
                <a:moveTo>
                  <a:pt x="228" y="43611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5060482" y="4408300"/>
            <a:ext cx="17780" cy="3175"/>
          </a:xfrm>
          <a:custGeom>
            <a:avLst/>
            <a:gdLst/>
            <a:ahLst/>
            <a:cxnLst/>
            <a:rect l="l" t="t" r="r" b="b"/>
            <a:pathLst>
              <a:path w="17779" h="3175">
                <a:moveTo>
                  <a:pt x="17360" y="0"/>
                </a:moveTo>
                <a:lnTo>
                  <a:pt x="0" y="2806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5035000" y="3355819"/>
            <a:ext cx="86944" cy="1592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4449326" y="2972927"/>
            <a:ext cx="381088" cy="7797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4685299" y="2887628"/>
            <a:ext cx="486409" cy="144145"/>
          </a:xfrm>
          <a:custGeom>
            <a:avLst/>
            <a:gdLst/>
            <a:ahLst/>
            <a:cxnLst/>
            <a:rect l="l" t="t" r="r" b="b"/>
            <a:pathLst>
              <a:path w="486410" h="144144">
                <a:moveTo>
                  <a:pt x="486371" y="143700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4871747" y="4848469"/>
            <a:ext cx="54610" cy="92710"/>
          </a:xfrm>
          <a:custGeom>
            <a:avLst/>
            <a:gdLst/>
            <a:ahLst/>
            <a:cxnLst/>
            <a:rect l="l" t="t" r="r" b="b"/>
            <a:pathLst>
              <a:path w="54610" h="92710">
                <a:moveTo>
                  <a:pt x="0" y="92278"/>
                </a:moveTo>
                <a:lnTo>
                  <a:pt x="7518" y="52133"/>
                </a:lnTo>
                <a:lnTo>
                  <a:pt x="28930" y="18237"/>
                </a:lnTo>
                <a:lnTo>
                  <a:pt x="48679" y="2857"/>
                </a:lnTo>
                <a:lnTo>
                  <a:pt x="54457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4871747" y="4940748"/>
            <a:ext cx="13335" cy="47625"/>
          </a:xfrm>
          <a:custGeom>
            <a:avLst/>
            <a:gdLst/>
            <a:ahLst/>
            <a:cxnLst/>
            <a:rect l="l" t="t" r="r" b="b"/>
            <a:pathLst>
              <a:path w="13335" h="47625">
                <a:moveTo>
                  <a:pt x="13207" y="47282"/>
                </a:moveTo>
                <a:lnTo>
                  <a:pt x="7924" y="37617"/>
                </a:lnTo>
                <a:lnTo>
                  <a:pt x="3568" y="25895"/>
                </a:lnTo>
                <a:lnTo>
                  <a:pt x="901" y="13246"/>
                </a:ln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4863823" y="3213281"/>
            <a:ext cx="54610" cy="92710"/>
          </a:xfrm>
          <a:custGeom>
            <a:avLst/>
            <a:gdLst/>
            <a:ahLst/>
            <a:cxnLst/>
            <a:rect l="l" t="t" r="r" b="b"/>
            <a:pathLst>
              <a:path w="54610" h="92710">
                <a:moveTo>
                  <a:pt x="0" y="92265"/>
                </a:moveTo>
                <a:lnTo>
                  <a:pt x="7556" y="52120"/>
                </a:lnTo>
                <a:lnTo>
                  <a:pt x="29006" y="18224"/>
                </a:lnTo>
                <a:lnTo>
                  <a:pt x="48755" y="2870"/>
                </a:lnTo>
                <a:lnTo>
                  <a:pt x="54495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4863823" y="3305547"/>
            <a:ext cx="13335" cy="47625"/>
          </a:xfrm>
          <a:custGeom>
            <a:avLst/>
            <a:gdLst/>
            <a:ahLst/>
            <a:cxnLst/>
            <a:rect l="l" t="t" r="r" b="b"/>
            <a:pathLst>
              <a:path w="13335" h="47625">
                <a:moveTo>
                  <a:pt x="13233" y="47282"/>
                </a:moveTo>
                <a:lnTo>
                  <a:pt x="7937" y="37642"/>
                </a:lnTo>
                <a:lnTo>
                  <a:pt x="3632" y="25907"/>
                </a:lnTo>
                <a:lnTo>
                  <a:pt x="952" y="13271"/>
                </a:ln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5152646" y="4452687"/>
            <a:ext cx="1905" cy="349250"/>
          </a:xfrm>
          <a:custGeom>
            <a:avLst/>
            <a:gdLst/>
            <a:ahLst/>
            <a:cxnLst/>
            <a:rect l="l" t="t" r="r" b="b"/>
            <a:pathLst>
              <a:path w="1904" h="349250">
                <a:moveTo>
                  <a:pt x="1650" y="348843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5139705" y="4452687"/>
            <a:ext cx="13335" cy="2540"/>
          </a:xfrm>
          <a:custGeom>
            <a:avLst/>
            <a:gdLst/>
            <a:ahLst/>
            <a:cxnLst/>
            <a:rect l="l" t="t" r="r" b="b"/>
            <a:pathLst>
              <a:path w="13335" h="2539">
                <a:moveTo>
                  <a:pt x="0" y="2095"/>
                </a:moveTo>
                <a:lnTo>
                  <a:pt x="12941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5134409" y="3355331"/>
            <a:ext cx="5715" cy="1099820"/>
          </a:xfrm>
          <a:custGeom>
            <a:avLst/>
            <a:gdLst/>
            <a:ahLst/>
            <a:cxnLst/>
            <a:rect l="l" t="t" r="r" b="b"/>
            <a:pathLst>
              <a:path w="5714" h="1099820">
                <a:moveTo>
                  <a:pt x="5295" y="1099451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5064623" y="3355331"/>
            <a:ext cx="69850" cy="11430"/>
          </a:xfrm>
          <a:custGeom>
            <a:avLst/>
            <a:gdLst/>
            <a:ahLst/>
            <a:cxnLst/>
            <a:rect l="l" t="t" r="r" b="b"/>
            <a:pathLst>
              <a:path w="69850" h="11429">
                <a:moveTo>
                  <a:pt x="69786" y="0"/>
                </a:moveTo>
                <a:lnTo>
                  <a:pt x="0" y="11252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5042613" y="3366583"/>
            <a:ext cx="22225" cy="3810"/>
          </a:xfrm>
          <a:custGeom>
            <a:avLst/>
            <a:gdLst/>
            <a:ahLst/>
            <a:cxnLst/>
            <a:rect l="l" t="t" r="r" b="b"/>
            <a:pathLst>
              <a:path w="22225" h="3810">
                <a:moveTo>
                  <a:pt x="22009" y="0"/>
                </a:moveTo>
                <a:lnTo>
                  <a:pt x="0" y="3581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4707930" y="3393342"/>
            <a:ext cx="191770" cy="31115"/>
          </a:xfrm>
          <a:custGeom>
            <a:avLst/>
            <a:gdLst/>
            <a:ahLst/>
            <a:cxnLst/>
            <a:rect l="l" t="t" r="r" b="b"/>
            <a:pathLst>
              <a:path w="191770" h="31114">
                <a:moveTo>
                  <a:pt x="191249" y="0"/>
                </a:moveTo>
                <a:lnTo>
                  <a:pt x="0" y="30937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4706368" y="3031328"/>
            <a:ext cx="465455" cy="75565"/>
          </a:xfrm>
          <a:custGeom>
            <a:avLst/>
            <a:gdLst/>
            <a:ahLst/>
            <a:cxnLst/>
            <a:rect l="l" t="t" r="r" b="b"/>
            <a:pathLst>
              <a:path w="465454" h="75564">
                <a:moveTo>
                  <a:pt x="0" y="75272"/>
                </a:moveTo>
                <a:lnTo>
                  <a:pt x="465302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5171671" y="3030909"/>
            <a:ext cx="52069" cy="54610"/>
          </a:xfrm>
          <a:custGeom>
            <a:avLst/>
            <a:gdLst/>
            <a:ahLst/>
            <a:cxnLst/>
            <a:rect l="l" t="t" r="r" b="b"/>
            <a:pathLst>
              <a:path w="52070" h="54610">
                <a:moveTo>
                  <a:pt x="52006" y="54355"/>
                </a:moveTo>
                <a:lnTo>
                  <a:pt x="36626" y="12776"/>
                </a:lnTo>
                <a:lnTo>
                  <a:pt x="10083" y="0"/>
                </a:lnTo>
                <a:lnTo>
                  <a:pt x="0" y="419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5223677" y="3085265"/>
            <a:ext cx="9525" cy="1956435"/>
          </a:xfrm>
          <a:custGeom>
            <a:avLst/>
            <a:gdLst/>
            <a:ahLst/>
            <a:cxnLst/>
            <a:rect l="l" t="t" r="r" b="b"/>
            <a:pathLst>
              <a:path w="9525" h="1956435">
                <a:moveTo>
                  <a:pt x="9397" y="1955990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5181691" y="5041256"/>
            <a:ext cx="51435" cy="71120"/>
          </a:xfrm>
          <a:custGeom>
            <a:avLst/>
            <a:gdLst/>
            <a:ahLst/>
            <a:cxnLst/>
            <a:rect l="l" t="t" r="r" b="b"/>
            <a:pathLst>
              <a:path w="51435" h="71120">
                <a:moveTo>
                  <a:pt x="0" y="70650"/>
                </a:moveTo>
                <a:lnTo>
                  <a:pt x="36474" y="46520"/>
                </a:lnTo>
                <a:lnTo>
                  <a:pt x="50457" y="12319"/>
                </a:lnTo>
                <a:lnTo>
                  <a:pt x="51384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4716388" y="5111906"/>
            <a:ext cx="465455" cy="75565"/>
          </a:xfrm>
          <a:custGeom>
            <a:avLst/>
            <a:gdLst/>
            <a:ahLst/>
            <a:cxnLst/>
            <a:rect l="l" t="t" r="r" b="b"/>
            <a:pathLst>
              <a:path w="465454" h="75564">
                <a:moveTo>
                  <a:pt x="465302" y="0"/>
                </a:moveTo>
                <a:lnTo>
                  <a:pt x="0" y="75247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4714890" y="4878099"/>
            <a:ext cx="1905" cy="309245"/>
          </a:xfrm>
          <a:custGeom>
            <a:avLst/>
            <a:gdLst/>
            <a:ahLst/>
            <a:cxnLst/>
            <a:rect l="l" t="t" r="r" b="b"/>
            <a:pathLst>
              <a:path w="1904" h="309245">
                <a:moveTo>
                  <a:pt x="1498" y="309054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4826611" y="4835439"/>
            <a:ext cx="118110" cy="19685"/>
          </a:xfrm>
          <a:custGeom>
            <a:avLst/>
            <a:gdLst/>
            <a:ahLst/>
            <a:cxnLst/>
            <a:rect l="l" t="t" r="r" b="b"/>
            <a:pathLst>
              <a:path w="118110" h="19685">
                <a:moveTo>
                  <a:pt x="0" y="19088"/>
                </a:moveTo>
                <a:lnTo>
                  <a:pt x="117919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5003612" y="4801530"/>
            <a:ext cx="151130" cy="24765"/>
          </a:xfrm>
          <a:custGeom>
            <a:avLst/>
            <a:gdLst/>
            <a:ahLst/>
            <a:cxnLst/>
            <a:rect l="l" t="t" r="r" b="b"/>
            <a:pathLst>
              <a:path w="151129" h="24764">
                <a:moveTo>
                  <a:pt x="0" y="24345"/>
                </a:moveTo>
                <a:lnTo>
                  <a:pt x="150685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4698875" y="3104391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0" y="0"/>
                </a:moveTo>
                <a:lnTo>
                  <a:pt x="7493" y="2209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4706368" y="3106601"/>
            <a:ext cx="1905" cy="318135"/>
          </a:xfrm>
          <a:custGeom>
            <a:avLst/>
            <a:gdLst/>
            <a:ahLst/>
            <a:cxnLst/>
            <a:rect l="l" t="t" r="r" b="b"/>
            <a:pathLst>
              <a:path w="1904" h="318135">
                <a:moveTo>
                  <a:pt x="1562" y="317677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4464700" y="3352422"/>
            <a:ext cx="243840" cy="72390"/>
          </a:xfrm>
          <a:custGeom>
            <a:avLst/>
            <a:gdLst/>
            <a:ahLst/>
            <a:cxnLst/>
            <a:rect l="l" t="t" r="r" b="b"/>
            <a:pathLst>
              <a:path w="243839" h="72389">
                <a:moveTo>
                  <a:pt x="243230" y="71856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4464700" y="3352117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63" y="0"/>
                </a:moveTo>
                <a:lnTo>
                  <a:pt x="0" y="304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4452444" y="4786303"/>
            <a:ext cx="3175" cy="5715"/>
          </a:xfrm>
          <a:custGeom>
            <a:avLst/>
            <a:gdLst/>
            <a:ahLst/>
            <a:cxnLst/>
            <a:rect l="l" t="t" r="r" b="b"/>
            <a:pathLst>
              <a:path w="3175" h="5714">
                <a:moveTo>
                  <a:pt x="0" y="5702"/>
                </a:moveTo>
                <a:lnTo>
                  <a:pt x="2743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4441078" y="4646755"/>
            <a:ext cx="6985" cy="1270"/>
          </a:xfrm>
          <a:custGeom>
            <a:avLst/>
            <a:gdLst/>
            <a:ahLst/>
            <a:cxnLst/>
            <a:rect l="l" t="t" r="r" b="b"/>
            <a:pathLst>
              <a:path w="6985" h="1270">
                <a:moveTo>
                  <a:pt x="0" y="1117"/>
                </a:moveTo>
                <a:lnTo>
                  <a:pt x="6946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4437623" y="3927719"/>
            <a:ext cx="6985" cy="1270"/>
          </a:xfrm>
          <a:custGeom>
            <a:avLst/>
            <a:gdLst/>
            <a:ahLst/>
            <a:cxnLst/>
            <a:rect l="l" t="t" r="r" b="b"/>
            <a:pathLst>
              <a:path w="6985" h="1270">
                <a:moveTo>
                  <a:pt x="0" y="1092"/>
                </a:moveTo>
                <a:lnTo>
                  <a:pt x="6908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4448647" y="4780944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0" y="0"/>
                </a:moveTo>
                <a:lnTo>
                  <a:pt x="939" y="292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4444240" y="3866798"/>
            <a:ext cx="4445" cy="914400"/>
          </a:xfrm>
          <a:custGeom>
            <a:avLst/>
            <a:gdLst/>
            <a:ahLst/>
            <a:cxnLst/>
            <a:rect l="l" t="t" r="r" b="b"/>
            <a:pathLst>
              <a:path w="4445" h="914400">
                <a:moveTo>
                  <a:pt x="4406" y="914145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4444240" y="3866798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0" y="0"/>
                </a:moveTo>
                <a:lnTo>
                  <a:pt x="914" y="279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4444240" y="386672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298" y="-1797"/>
                </a:moveTo>
                <a:lnTo>
                  <a:pt x="298" y="1873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4435744" y="3535734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4">
                <a:moveTo>
                  <a:pt x="7835" y="0"/>
                </a:moveTo>
                <a:lnTo>
                  <a:pt x="4927" y="431"/>
                </a:lnTo>
                <a:lnTo>
                  <a:pt x="1320" y="1206"/>
                </a:lnTo>
                <a:lnTo>
                  <a:pt x="0" y="1587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4893947" y="3551749"/>
            <a:ext cx="635" cy="29209"/>
          </a:xfrm>
          <a:custGeom>
            <a:avLst/>
            <a:gdLst/>
            <a:ahLst/>
            <a:cxnLst/>
            <a:rect l="l" t="t" r="r" b="b"/>
            <a:pathLst>
              <a:path w="635" h="29210">
                <a:moveTo>
                  <a:pt x="69" y="-1797"/>
                </a:moveTo>
                <a:lnTo>
                  <a:pt x="69" y="30511"/>
                </a:lnTo>
              </a:path>
            </a:pathLst>
          </a:custGeom>
          <a:ln w="373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4898849" y="4579573"/>
            <a:ext cx="635" cy="29209"/>
          </a:xfrm>
          <a:custGeom>
            <a:avLst/>
            <a:gdLst/>
            <a:ahLst/>
            <a:cxnLst/>
            <a:rect l="l" t="t" r="r" b="b"/>
            <a:pathLst>
              <a:path w="635" h="29210">
                <a:moveTo>
                  <a:pt x="95" y="-1797"/>
                </a:moveTo>
                <a:lnTo>
                  <a:pt x="95" y="30511"/>
                </a:lnTo>
              </a:path>
            </a:pathLst>
          </a:custGeom>
          <a:ln w="378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4871481" y="3514982"/>
            <a:ext cx="635" cy="109855"/>
          </a:xfrm>
          <a:custGeom>
            <a:avLst/>
            <a:gdLst/>
            <a:ahLst/>
            <a:cxnLst/>
            <a:rect l="l" t="t" r="r" b="b"/>
            <a:pathLst>
              <a:path w="635" h="109854">
                <a:moveTo>
                  <a:pt x="0" y="0"/>
                </a:moveTo>
                <a:lnTo>
                  <a:pt x="520" y="109448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4876408" y="4542793"/>
            <a:ext cx="635" cy="109855"/>
          </a:xfrm>
          <a:custGeom>
            <a:avLst/>
            <a:gdLst/>
            <a:ahLst/>
            <a:cxnLst/>
            <a:rect l="l" t="t" r="r" b="b"/>
            <a:pathLst>
              <a:path w="635" h="109854">
                <a:moveTo>
                  <a:pt x="0" y="0"/>
                </a:moveTo>
                <a:lnTo>
                  <a:pt x="571" y="109474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4867886" y="3514982"/>
            <a:ext cx="635" cy="113030"/>
          </a:xfrm>
          <a:custGeom>
            <a:avLst/>
            <a:gdLst/>
            <a:ahLst/>
            <a:cxnLst/>
            <a:rect l="l" t="t" r="r" b="b"/>
            <a:pathLst>
              <a:path w="635" h="113029">
                <a:moveTo>
                  <a:pt x="0" y="0"/>
                </a:moveTo>
                <a:lnTo>
                  <a:pt x="546" y="112826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4872814" y="4542793"/>
            <a:ext cx="635" cy="113030"/>
          </a:xfrm>
          <a:custGeom>
            <a:avLst/>
            <a:gdLst/>
            <a:ahLst/>
            <a:cxnLst/>
            <a:rect l="l" t="t" r="r" b="b"/>
            <a:pathLst>
              <a:path w="635" h="113029">
                <a:moveTo>
                  <a:pt x="0" y="0"/>
                </a:moveTo>
                <a:lnTo>
                  <a:pt x="571" y="112852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4845598" y="3518449"/>
            <a:ext cx="635" cy="18415"/>
          </a:xfrm>
          <a:custGeom>
            <a:avLst/>
            <a:gdLst/>
            <a:ahLst/>
            <a:cxnLst/>
            <a:rect l="l" t="t" r="r" b="b"/>
            <a:pathLst>
              <a:path w="635" h="18414">
                <a:moveTo>
                  <a:pt x="0" y="0"/>
                </a:moveTo>
                <a:lnTo>
                  <a:pt x="101" y="17957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4850577" y="4546286"/>
            <a:ext cx="635" cy="19050"/>
          </a:xfrm>
          <a:custGeom>
            <a:avLst/>
            <a:gdLst/>
            <a:ahLst/>
            <a:cxnLst/>
            <a:rect l="l" t="t" r="r" b="b"/>
            <a:pathLst>
              <a:path w="635" h="19050">
                <a:moveTo>
                  <a:pt x="0" y="0"/>
                </a:moveTo>
                <a:lnTo>
                  <a:pt x="101" y="18465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4842055" y="3519034"/>
            <a:ext cx="635" cy="12700"/>
          </a:xfrm>
          <a:custGeom>
            <a:avLst/>
            <a:gdLst/>
            <a:ahLst/>
            <a:cxnLst/>
            <a:rect l="l" t="t" r="r" b="b"/>
            <a:pathLst>
              <a:path w="635" h="12700">
                <a:moveTo>
                  <a:pt x="0" y="0"/>
                </a:moveTo>
                <a:lnTo>
                  <a:pt x="50" y="12623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4846957" y="4546857"/>
            <a:ext cx="635" cy="13970"/>
          </a:xfrm>
          <a:custGeom>
            <a:avLst/>
            <a:gdLst/>
            <a:ahLst/>
            <a:cxnLst/>
            <a:rect l="l" t="t" r="r" b="b"/>
            <a:pathLst>
              <a:path w="635" h="13970">
                <a:moveTo>
                  <a:pt x="0" y="0"/>
                </a:moveTo>
                <a:lnTo>
                  <a:pt x="63" y="13347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4564471" y="4222944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-1797" y="139"/>
                </a:moveTo>
                <a:lnTo>
                  <a:pt x="10928" y="139"/>
                </a:lnTo>
              </a:path>
            </a:pathLst>
          </a:custGeom>
          <a:ln w="387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4567252" y="4803042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-1797" y="146"/>
                </a:moveTo>
                <a:lnTo>
                  <a:pt x="10928" y="146"/>
                </a:lnTo>
              </a:path>
            </a:pathLst>
          </a:custGeom>
          <a:ln w="388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4564471" y="4221483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0" y="1460"/>
                </a:moveTo>
                <a:lnTo>
                  <a:pt x="9131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4442729" y="3354632"/>
            <a:ext cx="29845" cy="5080"/>
          </a:xfrm>
          <a:custGeom>
            <a:avLst/>
            <a:gdLst/>
            <a:ahLst/>
            <a:cxnLst/>
            <a:rect l="l" t="t" r="r" b="b"/>
            <a:pathLst>
              <a:path w="29845" h="5079">
                <a:moveTo>
                  <a:pt x="0" y="4775"/>
                </a:moveTo>
                <a:lnTo>
                  <a:pt x="29463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4560572" y="3405204"/>
            <a:ext cx="83185" cy="13970"/>
          </a:xfrm>
          <a:custGeom>
            <a:avLst/>
            <a:gdLst/>
            <a:ahLst/>
            <a:cxnLst/>
            <a:rect l="l" t="t" r="r" b="b"/>
            <a:pathLst>
              <a:path w="83185" h="13970">
                <a:moveTo>
                  <a:pt x="0" y="13398"/>
                </a:moveTo>
                <a:lnTo>
                  <a:pt x="82778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4567405" y="4838944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0" y="1485"/>
                </a:moveTo>
                <a:lnTo>
                  <a:pt x="9182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4437281" y="3858352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7556" y="8369"/>
                </a:moveTo>
                <a:lnTo>
                  <a:pt x="5765" y="6604"/>
                </a:lnTo>
                <a:lnTo>
                  <a:pt x="4089" y="4838"/>
                </a:lnTo>
                <a:lnTo>
                  <a:pt x="2501" y="3073"/>
                </a:lnTo>
                <a:lnTo>
                  <a:pt x="1003" y="1282"/>
                </a:ln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4435782" y="3546897"/>
            <a:ext cx="8255" cy="8890"/>
          </a:xfrm>
          <a:custGeom>
            <a:avLst/>
            <a:gdLst/>
            <a:ahLst/>
            <a:cxnLst/>
            <a:rect l="l" t="t" r="r" b="b"/>
            <a:pathLst>
              <a:path w="8254" h="8889">
                <a:moveTo>
                  <a:pt x="0" y="0"/>
                </a:moveTo>
                <a:lnTo>
                  <a:pt x="1143" y="1447"/>
                </a:lnTo>
                <a:lnTo>
                  <a:pt x="2717" y="3289"/>
                </a:lnTo>
                <a:lnTo>
                  <a:pt x="4343" y="5080"/>
                </a:lnTo>
                <a:lnTo>
                  <a:pt x="6083" y="6908"/>
                </a:lnTo>
                <a:lnTo>
                  <a:pt x="7899" y="8712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4442729" y="3359407"/>
            <a:ext cx="1270" cy="196215"/>
          </a:xfrm>
          <a:custGeom>
            <a:avLst/>
            <a:gdLst/>
            <a:ahLst/>
            <a:cxnLst/>
            <a:rect l="l" t="t" r="r" b="b"/>
            <a:pathLst>
              <a:path w="1270" h="196214">
                <a:moveTo>
                  <a:pt x="0" y="0"/>
                </a:moveTo>
                <a:lnTo>
                  <a:pt x="952" y="196202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4442729" y="3359407"/>
            <a:ext cx="118110" cy="59690"/>
          </a:xfrm>
          <a:custGeom>
            <a:avLst/>
            <a:gdLst/>
            <a:ahLst/>
            <a:cxnLst/>
            <a:rect l="l" t="t" r="r" b="b"/>
            <a:pathLst>
              <a:path w="118110" h="59689">
                <a:moveTo>
                  <a:pt x="0" y="0"/>
                </a:moveTo>
                <a:lnTo>
                  <a:pt x="32118" y="23317"/>
                </a:lnTo>
                <a:lnTo>
                  <a:pt x="78943" y="45389"/>
                </a:lnTo>
                <a:lnTo>
                  <a:pt x="97650" y="52400"/>
                </a:lnTo>
                <a:lnTo>
                  <a:pt x="117843" y="59194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4560572" y="3418602"/>
            <a:ext cx="635" cy="37465"/>
          </a:xfrm>
          <a:custGeom>
            <a:avLst/>
            <a:gdLst/>
            <a:ahLst/>
            <a:cxnLst/>
            <a:rect l="l" t="t" r="r" b="b"/>
            <a:pathLst>
              <a:path w="635" h="37464">
                <a:moveTo>
                  <a:pt x="0" y="0"/>
                </a:moveTo>
                <a:lnTo>
                  <a:pt x="177" y="37363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4563531" y="4036050"/>
            <a:ext cx="1270" cy="187325"/>
          </a:xfrm>
          <a:custGeom>
            <a:avLst/>
            <a:gdLst/>
            <a:ahLst/>
            <a:cxnLst/>
            <a:rect l="l" t="t" r="r" b="b"/>
            <a:pathLst>
              <a:path w="1270" h="187325">
                <a:moveTo>
                  <a:pt x="0" y="0"/>
                </a:moveTo>
                <a:lnTo>
                  <a:pt x="939" y="186893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4564471" y="4222944"/>
            <a:ext cx="3175" cy="580390"/>
          </a:xfrm>
          <a:custGeom>
            <a:avLst/>
            <a:gdLst/>
            <a:ahLst/>
            <a:cxnLst/>
            <a:rect l="l" t="t" r="r" b="b"/>
            <a:pathLst>
              <a:path w="3175" h="580389">
                <a:moveTo>
                  <a:pt x="0" y="0"/>
                </a:moveTo>
                <a:lnTo>
                  <a:pt x="2781" y="580097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4567252" y="4803042"/>
            <a:ext cx="635" cy="37465"/>
          </a:xfrm>
          <a:custGeom>
            <a:avLst/>
            <a:gdLst/>
            <a:ahLst/>
            <a:cxnLst/>
            <a:rect l="l" t="t" r="r" b="b"/>
            <a:pathLst>
              <a:path w="635" h="37464">
                <a:moveTo>
                  <a:pt x="0" y="0"/>
                </a:moveTo>
                <a:lnTo>
                  <a:pt x="152" y="37388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4449587" y="4781236"/>
            <a:ext cx="118110" cy="59690"/>
          </a:xfrm>
          <a:custGeom>
            <a:avLst/>
            <a:gdLst/>
            <a:ahLst/>
            <a:cxnLst/>
            <a:rect l="l" t="t" r="r" b="b"/>
            <a:pathLst>
              <a:path w="118110" h="59689">
                <a:moveTo>
                  <a:pt x="0" y="0"/>
                </a:moveTo>
                <a:lnTo>
                  <a:pt x="32080" y="23317"/>
                </a:lnTo>
                <a:lnTo>
                  <a:pt x="78917" y="45389"/>
                </a:lnTo>
                <a:lnTo>
                  <a:pt x="97624" y="52400"/>
                </a:lnTo>
                <a:lnTo>
                  <a:pt x="117817" y="59194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4445155" y="3867077"/>
            <a:ext cx="4445" cy="914400"/>
          </a:xfrm>
          <a:custGeom>
            <a:avLst/>
            <a:gdLst/>
            <a:ahLst/>
            <a:cxnLst/>
            <a:rect l="l" t="t" r="r" b="b"/>
            <a:pathLst>
              <a:path w="4445" h="914400">
                <a:moveTo>
                  <a:pt x="4432" y="914158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4444837" y="386672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  <a:lnTo>
                  <a:pt x="114" y="139"/>
                </a:lnTo>
                <a:lnTo>
                  <a:pt x="266" y="253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4563531" y="4036050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-1797" y="152"/>
                </a:moveTo>
                <a:lnTo>
                  <a:pt x="10991" y="152"/>
                </a:lnTo>
              </a:path>
            </a:pathLst>
          </a:custGeom>
          <a:ln w="389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4560750" y="3455965"/>
            <a:ext cx="3175" cy="580390"/>
          </a:xfrm>
          <a:custGeom>
            <a:avLst/>
            <a:gdLst/>
            <a:ahLst/>
            <a:cxnLst/>
            <a:rect l="l" t="t" r="r" b="b"/>
            <a:pathLst>
              <a:path w="3175" h="580389">
                <a:moveTo>
                  <a:pt x="0" y="0"/>
                </a:moveTo>
                <a:lnTo>
                  <a:pt x="2781" y="580085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4560750" y="3455965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-1797" y="139"/>
                </a:moveTo>
                <a:lnTo>
                  <a:pt x="10979" y="139"/>
                </a:lnTo>
              </a:path>
            </a:pathLst>
          </a:custGeom>
          <a:ln w="387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4560750" y="3454505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0" y="1460"/>
                </a:moveTo>
                <a:lnTo>
                  <a:pt x="9182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4725139" y="3024026"/>
            <a:ext cx="76835" cy="11430"/>
          </a:xfrm>
          <a:custGeom>
            <a:avLst/>
            <a:gdLst/>
            <a:ahLst/>
            <a:cxnLst/>
            <a:rect l="l" t="t" r="r" b="b"/>
            <a:pathLst>
              <a:path w="76835" h="11430">
                <a:moveTo>
                  <a:pt x="74904" y="10528"/>
                </a:moveTo>
                <a:lnTo>
                  <a:pt x="75628" y="9918"/>
                </a:lnTo>
                <a:lnTo>
                  <a:pt x="76542" y="7937"/>
                </a:lnTo>
                <a:lnTo>
                  <a:pt x="75209" y="5943"/>
                </a:lnTo>
                <a:lnTo>
                  <a:pt x="42024" y="0"/>
                </a:lnTo>
                <a:lnTo>
                  <a:pt x="32778" y="76"/>
                </a:lnTo>
                <a:lnTo>
                  <a:pt x="0" y="8648"/>
                </a:lnTo>
                <a:lnTo>
                  <a:pt x="1295" y="10617"/>
                </a:lnTo>
                <a:lnTo>
                  <a:pt x="1638" y="10896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4820477" y="3586014"/>
            <a:ext cx="16510" cy="5715"/>
          </a:xfrm>
          <a:custGeom>
            <a:avLst/>
            <a:gdLst/>
            <a:ahLst/>
            <a:cxnLst/>
            <a:rect l="l" t="t" r="r" b="b"/>
            <a:pathLst>
              <a:path w="16510" h="5714">
                <a:moveTo>
                  <a:pt x="16116" y="5549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4820338" y="3591563"/>
            <a:ext cx="16510" cy="9525"/>
          </a:xfrm>
          <a:custGeom>
            <a:avLst/>
            <a:gdLst/>
            <a:ahLst/>
            <a:cxnLst/>
            <a:rect l="l" t="t" r="r" b="b"/>
            <a:pathLst>
              <a:path w="16510" h="9525">
                <a:moveTo>
                  <a:pt x="0" y="9042"/>
                </a:moveTo>
                <a:lnTo>
                  <a:pt x="16255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4828453" y="3563255"/>
            <a:ext cx="8255" cy="28575"/>
          </a:xfrm>
          <a:custGeom>
            <a:avLst/>
            <a:gdLst/>
            <a:ahLst/>
            <a:cxnLst/>
            <a:rect l="l" t="t" r="r" b="b"/>
            <a:pathLst>
              <a:path w="8254" h="28575">
                <a:moveTo>
                  <a:pt x="8140" y="28308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4820401" y="3563255"/>
            <a:ext cx="8255" cy="4445"/>
          </a:xfrm>
          <a:custGeom>
            <a:avLst/>
            <a:gdLst/>
            <a:ahLst/>
            <a:cxnLst/>
            <a:rect l="l" t="t" r="r" b="b"/>
            <a:pathLst>
              <a:path w="8254" h="4445">
                <a:moveTo>
                  <a:pt x="8051" y="0"/>
                </a:moveTo>
                <a:lnTo>
                  <a:pt x="0" y="4445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4818369" y="3563077"/>
            <a:ext cx="44450" cy="124460"/>
          </a:xfrm>
          <a:custGeom>
            <a:avLst/>
            <a:gdLst/>
            <a:ahLst/>
            <a:cxnLst/>
            <a:rect l="l" t="t" r="r" b="b"/>
            <a:pathLst>
              <a:path w="44450" h="124460">
                <a:moveTo>
                  <a:pt x="39916" y="0"/>
                </a:moveTo>
                <a:lnTo>
                  <a:pt x="42862" y="13779"/>
                </a:lnTo>
                <a:lnTo>
                  <a:pt x="44081" y="28181"/>
                </a:lnTo>
                <a:lnTo>
                  <a:pt x="43408" y="42964"/>
                </a:lnTo>
                <a:lnTo>
                  <a:pt x="30924" y="85902"/>
                </a:lnTo>
                <a:lnTo>
                  <a:pt x="4914" y="120345"/>
                </a:lnTo>
                <a:lnTo>
                  <a:pt x="0" y="124421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4819728" y="3513674"/>
            <a:ext cx="38735" cy="49530"/>
          </a:xfrm>
          <a:custGeom>
            <a:avLst/>
            <a:gdLst/>
            <a:ahLst/>
            <a:cxnLst/>
            <a:rect l="l" t="t" r="r" b="b"/>
            <a:pathLst>
              <a:path w="38735" h="49529">
                <a:moveTo>
                  <a:pt x="0" y="0"/>
                </a:moveTo>
                <a:lnTo>
                  <a:pt x="33845" y="36601"/>
                </a:lnTo>
                <a:lnTo>
                  <a:pt x="38557" y="49403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4823627" y="4647010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10" h="1270">
                <a:moveTo>
                  <a:pt x="-1797" y="342"/>
                </a:moveTo>
                <a:lnTo>
                  <a:pt x="18307" y="342"/>
                </a:lnTo>
              </a:path>
            </a:pathLst>
          </a:custGeom>
          <a:ln w="427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4822383" y="4672956"/>
            <a:ext cx="5080" cy="3810"/>
          </a:xfrm>
          <a:custGeom>
            <a:avLst/>
            <a:gdLst/>
            <a:ahLst/>
            <a:cxnLst/>
            <a:rect l="l" t="t" r="r" b="b"/>
            <a:pathLst>
              <a:path w="5079" h="3810">
                <a:moveTo>
                  <a:pt x="4483" y="3556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4825291" y="458145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273" y="-1797"/>
                </a:moveTo>
                <a:lnTo>
                  <a:pt x="273" y="183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4822344" y="4673934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0" y="0"/>
                </a:moveTo>
                <a:lnTo>
                  <a:pt x="4521" y="2578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4826866" y="4647695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5" h="29210">
                <a:moveTo>
                  <a:pt x="0" y="28816"/>
                </a:moveTo>
                <a:lnTo>
                  <a:pt x="13271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4824288" y="4638729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15849" y="8966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4825291" y="4581490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0" y="1244"/>
                </a:moveTo>
                <a:lnTo>
                  <a:pt x="546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4825291" y="4581173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546" y="317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4823538" y="4544990"/>
            <a:ext cx="45085" cy="173355"/>
          </a:xfrm>
          <a:custGeom>
            <a:avLst/>
            <a:gdLst/>
            <a:ahLst/>
            <a:cxnLst/>
            <a:rect l="l" t="t" r="r" b="b"/>
            <a:pathLst>
              <a:path w="45085" h="173354">
                <a:moveTo>
                  <a:pt x="5156" y="0"/>
                </a:moveTo>
                <a:lnTo>
                  <a:pt x="37287" y="38049"/>
                </a:lnTo>
                <a:lnTo>
                  <a:pt x="44792" y="79616"/>
                </a:lnTo>
                <a:lnTo>
                  <a:pt x="43675" y="94386"/>
                </a:lnTo>
                <a:lnTo>
                  <a:pt x="29959" y="136956"/>
                </a:lnTo>
                <a:lnTo>
                  <a:pt x="3009" y="170345"/>
                </a:lnTo>
                <a:lnTo>
                  <a:pt x="0" y="172758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4824656" y="4542895"/>
            <a:ext cx="4445" cy="2540"/>
          </a:xfrm>
          <a:custGeom>
            <a:avLst/>
            <a:gdLst/>
            <a:ahLst/>
            <a:cxnLst/>
            <a:rect l="l" t="t" r="r" b="b"/>
            <a:pathLst>
              <a:path w="4445" h="2539">
                <a:moveTo>
                  <a:pt x="0" y="0"/>
                </a:moveTo>
                <a:lnTo>
                  <a:pt x="4038" y="2095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4496767" y="5127158"/>
            <a:ext cx="6350" cy="1270"/>
          </a:xfrm>
          <a:custGeom>
            <a:avLst/>
            <a:gdLst/>
            <a:ahLst/>
            <a:cxnLst/>
            <a:rect l="l" t="t" r="r" b="b"/>
            <a:pathLst>
              <a:path w="6350" h="1270">
                <a:moveTo>
                  <a:pt x="6349" y="0"/>
                </a:moveTo>
                <a:lnTo>
                  <a:pt x="0" y="1016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4203232" y="2953160"/>
            <a:ext cx="7620" cy="1270"/>
          </a:xfrm>
          <a:custGeom>
            <a:avLst/>
            <a:gdLst/>
            <a:ahLst/>
            <a:cxnLst/>
            <a:rect l="l" t="t" r="r" b="b"/>
            <a:pathLst>
              <a:path w="7620" h="1269">
                <a:moveTo>
                  <a:pt x="0" y="203"/>
                </a:moveTo>
                <a:lnTo>
                  <a:pt x="1968" y="0"/>
                </a:lnTo>
                <a:lnTo>
                  <a:pt x="7429" y="723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4497644" y="5119107"/>
            <a:ext cx="5080" cy="8255"/>
          </a:xfrm>
          <a:custGeom>
            <a:avLst/>
            <a:gdLst/>
            <a:ahLst/>
            <a:cxnLst/>
            <a:rect l="l" t="t" r="r" b="b"/>
            <a:pathLst>
              <a:path w="5079" h="8254">
                <a:moveTo>
                  <a:pt x="5054" y="7912"/>
                </a:moveTo>
                <a:lnTo>
                  <a:pt x="152" y="1803"/>
                </a:ln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4647288" y="5163328"/>
            <a:ext cx="1270" cy="4445"/>
          </a:xfrm>
          <a:custGeom>
            <a:avLst/>
            <a:gdLst/>
            <a:ahLst/>
            <a:cxnLst/>
            <a:rect l="l" t="t" r="r" b="b"/>
            <a:pathLst>
              <a:path w="1270" h="4445">
                <a:moveTo>
                  <a:pt x="0" y="0"/>
                </a:moveTo>
                <a:lnTo>
                  <a:pt x="165" y="1803"/>
                </a:lnTo>
                <a:lnTo>
                  <a:pt x="609" y="3492"/>
                </a:lnTo>
                <a:lnTo>
                  <a:pt x="952" y="4305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4702634" y="5156025"/>
            <a:ext cx="13970" cy="26034"/>
          </a:xfrm>
          <a:custGeom>
            <a:avLst/>
            <a:gdLst/>
            <a:ahLst/>
            <a:cxnLst/>
            <a:rect l="l" t="t" r="r" b="b"/>
            <a:pathLst>
              <a:path w="13970" h="26035">
                <a:moveTo>
                  <a:pt x="13589" y="0"/>
                </a:moveTo>
                <a:lnTo>
                  <a:pt x="2171" y="25361"/>
                </a:lnTo>
                <a:lnTo>
                  <a:pt x="0" y="25971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4368726" y="3000581"/>
            <a:ext cx="0" cy="635"/>
          </a:xfrm>
          <a:custGeom>
            <a:avLst/>
            <a:gdLst/>
            <a:ahLst/>
            <a:cxnLst/>
            <a:rect l="l" t="t" r="r" b="b"/>
            <a:pathLst>
              <a:path h="635">
                <a:moveTo>
                  <a:pt x="-1797" y="215"/>
                </a:moveTo>
                <a:lnTo>
                  <a:pt x="1797" y="21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4355848" y="3018095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927" y="0"/>
                </a:moveTo>
                <a:lnTo>
                  <a:pt x="0" y="165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4210661" y="2953884"/>
            <a:ext cx="158115" cy="46990"/>
          </a:xfrm>
          <a:custGeom>
            <a:avLst/>
            <a:gdLst/>
            <a:ahLst/>
            <a:cxnLst/>
            <a:rect l="l" t="t" r="r" b="b"/>
            <a:pathLst>
              <a:path w="158114" h="46989">
                <a:moveTo>
                  <a:pt x="158064" y="46697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4355784" y="3000581"/>
            <a:ext cx="13335" cy="2540"/>
          </a:xfrm>
          <a:custGeom>
            <a:avLst/>
            <a:gdLst/>
            <a:ahLst/>
            <a:cxnLst/>
            <a:rect l="l" t="t" r="r" b="b"/>
            <a:pathLst>
              <a:path w="13335" h="2539">
                <a:moveTo>
                  <a:pt x="12941" y="0"/>
                </a:moveTo>
                <a:lnTo>
                  <a:pt x="0" y="2095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4197758" y="2953884"/>
            <a:ext cx="13335" cy="2540"/>
          </a:xfrm>
          <a:custGeom>
            <a:avLst/>
            <a:gdLst/>
            <a:ahLst/>
            <a:cxnLst/>
            <a:rect l="l" t="t" r="r" b="b"/>
            <a:pathLst>
              <a:path w="13335" h="2539">
                <a:moveTo>
                  <a:pt x="12903" y="0"/>
                </a:moveTo>
                <a:lnTo>
                  <a:pt x="0" y="207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4434804" y="3343266"/>
            <a:ext cx="6985" cy="1445895"/>
          </a:xfrm>
          <a:custGeom>
            <a:avLst/>
            <a:gdLst/>
            <a:ahLst/>
            <a:cxnLst/>
            <a:rect l="l" t="t" r="r" b="b"/>
            <a:pathLst>
              <a:path w="6985" h="1445895">
                <a:moveTo>
                  <a:pt x="6946" y="1445488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4441751" y="4788754"/>
            <a:ext cx="27940" cy="8255"/>
          </a:xfrm>
          <a:custGeom>
            <a:avLst/>
            <a:gdLst/>
            <a:ahLst/>
            <a:cxnLst/>
            <a:rect l="l" t="t" r="r" b="b"/>
            <a:pathLst>
              <a:path w="27939" h="8254">
                <a:moveTo>
                  <a:pt x="27622" y="8166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4428848" y="4788754"/>
            <a:ext cx="13335" cy="2540"/>
          </a:xfrm>
          <a:custGeom>
            <a:avLst/>
            <a:gdLst/>
            <a:ahLst/>
            <a:cxnLst/>
            <a:rect l="l" t="t" r="r" b="b"/>
            <a:pathLst>
              <a:path w="13335" h="2539">
                <a:moveTo>
                  <a:pt x="12903" y="0"/>
                </a:moveTo>
                <a:lnTo>
                  <a:pt x="0" y="2095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4714890" y="4878099"/>
            <a:ext cx="1905" cy="278130"/>
          </a:xfrm>
          <a:custGeom>
            <a:avLst/>
            <a:gdLst/>
            <a:ahLst/>
            <a:cxnLst/>
            <a:rect l="l" t="t" r="r" b="b"/>
            <a:pathLst>
              <a:path w="1904" h="278129">
                <a:moveTo>
                  <a:pt x="1333" y="277926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4703320" y="5156025"/>
            <a:ext cx="13335" cy="2540"/>
          </a:xfrm>
          <a:custGeom>
            <a:avLst/>
            <a:gdLst/>
            <a:ahLst/>
            <a:cxnLst/>
            <a:rect l="l" t="t" r="r" b="b"/>
            <a:pathLst>
              <a:path w="13335" h="2539">
                <a:moveTo>
                  <a:pt x="0" y="2082"/>
                </a:moveTo>
                <a:lnTo>
                  <a:pt x="12903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4354978" y="2987989"/>
            <a:ext cx="334454" cy="1086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4706482" y="3131506"/>
            <a:ext cx="1905" cy="287020"/>
          </a:xfrm>
          <a:custGeom>
            <a:avLst/>
            <a:gdLst/>
            <a:ahLst/>
            <a:cxnLst/>
            <a:rect l="l" t="t" r="r" b="b"/>
            <a:pathLst>
              <a:path w="1904" h="287020">
                <a:moveTo>
                  <a:pt x="1409" y="286550"/>
                </a:moveTo>
                <a:lnTo>
                  <a:pt x="0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4694963" y="3418056"/>
            <a:ext cx="13335" cy="2540"/>
          </a:xfrm>
          <a:custGeom>
            <a:avLst/>
            <a:gdLst/>
            <a:ahLst/>
            <a:cxnLst/>
            <a:rect l="l" t="t" r="r" b="b"/>
            <a:pathLst>
              <a:path w="13335" h="2539">
                <a:moveTo>
                  <a:pt x="12928" y="0"/>
                </a:moveTo>
                <a:lnTo>
                  <a:pt x="0" y="2082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4674720" y="3094828"/>
            <a:ext cx="13335" cy="2540"/>
          </a:xfrm>
          <a:custGeom>
            <a:avLst/>
            <a:gdLst/>
            <a:ahLst/>
            <a:cxnLst/>
            <a:rect l="l" t="t" r="r" b="b"/>
            <a:pathLst>
              <a:path w="13335" h="2539">
                <a:moveTo>
                  <a:pt x="0" y="2095"/>
                </a:moveTo>
                <a:lnTo>
                  <a:pt x="12915" y="0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4687635" y="3094828"/>
            <a:ext cx="19050" cy="36830"/>
          </a:xfrm>
          <a:custGeom>
            <a:avLst/>
            <a:gdLst/>
            <a:ahLst/>
            <a:cxnLst/>
            <a:rect l="l" t="t" r="r" b="b"/>
            <a:pathLst>
              <a:path w="19050" h="36830">
                <a:moveTo>
                  <a:pt x="0" y="0"/>
                </a:moveTo>
                <a:lnTo>
                  <a:pt x="18491" y="30505"/>
                </a:lnTo>
                <a:lnTo>
                  <a:pt x="18846" y="36677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4693554" y="3131506"/>
            <a:ext cx="13335" cy="2540"/>
          </a:xfrm>
          <a:custGeom>
            <a:avLst/>
            <a:gdLst/>
            <a:ahLst/>
            <a:cxnLst/>
            <a:rect l="l" t="t" r="r" b="b"/>
            <a:pathLst>
              <a:path w="13335" h="2539">
                <a:moveTo>
                  <a:pt x="12928" y="0"/>
                </a:moveTo>
                <a:lnTo>
                  <a:pt x="0" y="2108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4647288" y="5157092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1797" y="3117"/>
                </a:moveTo>
                <a:lnTo>
                  <a:pt x="1797" y="3117"/>
                </a:lnTo>
              </a:path>
            </a:pathLst>
          </a:custGeom>
          <a:ln w="623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4497644" y="5119107"/>
            <a:ext cx="149860" cy="44450"/>
          </a:xfrm>
          <a:custGeom>
            <a:avLst/>
            <a:gdLst/>
            <a:ahLst/>
            <a:cxnLst/>
            <a:rect l="l" t="t" r="r" b="b"/>
            <a:pathLst>
              <a:path w="149860" h="44450">
                <a:moveTo>
                  <a:pt x="0" y="0"/>
                </a:moveTo>
                <a:lnTo>
                  <a:pt x="149644" y="44221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4496691" y="511259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0" y="0"/>
                </a:moveTo>
                <a:lnTo>
                  <a:pt x="952" y="279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4497167" y="5112591"/>
            <a:ext cx="0" cy="15875"/>
          </a:xfrm>
          <a:custGeom>
            <a:avLst/>
            <a:gdLst/>
            <a:ahLst/>
            <a:cxnLst/>
            <a:rect l="l" t="t" r="r" b="b"/>
            <a:pathLst>
              <a:path h="15875">
                <a:moveTo>
                  <a:pt x="0" y="0"/>
                </a:moveTo>
                <a:lnTo>
                  <a:pt x="0" y="15582"/>
                </a:lnTo>
              </a:path>
            </a:pathLst>
          </a:custGeom>
          <a:ln w="454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4207754" y="5042767"/>
            <a:ext cx="289560" cy="85725"/>
          </a:xfrm>
          <a:custGeom>
            <a:avLst/>
            <a:gdLst/>
            <a:ahLst/>
            <a:cxnLst/>
            <a:rect l="l" t="t" r="r" b="b"/>
            <a:pathLst>
              <a:path w="289560" h="85725">
                <a:moveTo>
                  <a:pt x="0" y="0"/>
                </a:moveTo>
                <a:lnTo>
                  <a:pt x="289013" y="85407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4179534" y="4987763"/>
            <a:ext cx="28575" cy="55244"/>
          </a:xfrm>
          <a:custGeom>
            <a:avLst/>
            <a:gdLst/>
            <a:ahLst/>
            <a:cxnLst/>
            <a:rect l="l" t="t" r="r" b="b"/>
            <a:pathLst>
              <a:path w="28575" h="55245">
                <a:moveTo>
                  <a:pt x="0" y="0"/>
                </a:moveTo>
                <a:lnTo>
                  <a:pt x="12598" y="42519"/>
                </a:lnTo>
                <a:lnTo>
                  <a:pt x="22745" y="52476"/>
                </a:lnTo>
                <a:lnTo>
                  <a:pt x="28219" y="55003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4169907" y="2994397"/>
            <a:ext cx="10160" cy="1993900"/>
          </a:xfrm>
          <a:custGeom>
            <a:avLst/>
            <a:gdLst/>
            <a:ahLst/>
            <a:cxnLst/>
            <a:rect l="l" t="t" r="r" b="b"/>
            <a:pathLst>
              <a:path w="10160" h="1993900">
                <a:moveTo>
                  <a:pt x="0" y="0"/>
                </a:moveTo>
                <a:lnTo>
                  <a:pt x="9626" y="1993366"/>
                </a:lnTo>
              </a:path>
            </a:pathLst>
          </a:custGeom>
          <a:ln w="35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4168110" y="2884293"/>
            <a:ext cx="1023713" cy="230171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4197986" y="5382984"/>
            <a:ext cx="1068070" cy="1068070"/>
          </a:xfrm>
          <a:custGeom>
            <a:avLst/>
            <a:gdLst/>
            <a:ahLst/>
            <a:cxnLst/>
            <a:rect l="l" t="t" r="r" b="b"/>
            <a:pathLst>
              <a:path w="1068070" h="1068070">
                <a:moveTo>
                  <a:pt x="1067955" y="0"/>
                </a:moveTo>
                <a:lnTo>
                  <a:pt x="178003" y="0"/>
                </a:lnTo>
                <a:lnTo>
                  <a:pt x="0" y="177990"/>
                </a:lnTo>
                <a:lnTo>
                  <a:pt x="0" y="1067943"/>
                </a:lnTo>
                <a:lnTo>
                  <a:pt x="1067320" y="1067943"/>
                </a:lnTo>
                <a:lnTo>
                  <a:pt x="1067320" y="890600"/>
                </a:lnTo>
                <a:lnTo>
                  <a:pt x="1067955" y="889952"/>
                </a:lnTo>
                <a:lnTo>
                  <a:pt x="1067955" y="0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4340821" y="5702395"/>
            <a:ext cx="784225" cy="0"/>
          </a:xfrm>
          <a:custGeom>
            <a:avLst/>
            <a:gdLst/>
            <a:ahLst/>
            <a:cxnLst/>
            <a:rect l="l" t="t" r="r" b="b"/>
            <a:pathLst>
              <a:path w="784225">
                <a:moveTo>
                  <a:pt x="0" y="0"/>
                </a:moveTo>
                <a:lnTo>
                  <a:pt x="783640" y="0"/>
                </a:lnTo>
              </a:path>
            </a:pathLst>
          </a:custGeom>
          <a:ln w="640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4340828" y="5742211"/>
            <a:ext cx="784225" cy="243204"/>
          </a:xfrm>
          <a:custGeom>
            <a:avLst/>
            <a:gdLst/>
            <a:ahLst/>
            <a:cxnLst/>
            <a:rect l="l" t="t" r="r" b="b"/>
            <a:pathLst>
              <a:path w="784225" h="243204">
                <a:moveTo>
                  <a:pt x="783640" y="0"/>
                </a:moveTo>
                <a:lnTo>
                  <a:pt x="0" y="0"/>
                </a:lnTo>
                <a:lnTo>
                  <a:pt x="0" y="242747"/>
                </a:lnTo>
                <a:lnTo>
                  <a:pt x="783640" y="242747"/>
                </a:lnTo>
                <a:lnTo>
                  <a:pt x="783640" y="218033"/>
                </a:lnTo>
                <a:lnTo>
                  <a:pt x="138544" y="218033"/>
                </a:lnTo>
                <a:lnTo>
                  <a:pt x="116149" y="213512"/>
                </a:lnTo>
                <a:lnTo>
                  <a:pt x="97863" y="201185"/>
                </a:lnTo>
                <a:lnTo>
                  <a:pt x="85534" y="182902"/>
                </a:lnTo>
                <a:lnTo>
                  <a:pt x="81013" y="160515"/>
                </a:lnTo>
                <a:lnTo>
                  <a:pt x="81013" y="67195"/>
                </a:lnTo>
                <a:lnTo>
                  <a:pt x="97863" y="26514"/>
                </a:lnTo>
                <a:lnTo>
                  <a:pt x="138544" y="9664"/>
                </a:lnTo>
                <a:lnTo>
                  <a:pt x="783640" y="9664"/>
                </a:lnTo>
                <a:lnTo>
                  <a:pt x="783640" y="0"/>
                </a:lnTo>
                <a:close/>
              </a:path>
              <a:path w="784225" h="243204">
                <a:moveTo>
                  <a:pt x="649897" y="9664"/>
                </a:moveTo>
                <a:lnTo>
                  <a:pt x="138544" y="9664"/>
                </a:lnTo>
                <a:lnTo>
                  <a:pt x="160931" y="14185"/>
                </a:lnTo>
                <a:lnTo>
                  <a:pt x="179214" y="26514"/>
                </a:lnTo>
                <a:lnTo>
                  <a:pt x="191541" y="44801"/>
                </a:lnTo>
                <a:lnTo>
                  <a:pt x="196062" y="67195"/>
                </a:lnTo>
                <a:lnTo>
                  <a:pt x="196062" y="160515"/>
                </a:lnTo>
                <a:lnTo>
                  <a:pt x="191541" y="182902"/>
                </a:lnTo>
                <a:lnTo>
                  <a:pt x="179214" y="201185"/>
                </a:lnTo>
                <a:lnTo>
                  <a:pt x="160931" y="213512"/>
                </a:lnTo>
                <a:lnTo>
                  <a:pt x="138544" y="218033"/>
                </a:lnTo>
                <a:lnTo>
                  <a:pt x="649897" y="218033"/>
                </a:lnTo>
                <a:lnTo>
                  <a:pt x="627502" y="213512"/>
                </a:lnTo>
                <a:lnTo>
                  <a:pt x="609215" y="201185"/>
                </a:lnTo>
                <a:lnTo>
                  <a:pt x="596886" y="182902"/>
                </a:lnTo>
                <a:lnTo>
                  <a:pt x="592366" y="160515"/>
                </a:lnTo>
                <a:lnTo>
                  <a:pt x="592366" y="67195"/>
                </a:lnTo>
                <a:lnTo>
                  <a:pt x="596886" y="44801"/>
                </a:lnTo>
                <a:lnTo>
                  <a:pt x="609215" y="26514"/>
                </a:lnTo>
                <a:lnTo>
                  <a:pt x="627502" y="14185"/>
                </a:lnTo>
                <a:lnTo>
                  <a:pt x="649897" y="9664"/>
                </a:lnTo>
                <a:close/>
              </a:path>
              <a:path w="784225" h="243204">
                <a:moveTo>
                  <a:pt x="783640" y="9664"/>
                </a:moveTo>
                <a:lnTo>
                  <a:pt x="649897" y="9664"/>
                </a:lnTo>
                <a:lnTo>
                  <a:pt x="672284" y="14185"/>
                </a:lnTo>
                <a:lnTo>
                  <a:pt x="690567" y="26514"/>
                </a:lnTo>
                <a:lnTo>
                  <a:pt x="702894" y="44801"/>
                </a:lnTo>
                <a:lnTo>
                  <a:pt x="707415" y="67195"/>
                </a:lnTo>
                <a:lnTo>
                  <a:pt x="707415" y="160515"/>
                </a:lnTo>
                <a:lnTo>
                  <a:pt x="702894" y="182902"/>
                </a:lnTo>
                <a:lnTo>
                  <a:pt x="690567" y="201185"/>
                </a:lnTo>
                <a:lnTo>
                  <a:pt x="672284" y="213512"/>
                </a:lnTo>
                <a:lnTo>
                  <a:pt x="649897" y="218033"/>
                </a:lnTo>
                <a:lnTo>
                  <a:pt x="783640" y="218033"/>
                </a:lnTo>
                <a:lnTo>
                  <a:pt x="783640" y="96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4426556" y="5757017"/>
            <a:ext cx="105613" cy="10561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4937914" y="5757017"/>
            <a:ext cx="105613" cy="10561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4695240" y="5749455"/>
            <a:ext cx="74930" cy="166370"/>
          </a:xfrm>
          <a:custGeom>
            <a:avLst/>
            <a:gdLst/>
            <a:ahLst/>
            <a:cxnLst/>
            <a:rect l="l" t="t" r="r" b="b"/>
            <a:pathLst>
              <a:path w="74929" h="166370">
                <a:moveTo>
                  <a:pt x="0" y="165862"/>
                </a:moveTo>
                <a:lnTo>
                  <a:pt x="74802" y="165862"/>
                </a:lnTo>
                <a:lnTo>
                  <a:pt x="74802" y="0"/>
                </a:lnTo>
                <a:lnTo>
                  <a:pt x="0" y="0"/>
                </a:lnTo>
                <a:lnTo>
                  <a:pt x="0" y="165862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4702492" y="5755500"/>
            <a:ext cx="60325" cy="154305"/>
          </a:xfrm>
          <a:custGeom>
            <a:avLst/>
            <a:gdLst/>
            <a:ahLst/>
            <a:cxnLst/>
            <a:rect l="l" t="t" r="r" b="b"/>
            <a:pathLst>
              <a:path w="60325" h="154304">
                <a:moveTo>
                  <a:pt x="0" y="153835"/>
                </a:moveTo>
                <a:lnTo>
                  <a:pt x="60312" y="153835"/>
                </a:lnTo>
                <a:lnTo>
                  <a:pt x="60312" y="0"/>
                </a:lnTo>
                <a:lnTo>
                  <a:pt x="0" y="0"/>
                </a:lnTo>
                <a:lnTo>
                  <a:pt x="0" y="15383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7066262" y="5382984"/>
            <a:ext cx="1068070" cy="1068070"/>
          </a:xfrm>
          <a:custGeom>
            <a:avLst/>
            <a:gdLst/>
            <a:ahLst/>
            <a:cxnLst/>
            <a:rect l="l" t="t" r="r" b="b"/>
            <a:pathLst>
              <a:path w="1068070" h="1068070">
                <a:moveTo>
                  <a:pt x="1067955" y="0"/>
                </a:moveTo>
                <a:lnTo>
                  <a:pt x="178003" y="0"/>
                </a:lnTo>
                <a:lnTo>
                  <a:pt x="0" y="177990"/>
                </a:lnTo>
                <a:lnTo>
                  <a:pt x="0" y="1067943"/>
                </a:lnTo>
                <a:lnTo>
                  <a:pt x="1067320" y="1067943"/>
                </a:lnTo>
                <a:lnTo>
                  <a:pt x="1067320" y="890600"/>
                </a:lnTo>
                <a:lnTo>
                  <a:pt x="1067955" y="889952"/>
                </a:lnTo>
                <a:lnTo>
                  <a:pt x="1067955" y="0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1138059" y="5382984"/>
            <a:ext cx="1068070" cy="1068070"/>
          </a:xfrm>
          <a:custGeom>
            <a:avLst/>
            <a:gdLst/>
            <a:ahLst/>
            <a:cxnLst/>
            <a:rect l="l" t="t" r="r" b="b"/>
            <a:pathLst>
              <a:path w="1068070" h="1068070">
                <a:moveTo>
                  <a:pt x="1067955" y="0"/>
                </a:moveTo>
                <a:lnTo>
                  <a:pt x="178003" y="0"/>
                </a:lnTo>
                <a:lnTo>
                  <a:pt x="0" y="177990"/>
                </a:lnTo>
                <a:lnTo>
                  <a:pt x="0" y="1067943"/>
                </a:lnTo>
                <a:lnTo>
                  <a:pt x="1067320" y="1067943"/>
                </a:lnTo>
                <a:lnTo>
                  <a:pt x="1067320" y="890600"/>
                </a:lnTo>
                <a:lnTo>
                  <a:pt x="1067955" y="889952"/>
                </a:lnTo>
                <a:lnTo>
                  <a:pt x="1067955" y="0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1279982" y="5702223"/>
            <a:ext cx="784225" cy="0"/>
          </a:xfrm>
          <a:custGeom>
            <a:avLst/>
            <a:gdLst/>
            <a:ahLst/>
            <a:cxnLst/>
            <a:rect l="l" t="t" r="r" b="b"/>
            <a:pathLst>
              <a:path w="784225">
                <a:moveTo>
                  <a:pt x="0" y="0"/>
                </a:moveTo>
                <a:lnTo>
                  <a:pt x="784110" y="0"/>
                </a:lnTo>
              </a:path>
            </a:pathLst>
          </a:custGeom>
          <a:ln w="640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1365763" y="5756875"/>
            <a:ext cx="105689" cy="1056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1877430" y="5756875"/>
            <a:ext cx="105689" cy="1056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1279993" y="5742056"/>
            <a:ext cx="784225" cy="243204"/>
          </a:xfrm>
          <a:custGeom>
            <a:avLst/>
            <a:gdLst/>
            <a:ahLst/>
            <a:cxnLst/>
            <a:rect l="l" t="t" r="r" b="b"/>
            <a:pathLst>
              <a:path w="784225" h="243204">
                <a:moveTo>
                  <a:pt x="784110" y="0"/>
                </a:moveTo>
                <a:lnTo>
                  <a:pt x="0" y="0"/>
                </a:lnTo>
                <a:lnTo>
                  <a:pt x="0" y="242900"/>
                </a:lnTo>
                <a:lnTo>
                  <a:pt x="784110" y="242900"/>
                </a:lnTo>
                <a:lnTo>
                  <a:pt x="784110" y="218173"/>
                </a:lnTo>
                <a:lnTo>
                  <a:pt x="138620" y="218173"/>
                </a:lnTo>
                <a:lnTo>
                  <a:pt x="116214" y="213650"/>
                </a:lnTo>
                <a:lnTo>
                  <a:pt x="97915" y="201315"/>
                </a:lnTo>
                <a:lnTo>
                  <a:pt x="85576" y="183020"/>
                </a:lnTo>
                <a:lnTo>
                  <a:pt x="81051" y="160616"/>
                </a:lnTo>
                <a:lnTo>
                  <a:pt x="81051" y="67246"/>
                </a:lnTo>
                <a:lnTo>
                  <a:pt x="97915" y="26536"/>
                </a:lnTo>
                <a:lnTo>
                  <a:pt x="138620" y="9677"/>
                </a:lnTo>
                <a:lnTo>
                  <a:pt x="784110" y="9677"/>
                </a:lnTo>
                <a:lnTo>
                  <a:pt x="784110" y="0"/>
                </a:lnTo>
                <a:close/>
              </a:path>
              <a:path w="784225" h="243204">
                <a:moveTo>
                  <a:pt x="650278" y="9677"/>
                </a:moveTo>
                <a:lnTo>
                  <a:pt x="138620" y="9677"/>
                </a:lnTo>
                <a:lnTo>
                  <a:pt x="161018" y="14200"/>
                </a:lnTo>
                <a:lnTo>
                  <a:pt x="179314" y="26536"/>
                </a:lnTo>
                <a:lnTo>
                  <a:pt x="191652" y="44835"/>
                </a:lnTo>
                <a:lnTo>
                  <a:pt x="196176" y="67246"/>
                </a:lnTo>
                <a:lnTo>
                  <a:pt x="196176" y="160616"/>
                </a:lnTo>
                <a:lnTo>
                  <a:pt x="191652" y="183020"/>
                </a:lnTo>
                <a:lnTo>
                  <a:pt x="179314" y="201315"/>
                </a:lnTo>
                <a:lnTo>
                  <a:pt x="161018" y="213650"/>
                </a:lnTo>
                <a:lnTo>
                  <a:pt x="138620" y="218173"/>
                </a:lnTo>
                <a:lnTo>
                  <a:pt x="650278" y="218173"/>
                </a:lnTo>
                <a:lnTo>
                  <a:pt x="627874" y="213650"/>
                </a:lnTo>
                <a:lnTo>
                  <a:pt x="609579" y="201315"/>
                </a:lnTo>
                <a:lnTo>
                  <a:pt x="597244" y="183020"/>
                </a:lnTo>
                <a:lnTo>
                  <a:pt x="592972" y="161861"/>
                </a:lnTo>
                <a:lnTo>
                  <a:pt x="390131" y="161861"/>
                </a:lnTo>
                <a:lnTo>
                  <a:pt x="375175" y="158841"/>
                </a:lnTo>
                <a:lnTo>
                  <a:pt x="362964" y="150604"/>
                </a:lnTo>
                <a:lnTo>
                  <a:pt x="354732" y="138388"/>
                </a:lnTo>
                <a:lnTo>
                  <a:pt x="351713" y="123431"/>
                </a:lnTo>
                <a:lnTo>
                  <a:pt x="351713" y="57149"/>
                </a:lnTo>
                <a:lnTo>
                  <a:pt x="354732" y="42192"/>
                </a:lnTo>
                <a:lnTo>
                  <a:pt x="362964" y="29976"/>
                </a:lnTo>
                <a:lnTo>
                  <a:pt x="375175" y="21740"/>
                </a:lnTo>
                <a:lnTo>
                  <a:pt x="390131" y="18719"/>
                </a:lnTo>
                <a:lnTo>
                  <a:pt x="621172" y="18719"/>
                </a:lnTo>
                <a:lnTo>
                  <a:pt x="627874" y="14200"/>
                </a:lnTo>
                <a:lnTo>
                  <a:pt x="650278" y="9677"/>
                </a:lnTo>
                <a:close/>
              </a:path>
              <a:path w="784225" h="243204">
                <a:moveTo>
                  <a:pt x="784110" y="9677"/>
                </a:moveTo>
                <a:lnTo>
                  <a:pt x="650278" y="9677"/>
                </a:lnTo>
                <a:lnTo>
                  <a:pt x="672681" y="14200"/>
                </a:lnTo>
                <a:lnTo>
                  <a:pt x="690976" y="26536"/>
                </a:lnTo>
                <a:lnTo>
                  <a:pt x="703311" y="44835"/>
                </a:lnTo>
                <a:lnTo>
                  <a:pt x="707834" y="67246"/>
                </a:lnTo>
                <a:lnTo>
                  <a:pt x="707834" y="160616"/>
                </a:lnTo>
                <a:lnTo>
                  <a:pt x="703311" y="183020"/>
                </a:lnTo>
                <a:lnTo>
                  <a:pt x="690976" y="201315"/>
                </a:lnTo>
                <a:lnTo>
                  <a:pt x="672681" y="213650"/>
                </a:lnTo>
                <a:lnTo>
                  <a:pt x="650278" y="218173"/>
                </a:lnTo>
                <a:lnTo>
                  <a:pt x="784110" y="218173"/>
                </a:lnTo>
                <a:lnTo>
                  <a:pt x="784110" y="9677"/>
                </a:lnTo>
                <a:close/>
              </a:path>
              <a:path w="784225" h="243204">
                <a:moveTo>
                  <a:pt x="621172" y="18719"/>
                </a:moveTo>
                <a:lnTo>
                  <a:pt x="390131" y="18719"/>
                </a:lnTo>
                <a:lnTo>
                  <a:pt x="405088" y="21740"/>
                </a:lnTo>
                <a:lnTo>
                  <a:pt x="417304" y="29976"/>
                </a:lnTo>
                <a:lnTo>
                  <a:pt x="425541" y="42192"/>
                </a:lnTo>
                <a:lnTo>
                  <a:pt x="428561" y="57149"/>
                </a:lnTo>
                <a:lnTo>
                  <a:pt x="428561" y="123431"/>
                </a:lnTo>
                <a:lnTo>
                  <a:pt x="425541" y="138388"/>
                </a:lnTo>
                <a:lnTo>
                  <a:pt x="417304" y="150604"/>
                </a:lnTo>
                <a:lnTo>
                  <a:pt x="405088" y="158841"/>
                </a:lnTo>
                <a:lnTo>
                  <a:pt x="390131" y="161861"/>
                </a:lnTo>
                <a:lnTo>
                  <a:pt x="592972" y="161861"/>
                </a:lnTo>
                <a:lnTo>
                  <a:pt x="592721" y="160616"/>
                </a:lnTo>
                <a:lnTo>
                  <a:pt x="592721" y="67246"/>
                </a:lnTo>
                <a:lnTo>
                  <a:pt x="597244" y="44835"/>
                </a:lnTo>
                <a:lnTo>
                  <a:pt x="609579" y="26536"/>
                </a:lnTo>
                <a:lnTo>
                  <a:pt x="621172" y="18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1634694" y="5764413"/>
            <a:ext cx="70866" cy="7086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7301928" y="5840069"/>
            <a:ext cx="590550" cy="213360"/>
          </a:xfrm>
          <a:custGeom>
            <a:avLst/>
            <a:gdLst/>
            <a:ahLst/>
            <a:cxnLst/>
            <a:rect l="l" t="t" r="r" b="b"/>
            <a:pathLst>
              <a:path w="590550" h="213360">
                <a:moveTo>
                  <a:pt x="590283" y="0"/>
                </a:moveTo>
                <a:lnTo>
                  <a:pt x="0" y="0"/>
                </a:lnTo>
                <a:lnTo>
                  <a:pt x="0" y="213347"/>
                </a:lnTo>
                <a:lnTo>
                  <a:pt x="590283" y="213347"/>
                </a:lnTo>
                <a:lnTo>
                  <a:pt x="5902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7151024" y="5829950"/>
            <a:ext cx="139065" cy="184150"/>
          </a:xfrm>
          <a:custGeom>
            <a:avLst/>
            <a:gdLst/>
            <a:ahLst/>
            <a:cxnLst/>
            <a:rect l="l" t="t" r="r" b="b"/>
            <a:pathLst>
              <a:path w="139065" h="184150">
                <a:moveTo>
                  <a:pt x="0" y="184150"/>
                </a:moveTo>
                <a:lnTo>
                  <a:pt x="138620" y="184150"/>
                </a:lnTo>
                <a:lnTo>
                  <a:pt x="138620" y="0"/>
                </a:lnTo>
                <a:lnTo>
                  <a:pt x="0" y="0"/>
                </a:lnTo>
                <a:lnTo>
                  <a:pt x="0" y="1841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7151024" y="5653420"/>
            <a:ext cx="898525" cy="176530"/>
          </a:xfrm>
          <a:custGeom>
            <a:avLst/>
            <a:gdLst/>
            <a:ahLst/>
            <a:cxnLst/>
            <a:rect l="l" t="t" r="r" b="b"/>
            <a:pathLst>
              <a:path w="898525" h="176529">
                <a:moveTo>
                  <a:pt x="0" y="176529"/>
                </a:moveTo>
                <a:lnTo>
                  <a:pt x="898436" y="176529"/>
                </a:lnTo>
                <a:lnTo>
                  <a:pt x="898436" y="0"/>
                </a:lnTo>
                <a:lnTo>
                  <a:pt x="0" y="0"/>
                </a:lnTo>
                <a:lnTo>
                  <a:pt x="0" y="1765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7904502" y="5829543"/>
            <a:ext cx="145415" cy="184785"/>
          </a:xfrm>
          <a:custGeom>
            <a:avLst/>
            <a:gdLst/>
            <a:ahLst/>
            <a:cxnLst/>
            <a:rect l="l" t="t" r="r" b="b"/>
            <a:pathLst>
              <a:path w="145415" h="184785">
                <a:moveTo>
                  <a:pt x="144957" y="0"/>
                </a:moveTo>
                <a:lnTo>
                  <a:pt x="0" y="0"/>
                </a:lnTo>
                <a:lnTo>
                  <a:pt x="0" y="184530"/>
                </a:lnTo>
                <a:lnTo>
                  <a:pt x="144957" y="184530"/>
                </a:lnTo>
                <a:lnTo>
                  <a:pt x="1449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7186790" y="5679503"/>
            <a:ext cx="809625" cy="123825"/>
          </a:xfrm>
          <a:custGeom>
            <a:avLst/>
            <a:gdLst/>
            <a:ahLst/>
            <a:cxnLst/>
            <a:rect l="l" t="t" r="r" b="b"/>
            <a:pathLst>
              <a:path w="809625" h="123825">
                <a:moveTo>
                  <a:pt x="809142" y="123799"/>
                </a:moveTo>
                <a:lnTo>
                  <a:pt x="0" y="123799"/>
                </a:lnTo>
                <a:lnTo>
                  <a:pt x="0" y="0"/>
                </a:lnTo>
                <a:lnTo>
                  <a:pt x="809142" y="0"/>
                </a:lnTo>
                <a:lnTo>
                  <a:pt x="809142" y="123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7919733" y="5679504"/>
            <a:ext cx="76200" cy="123825"/>
          </a:xfrm>
          <a:custGeom>
            <a:avLst/>
            <a:gdLst/>
            <a:ahLst/>
            <a:cxnLst/>
            <a:rect l="l" t="t" r="r" b="b"/>
            <a:pathLst>
              <a:path w="76200" h="123825">
                <a:moveTo>
                  <a:pt x="0" y="0"/>
                </a:moveTo>
                <a:lnTo>
                  <a:pt x="76200" y="0"/>
                </a:lnTo>
                <a:lnTo>
                  <a:pt x="76200" y="123799"/>
                </a:lnTo>
                <a:lnTo>
                  <a:pt x="0" y="123799"/>
                </a:lnTo>
              </a:path>
            </a:pathLst>
          </a:custGeom>
          <a:ln w="126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7328653" y="5803299"/>
            <a:ext cx="459740" cy="0"/>
          </a:xfrm>
          <a:custGeom>
            <a:avLst/>
            <a:gdLst/>
            <a:ahLst/>
            <a:cxnLst/>
            <a:rect l="l" t="t" r="r" b="b"/>
            <a:pathLst>
              <a:path w="459740">
                <a:moveTo>
                  <a:pt x="459727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231F2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7186786" y="5679499"/>
            <a:ext cx="76200" cy="123825"/>
          </a:xfrm>
          <a:custGeom>
            <a:avLst/>
            <a:gdLst/>
            <a:ahLst/>
            <a:cxnLst/>
            <a:rect l="l" t="t" r="r" b="b"/>
            <a:pathLst>
              <a:path w="76200" h="123825">
                <a:moveTo>
                  <a:pt x="76200" y="123799"/>
                </a:moveTo>
                <a:lnTo>
                  <a:pt x="0" y="123799"/>
                </a:lnTo>
                <a:lnTo>
                  <a:pt x="0" y="0"/>
                </a:lnTo>
                <a:lnTo>
                  <a:pt x="76200" y="0"/>
                </a:lnTo>
              </a:path>
            </a:pathLst>
          </a:custGeom>
          <a:ln w="126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7394333" y="5679504"/>
            <a:ext cx="459740" cy="0"/>
          </a:xfrm>
          <a:custGeom>
            <a:avLst/>
            <a:gdLst/>
            <a:ahLst/>
            <a:cxnLst/>
            <a:rect l="l" t="t" r="r" b="b"/>
            <a:pathLst>
              <a:path w="459740">
                <a:moveTo>
                  <a:pt x="0" y="0"/>
                </a:moveTo>
                <a:lnTo>
                  <a:pt x="459727" y="0"/>
                </a:lnTo>
              </a:path>
            </a:pathLst>
          </a:custGeom>
          <a:ln w="12700">
            <a:solidFill>
              <a:srgbClr val="231F2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 txBox="1"/>
          <p:nvPr/>
        </p:nvSpPr>
        <p:spPr>
          <a:xfrm>
            <a:off x="7449093" y="6130677"/>
            <a:ext cx="330835" cy="225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spc="445" dirty="0">
                <a:solidFill>
                  <a:srgbClr val="FFFFFF"/>
                </a:solidFill>
                <a:latin typeface="Calibri"/>
                <a:cs typeface="Calibri"/>
              </a:rPr>
              <a:t>AA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77" name="object 477"/>
          <p:cNvSpPr txBox="1"/>
          <p:nvPr/>
        </p:nvSpPr>
        <p:spPr>
          <a:xfrm>
            <a:off x="4573770" y="6130677"/>
            <a:ext cx="321945" cy="225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spc="434" dirty="0">
                <a:solidFill>
                  <a:srgbClr val="FFFFFF"/>
                </a:solidFill>
                <a:latin typeface="Calibri"/>
                <a:cs typeface="Calibri"/>
              </a:rPr>
              <a:t>AB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78" name="object 478"/>
          <p:cNvSpPr txBox="1"/>
          <p:nvPr/>
        </p:nvSpPr>
        <p:spPr>
          <a:xfrm>
            <a:off x="1585761" y="6130677"/>
            <a:ext cx="178435" cy="225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spc="44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79" name="object 479"/>
          <p:cNvSpPr txBox="1"/>
          <p:nvPr/>
        </p:nvSpPr>
        <p:spPr>
          <a:xfrm>
            <a:off x="-37630" y="943681"/>
            <a:ext cx="9068642" cy="73032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ru-RU" sz="1100" b="1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Функция арретирования  позволяет оставлять дверь открытой после получения электрического импульса. </a:t>
            </a:r>
          </a:p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ru-RU" sz="1100" b="1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Защёлка находится в разблокированном состоянии до тех пор пока пользователь не откроет и закроет дверь. </a:t>
            </a:r>
            <a:endParaRPr lang="es-ES" sz="1100" b="1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2700" algn="ctr">
              <a:lnSpc>
                <a:spcPct val="100000"/>
              </a:lnSpc>
              <a:spcBef>
                <a:spcPts val="114"/>
              </a:spcBef>
            </a:pPr>
            <a:endParaRPr lang="es-ES" sz="1100" b="1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ru-RU" sz="1100" b="1" dirty="0">
                <a:solidFill>
                  <a:srgbClr val="00B0F0"/>
                </a:solidFill>
                <a:latin typeface="Montserrat" panose="00000500000000000000" pitchFamily="2" charset="0"/>
                <a:cs typeface="Calibri Light"/>
              </a:rPr>
              <a:t>Функцию арретирования по другому называют память или задержка. </a:t>
            </a:r>
            <a:endParaRPr sz="1100" b="1" dirty="0">
              <a:solidFill>
                <a:srgbClr val="00B0F0"/>
              </a:solidFill>
              <a:latin typeface="Montserrat" panose="00000500000000000000" pitchFamily="2" charset="0"/>
              <a:cs typeface="Calibri Light"/>
            </a:endParaRPr>
          </a:p>
        </p:txBody>
      </p:sp>
      <p:sp>
        <p:nvSpPr>
          <p:cNvPr id="481" name="object 481"/>
          <p:cNvSpPr/>
          <p:nvPr/>
        </p:nvSpPr>
        <p:spPr>
          <a:xfrm>
            <a:off x="6857984" y="117549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274421" y="0"/>
                </a:moveTo>
                <a:lnTo>
                  <a:pt x="0" y="0"/>
                </a:lnTo>
                <a:lnTo>
                  <a:pt x="0" y="228701"/>
                </a:lnTo>
                <a:lnTo>
                  <a:pt x="274421" y="228701"/>
                </a:lnTo>
                <a:lnTo>
                  <a:pt x="320167" y="183172"/>
                </a:lnTo>
                <a:lnTo>
                  <a:pt x="320167" y="182956"/>
                </a:lnTo>
                <a:lnTo>
                  <a:pt x="45732" y="182956"/>
                </a:lnTo>
                <a:lnTo>
                  <a:pt x="45732" y="45745"/>
                </a:lnTo>
                <a:lnTo>
                  <a:pt x="320167" y="45745"/>
                </a:lnTo>
                <a:lnTo>
                  <a:pt x="274421" y="0"/>
                </a:lnTo>
                <a:close/>
              </a:path>
              <a:path w="320675" h="229235">
                <a:moveTo>
                  <a:pt x="320167" y="45745"/>
                </a:moveTo>
                <a:lnTo>
                  <a:pt x="255206" y="45745"/>
                </a:lnTo>
                <a:lnTo>
                  <a:pt x="274421" y="64960"/>
                </a:lnTo>
                <a:lnTo>
                  <a:pt x="274421" y="164147"/>
                </a:lnTo>
                <a:lnTo>
                  <a:pt x="255511" y="182956"/>
                </a:lnTo>
                <a:lnTo>
                  <a:pt x="320167" y="182956"/>
                </a:lnTo>
                <a:lnTo>
                  <a:pt x="320167" y="457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7223886" y="32385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7246753" y="163829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7223886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7521181" y="163283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7210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7589786" y="117551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67" y="0"/>
                </a:moveTo>
                <a:lnTo>
                  <a:pt x="0" y="0"/>
                </a:lnTo>
                <a:lnTo>
                  <a:pt x="0" y="228688"/>
                </a:lnTo>
                <a:lnTo>
                  <a:pt x="45745" y="228688"/>
                </a:lnTo>
                <a:lnTo>
                  <a:pt x="45745" y="137223"/>
                </a:lnTo>
                <a:lnTo>
                  <a:pt x="320167" y="137223"/>
                </a:lnTo>
                <a:lnTo>
                  <a:pt x="320167" y="91478"/>
                </a:lnTo>
                <a:lnTo>
                  <a:pt x="45745" y="91478"/>
                </a:lnTo>
                <a:lnTo>
                  <a:pt x="45745" y="45732"/>
                </a:lnTo>
                <a:lnTo>
                  <a:pt x="320167" y="45732"/>
                </a:lnTo>
                <a:lnTo>
                  <a:pt x="320167" y="0"/>
                </a:lnTo>
                <a:close/>
              </a:path>
              <a:path w="320675" h="229235">
                <a:moveTo>
                  <a:pt x="274434" y="137223"/>
                </a:moveTo>
                <a:lnTo>
                  <a:pt x="223202" y="137223"/>
                </a:lnTo>
                <a:lnTo>
                  <a:pt x="268947" y="228688"/>
                </a:lnTo>
                <a:lnTo>
                  <a:pt x="320167" y="228688"/>
                </a:lnTo>
                <a:lnTo>
                  <a:pt x="274434" y="137223"/>
                </a:lnTo>
                <a:close/>
              </a:path>
              <a:path w="320675" h="229235">
                <a:moveTo>
                  <a:pt x="320167" y="45732"/>
                </a:moveTo>
                <a:lnTo>
                  <a:pt x="274434" y="45732"/>
                </a:lnTo>
                <a:lnTo>
                  <a:pt x="274434" y="91478"/>
                </a:lnTo>
                <a:lnTo>
                  <a:pt x="320167" y="91478"/>
                </a:lnTo>
                <a:lnTo>
                  <a:pt x="320167" y="457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8344458" y="255270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8321585" y="232409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6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8321585" y="163829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45" y="45720"/>
                </a:lnTo>
                <a:lnTo>
                  <a:pt x="45745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8321585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6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8618887" y="254774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465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8596020" y="163283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45732" y="0"/>
                </a:moveTo>
                <a:lnTo>
                  <a:pt x="0" y="0"/>
                </a:lnTo>
                <a:lnTo>
                  <a:pt x="0" y="45745"/>
                </a:lnTo>
                <a:lnTo>
                  <a:pt x="45732" y="45745"/>
                </a:lnTo>
                <a:lnTo>
                  <a:pt x="45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8687494" y="32331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8961928" y="25473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19"/>
                </a:moveTo>
                <a:lnTo>
                  <a:pt x="45732" y="45719"/>
                </a:lnTo>
                <a:lnTo>
                  <a:pt x="45732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8687494" y="2318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8687494" y="16329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32" y="45720"/>
                </a:lnTo>
                <a:lnTo>
                  <a:pt x="45732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8687494" y="14043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7955688" y="117543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67" y="0"/>
                </a:moveTo>
                <a:lnTo>
                  <a:pt x="0" y="0"/>
                </a:lnTo>
                <a:lnTo>
                  <a:pt x="0" y="228701"/>
                </a:lnTo>
                <a:lnTo>
                  <a:pt x="320167" y="228701"/>
                </a:lnTo>
                <a:lnTo>
                  <a:pt x="274523" y="183184"/>
                </a:lnTo>
                <a:lnTo>
                  <a:pt x="274739" y="182956"/>
                </a:lnTo>
                <a:lnTo>
                  <a:pt x="45745" y="182956"/>
                </a:lnTo>
                <a:lnTo>
                  <a:pt x="45745" y="45745"/>
                </a:lnTo>
                <a:lnTo>
                  <a:pt x="274523" y="45745"/>
                </a:lnTo>
                <a:lnTo>
                  <a:pt x="320167" y="368"/>
                </a:lnTo>
                <a:lnTo>
                  <a:pt x="320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4483211" y="444492"/>
            <a:ext cx="4661535" cy="302260"/>
          </a:xfrm>
          <a:custGeom>
            <a:avLst/>
            <a:gdLst/>
            <a:ahLst/>
            <a:cxnLst/>
            <a:rect l="l" t="t" r="r" b="b"/>
            <a:pathLst>
              <a:path w="4661534" h="302259">
                <a:moveTo>
                  <a:pt x="4661382" y="0"/>
                </a:moveTo>
                <a:lnTo>
                  <a:pt x="301726" y="0"/>
                </a:lnTo>
                <a:lnTo>
                  <a:pt x="0" y="301726"/>
                </a:lnTo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 txBox="1"/>
          <p:nvPr/>
        </p:nvSpPr>
        <p:spPr>
          <a:xfrm>
            <a:off x="6349137" y="483725"/>
            <a:ext cx="2671445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305" dirty="0">
                <a:solidFill>
                  <a:srgbClr val="FFFFFF"/>
                </a:solidFill>
                <a:latin typeface="Calibri"/>
                <a:cs typeface="Calibri"/>
              </a:rPr>
              <a:t>ELECTRIC </a:t>
            </a:r>
            <a:r>
              <a:rPr sz="1100" spc="315" dirty="0">
                <a:solidFill>
                  <a:srgbClr val="FFFFFF"/>
                </a:solidFill>
                <a:latin typeface="Calibri"/>
                <a:cs typeface="Calibri"/>
              </a:rPr>
              <a:t>STRIKES</a:t>
            </a:r>
            <a:r>
              <a:rPr sz="11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280" dirty="0">
                <a:solidFill>
                  <a:srgbClr val="FFFFFF"/>
                </a:solidFill>
                <a:latin typeface="Calibri"/>
                <a:cs typeface="Calibri"/>
              </a:rPr>
              <a:t>FUNCTIONS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501" name="Imagen 500">
            <a:extLst>
              <a:ext uri="{FF2B5EF4-FFF2-40B4-BE49-F238E27FC236}">
                <a16:creationId xmlns:a16="http://schemas.microsoft.com/office/drawing/2014/main" xmlns="" id="{4523C15E-055E-40E7-B1A7-834B2857F40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940"/>
            <a:ext cx="9144000" cy="72518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01601" y="2438400"/>
            <a:ext cx="1260600" cy="3021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9226" y="870575"/>
            <a:ext cx="2760980" cy="889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650" spc="1430" dirty="0"/>
              <a:t>54</a:t>
            </a:r>
            <a:r>
              <a:rPr sz="5650" spc="-545" dirty="0"/>
              <a:t> </a:t>
            </a:r>
            <a:r>
              <a:rPr spc="765" dirty="0"/>
              <a:t>SERIES</a:t>
            </a:r>
            <a:endParaRPr sz="5650"/>
          </a:p>
        </p:txBody>
      </p:sp>
      <p:sp>
        <p:nvSpPr>
          <p:cNvPr id="5" name="object 5"/>
          <p:cNvSpPr/>
          <p:nvPr/>
        </p:nvSpPr>
        <p:spPr>
          <a:xfrm>
            <a:off x="512013" y="1695818"/>
            <a:ext cx="2726055" cy="237490"/>
          </a:xfrm>
          <a:custGeom>
            <a:avLst/>
            <a:gdLst/>
            <a:ahLst/>
            <a:cxnLst/>
            <a:rect l="l" t="t" r="r" b="b"/>
            <a:pathLst>
              <a:path w="2726055" h="237489">
                <a:moveTo>
                  <a:pt x="2725991" y="237223"/>
                </a:moveTo>
                <a:lnTo>
                  <a:pt x="0" y="237223"/>
                </a:lnTo>
                <a:lnTo>
                  <a:pt x="0" y="0"/>
                </a:lnTo>
                <a:lnTo>
                  <a:pt x="2725991" y="0"/>
                </a:lnTo>
                <a:lnTo>
                  <a:pt x="2725991" y="237223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01600" y="1711312"/>
            <a:ext cx="1550670" cy="1879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295" dirty="0">
                <a:solidFill>
                  <a:srgbClr val="FFFFFF"/>
                </a:solidFill>
                <a:latin typeface="Calibri"/>
                <a:cs typeface="Calibri"/>
              </a:rPr>
              <a:t>STANDARD</a:t>
            </a:r>
            <a:r>
              <a:rPr sz="10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285" dirty="0">
                <a:solidFill>
                  <a:srgbClr val="FFFFFF"/>
                </a:solidFill>
                <a:latin typeface="Calibri"/>
                <a:cs typeface="Calibri"/>
              </a:rPr>
              <a:t>SERIES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87237" y="1050218"/>
            <a:ext cx="5112962" cy="33053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r>
              <a:rPr lang="ru-RU" sz="11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Стандартная, широко используемая серия, подходящая для установки в деревянные двери. </a:t>
            </a:r>
            <a:endParaRPr lang="es-ES" sz="1100" b="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endParaRPr lang="es-ES" sz="1100" b="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1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Благодаря маленькому размеру и симметричности идеально подходит для замены</a:t>
            </a:r>
            <a:r>
              <a:rPr lang="es-ES" sz="110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 </a:t>
            </a:r>
            <a:r>
              <a:rPr lang="ru-RU" sz="110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старых защёлок</a:t>
            </a:r>
            <a:r>
              <a:rPr lang="es-ES" sz="110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.</a:t>
            </a: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s-ES" sz="110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s-ES" sz="11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 </a:t>
            </a:r>
            <a:r>
              <a:rPr lang="ru-RU" sz="11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Стандартная серия со всеми основными функциями и вариантами подключения.</a:t>
            </a:r>
            <a:endParaRPr lang="es-ES" sz="1100" b="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s-ES" sz="110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1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Защёлка протестирована на 300 000 циклов</a:t>
            </a:r>
            <a:endParaRPr lang="es-ES" sz="1100" b="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s-ES" sz="110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1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Максимальное усилие до 330кг. </a:t>
            </a:r>
            <a:endParaRPr lang="es-ES" sz="1100" b="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endParaRPr lang="es-ES" sz="110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10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Максимальный захват </a:t>
            </a:r>
            <a:r>
              <a:rPr lang="es-ES" sz="110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5.8</a:t>
            </a:r>
            <a:r>
              <a:rPr lang="ru-RU" sz="110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мм</a:t>
            </a:r>
            <a:r>
              <a:rPr lang="es-ES" sz="110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.</a:t>
            </a: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s-ES" sz="1100" spc="5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10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Регулировка язычка: до </a:t>
            </a:r>
            <a:r>
              <a:rPr lang="es-ES" sz="110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3</a:t>
            </a:r>
            <a:r>
              <a:rPr lang="ru-RU" sz="110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мм.</a:t>
            </a:r>
            <a:endParaRPr lang="es-ES" sz="1100" spc="5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endParaRPr lang="es-ES" sz="1100" b="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endParaRPr lang="es-ES" sz="140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857391" y="117549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274421" y="0"/>
                </a:moveTo>
                <a:lnTo>
                  <a:pt x="0" y="0"/>
                </a:lnTo>
                <a:lnTo>
                  <a:pt x="0" y="228701"/>
                </a:lnTo>
                <a:lnTo>
                  <a:pt x="274421" y="228701"/>
                </a:lnTo>
                <a:lnTo>
                  <a:pt x="320167" y="183172"/>
                </a:lnTo>
                <a:lnTo>
                  <a:pt x="320167" y="182956"/>
                </a:lnTo>
                <a:lnTo>
                  <a:pt x="45732" y="182956"/>
                </a:lnTo>
                <a:lnTo>
                  <a:pt x="45732" y="45745"/>
                </a:lnTo>
                <a:lnTo>
                  <a:pt x="320167" y="45745"/>
                </a:lnTo>
                <a:lnTo>
                  <a:pt x="274421" y="0"/>
                </a:lnTo>
                <a:close/>
              </a:path>
              <a:path w="320675" h="229235">
                <a:moveTo>
                  <a:pt x="320167" y="45745"/>
                </a:moveTo>
                <a:lnTo>
                  <a:pt x="255206" y="45745"/>
                </a:lnTo>
                <a:lnTo>
                  <a:pt x="274421" y="64960"/>
                </a:lnTo>
                <a:lnTo>
                  <a:pt x="274421" y="164147"/>
                </a:lnTo>
                <a:lnTo>
                  <a:pt x="255511" y="182956"/>
                </a:lnTo>
                <a:lnTo>
                  <a:pt x="320167" y="182956"/>
                </a:lnTo>
                <a:lnTo>
                  <a:pt x="320167" y="457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23290" y="32385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46163" y="163829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23290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520590" y="163283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7210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589189" y="117551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79" y="0"/>
                </a:moveTo>
                <a:lnTo>
                  <a:pt x="0" y="0"/>
                </a:lnTo>
                <a:lnTo>
                  <a:pt x="0" y="228688"/>
                </a:lnTo>
                <a:lnTo>
                  <a:pt x="45745" y="228688"/>
                </a:lnTo>
                <a:lnTo>
                  <a:pt x="45745" y="137223"/>
                </a:lnTo>
                <a:lnTo>
                  <a:pt x="320179" y="137223"/>
                </a:lnTo>
                <a:lnTo>
                  <a:pt x="320179" y="91478"/>
                </a:lnTo>
                <a:lnTo>
                  <a:pt x="45745" y="91478"/>
                </a:lnTo>
                <a:lnTo>
                  <a:pt x="45745" y="45732"/>
                </a:lnTo>
                <a:lnTo>
                  <a:pt x="320179" y="45732"/>
                </a:lnTo>
                <a:lnTo>
                  <a:pt x="320179" y="0"/>
                </a:lnTo>
                <a:close/>
              </a:path>
              <a:path w="320675" h="229235">
                <a:moveTo>
                  <a:pt x="274434" y="137223"/>
                </a:moveTo>
                <a:lnTo>
                  <a:pt x="223202" y="137223"/>
                </a:lnTo>
                <a:lnTo>
                  <a:pt x="268947" y="228688"/>
                </a:lnTo>
                <a:lnTo>
                  <a:pt x="320179" y="228688"/>
                </a:lnTo>
                <a:lnTo>
                  <a:pt x="274434" y="137223"/>
                </a:lnTo>
                <a:close/>
              </a:path>
              <a:path w="320675" h="229235">
                <a:moveTo>
                  <a:pt x="320179" y="45732"/>
                </a:moveTo>
                <a:lnTo>
                  <a:pt x="274434" y="45732"/>
                </a:lnTo>
                <a:lnTo>
                  <a:pt x="274434" y="91478"/>
                </a:lnTo>
                <a:lnTo>
                  <a:pt x="320179" y="91478"/>
                </a:lnTo>
                <a:lnTo>
                  <a:pt x="320179" y="457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343874" y="255270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321002" y="232409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321002" y="163829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45" y="45720"/>
                </a:lnTo>
                <a:lnTo>
                  <a:pt x="45745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321002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618296" y="254774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465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595436" y="163283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45732" y="0"/>
                </a:moveTo>
                <a:lnTo>
                  <a:pt x="0" y="0"/>
                </a:lnTo>
                <a:lnTo>
                  <a:pt x="0" y="45745"/>
                </a:lnTo>
                <a:lnTo>
                  <a:pt x="45732" y="45745"/>
                </a:lnTo>
                <a:lnTo>
                  <a:pt x="45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686901" y="32331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961335" y="25473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19"/>
                </a:moveTo>
                <a:lnTo>
                  <a:pt x="45732" y="45719"/>
                </a:lnTo>
                <a:lnTo>
                  <a:pt x="45732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686901" y="2318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686901" y="16329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32" y="45720"/>
                </a:lnTo>
                <a:lnTo>
                  <a:pt x="45732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686901" y="14043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955095" y="117543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67" y="0"/>
                </a:moveTo>
                <a:lnTo>
                  <a:pt x="0" y="0"/>
                </a:lnTo>
                <a:lnTo>
                  <a:pt x="0" y="228701"/>
                </a:lnTo>
                <a:lnTo>
                  <a:pt x="320167" y="228701"/>
                </a:lnTo>
                <a:lnTo>
                  <a:pt x="274523" y="183184"/>
                </a:lnTo>
                <a:lnTo>
                  <a:pt x="274739" y="182956"/>
                </a:lnTo>
                <a:lnTo>
                  <a:pt x="45745" y="182956"/>
                </a:lnTo>
                <a:lnTo>
                  <a:pt x="45745" y="45745"/>
                </a:lnTo>
                <a:lnTo>
                  <a:pt x="274523" y="45745"/>
                </a:lnTo>
                <a:lnTo>
                  <a:pt x="320167" y="368"/>
                </a:lnTo>
                <a:lnTo>
                  <a:pt x="320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482618" y="444492"/>
            <a:ext cx="4661535" cy="302260"/>
          </a:xfrm>
          <a:custGeom>
            <a:avLst/>
            <a:gdLst/>
            <a:ahLst/>
            <a:cxnLst/>
            <a:rect l="l" t="t" r="r" b="b"/>
            <a:pathLst>
              <a:path w="4661534" h="302259">
                <a:moveTo>
                  <a:pt x="4661382" y="0"/>
                </a:moveTo>
                <a:lnTo>
                  <a:pt x="301726" y="0"/>
                </a:lnTo>
                <a:lnTo>
                  <a:pt x="0" y="301726"/>
                </a:lnTo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6277390" y="483725"/>
            <a:ext cx="2742565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340" dirty="0">
                <a:solidFill>
                  <a:srgbClr val="FFFFFF"/>
                </a:solidFill>
                <a:latin typeface="Calibri"/>
                <a:cs typeface="Calibri"/>
              </a:rPr>
              <a:t>PRODUCTS 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100" spc="305" dirty="0">
                <a:solidFill>
                  <a:srgbClr val="FFFFFF"/>
                </a:solidFill>
                <a:latin typeface="Calibri"/>
                <a:cs typeface="Calibri"/>
              </a:rPr>
              <a:t>ELECTRIC</a:t>
            </a:r>
            <a:r>
              <a:rPr sz="11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315" dirty="0">
                <a:solidFill>
                  <a:srgbClr val="FFFFFF"/>
                </a:solidFill>
                <a:latin typeface="Calibri"/>
                <a:cs typeface="Calibri"/>
              </a:rPr>
              <a:t>STRIKES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47" name="Tabla 46">
            <a:extLst>
              <a:ext uri="{FF2B5EF4-FFF2-40B4-BE49-F238E27FC236}">
                <a16:creationId xmlns:a16="http://schemas.microsoft.com/office/drawing/2014/main" xmlns="" id="{1467965E-4306-45A9-AEC6-36B7CC8093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60522"/>
              </p:ext>
            </p:extLst>
          </p:nvPr>
        </p:nvGraphicFramePr>
        <p:xfrm>
          <a:off x="512013" y="5843002"/>
          <a:ext cx="2946440" cy="736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2615">
                  <a:extLst>
                    <a:ext uri="{9D8B030D-6E8A-4147-A177-3AD203B41FA5}">
                      <a16:colId xmlns:a16="http://schemas.microsoft.com/office/drawing/2014/main" xmlns="" val="664563922"/>
                    </a:ext>
                  </a:extLst>
                </a:gridCol>
                <a:gridCol w="1733825">
                  <a:extLst>
                    <a:ext uri="{9D8B030D-6E8A-4147-A177-3AD203B41FA5}">
                      <a16:colId xmlns:a16="http://schemas.microsoft.com/office/drawing/2014/main" xmlns="" val="3186332085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P</a:t>
                      </a:r>
                      <a:r>
                        <a:rPr lang="ru-RU" sz="1100" u="none" strike="noStrike">
                          <a:effectLst/>
                        </a:rPr>
                        <a:t>азмеры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67*20.5*28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427702671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C</a:t>
                      </a:r>
                      <a:r>
                        <a:rPr lang="ru-RU" sz="1100" u="none" strike="noStrike">
                          <a:effectLst/>
                        </a:rPr>
                        <a:t>имметричная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12457693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P</a:t>
                      </a:r>
                      <a:r>
                        <a:rPr lang="ru-RU" sz="1100" u="none" strike="noStrike">
                          <a:effectLst/>
                        </a:rPr>
                        <a:t>адиусный языч</a:t>
                      </a:r>
                      <a:r>
                        <a:rPr lang="en-US" sz="1100" u="none" strike="noStrike">
                          <a:effectLst/>
                        </a:rPr>
                        <a:t>o</a:t>
                      </a:r>
                      <a:r>
                        <a:rPr lang="ru-RU" sz="1100" u="none" strike="noStrike">
                          <a:effectLst/>
                        </a:rPr>
                        <a:t>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421125251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 Языч</a:t>
                      </a:r>
                      <a:r>
                        <a:rPr lang="en-US" sz="1100" u="none" strike="noStrike" dirty="0">
                          <a:effectLst/>
                        </a:rPr>
                        <a:t>o</a:t>
                      </a:r>
                      <a:r>
                        <a:rPr lang="ru-RU" sz="1100" u="none" strike="noStrike" dirty="0">
                          <a:effectLst/>
                        </a:rPr>
                        <a:t>к </a:t>
                      </a:r>
                      <a:r>
                        <a:rPr lang="en-US" sz="1100" u="none" strike="noStrike" dirty="0">
                          <a:effectLst/>
                        </a:rPr>
                        <a:t>FLEX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281239128"/>
                  </a:ext>
                </a:extLst>
              </a:tr>
            </a:tbl>
          </a:graphicData>
        </a:graphic>
      </p:graphicFrame>
      <p:pic>
        <p:nvPicPr>
          <p:cNvPr id="46" name="Imagen 45">
            <a:extLst>
              <a:ext uri="{FF2B5EF4-FFF2-40B4-BE49-F238E27FC236}">
                <a16:creationId xmlns:a16="http://schemas.microsoft.com/office/drawing/2014/main" xmlns="" id="{EAA12599-2B7F-4846-B574-D838FB4779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043"/>
            <a:ext cx="9144000" cy="725182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xmlns="" id="{C630514A-83F8-79D0-50A9-D587738DB0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048" y="5668377"/>
            <a:ext cx="1162050" cy="1085850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xmlns="" id="{5927155C-2605-062A-9DF8-F3011AEA9F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4098" y="5541115"/>
            <a:ext cx="1066800" cy="1133475"/>
          </a:xfrm>
          <a:prstGeom prst="rect">
            <a:avLst/>
          </a:prstGeom>
        </p:spPr>
      </p:pic>
      <p:pic>
        <p:nvPicPr>
          <p:cNvPr id="50" name="Imagen 49" descr="Logotipo, Icono, nombre de la empresa&#10;&#10;Descripción generada automáticamente">
            <a:extLst>
              <a:ext uri="{FF2B5EF4-FFF2-40B4-BE49-F238E27FC236}">
                <a16:creationId xmlns:a16="http://schemas.microsoft.com/office/drawing/2014/main" xmlns="" id="{603EC0A3-49BF-86D2-FCBC-6CE10B8F96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594" y="5728704"/>
            <a:ext cx="872675" cy="872675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xmlns="" id="{A998C92A-1AF1-0FDF-37A7-B775951243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4855" y="5662496"/>
            <a:ext cx="1044651" cy="1053896"/>
          </a:xfrm>
          <a:prstGeom prst="rect">
            <a:avLst/>
          </a:prstGeom>
        </p:spPr>
      </p:pic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xmlns="" id="{4126B590-DA03-32F8-276D-82F0FB271F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57091"/>
              </p:ext>
            </p:extLst>
          </p:nvPr>
        </p:nvGraphicFramePr>
        <p:xfrm>
          <a:off x="3614534" y="4230475"/>
          <a:ext cx="4706468" cy="16154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643138">
                  <a:extLst>
                    <a:ext uri="{9D8B030D-6E8A-4147-A177-3AD203B41FA5}">
                      <a16:colId xmlns:a16="http://schemas.microsoft.com/office/drawing/2014/main" xmlns="" val="1184815573"/>
                    </a:ext>
                  </a:extLst>
                </a:gridCol>
                <a:gridCol w="2063330">
                  <a:extLst>
                    <a:ext uri="{9D8B030D-6E8A-4147-A177-3AD203B41FA5}">
                      <a16:colId xmlns:a16="http://schemas.microsoft.com/office/drawing/2014/main" xmlns="" val="2594403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Доступные функции: </a:t>
                      </a:r>
                    </a:p>
                    <a:p>
                      <a:endParaRPr lang="ru-RU" sz="1000" b="0" dirty="0">
                        <a:latin typeface="Montserrat" panose="00000500000000000000" pitchFamily="2" charset="0"/>
                      </a:endParaRPr>
                    </a:p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D    Маханическая разблокировка</a:t>
                      </a:r>
                    </a:p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F     Регулирующийся язычок Flex</a:t>
                      </a:r>
                    </a:p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A     Стандартная память (задержка)</a:t>
                      </a:r>
                    </a:p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Aa   Невидимая память (задержка)</a:t>
                      </a:r>
                    </a:p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Ab   Скользящая память (задержка)</a:t>
                      </a:r>
                    </a:p>
                    <a:p>
                      <a:endParaRPr lang="en-US" sz="1000" b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Доступные катушки: </a:t>
                      </a:r>
                      <a:endParaRPr lang="es-ES" sz="1000" b="0" dirty="0">
                        <a:latin typeface="Montserrat" panose="00000500000000000000" pitchFamily="2" charset="0"/>
                      </a:endParaRPr>
                    </a:p>
                    <a:p>
                      <a:endParaRPr lang="ru-RU" sz="1000" b="0" dirty="0">
                        <a:latin typeface="Montserrat" panose="00000500000000000000" pitchFamily="2" charset="0"/>
                      </a:endParaRPr>
                    </a:p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8-12</a:t>
                      </a:r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V AC/DC</a:t>
                      </a:r>
                      <a:endParaRPr lang="ru-RU" sz="1000" b="0" dirty="0">
                        <a:latin typeface="Montserrat" panose="00000500000000000000" pitchFamily="2" charset="0"/>
                      </a:endParaRP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(412) 12V DC</a:t>
                      </a: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(424) 24V DC</a:t>
                      </a: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(512) 12V DC</a:t>
                      </a: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(524) 24V DC</a:t>
                      </a:r>
                      <a:endParaRPr lang="ru-RU" sz="1000" b="0" dirty="0">
                        <a:latin typeface="Montserrat" panose="00000500000000000000" pitchFamily="2" charset="0"/>
                      </a:endParaRPr>
                    </a:p>
                    <a:p>
                      <a:endParaRPr lang="en-US" sz="1000" b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254779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016" y="1997333"/>
            <a:ext cx="1114175" cy="2826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11882" y="987167"/>
            <a:ext cx="5021374" cy="3154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r>
              <a:rPr lang="ru-RU" sz="1200" b="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Модель 48 была создана для совместимости защёлки с итальянскими замками</a:t>
            </a:r>
            <a:r>
              <a:rPr lang="es-ES" sz="1200" b="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 </a:t>
            </a:r>
            <a:r>
              <a:rPr lang="es-ES" sz="1200" b="0" spc="5" dirty="0" err="1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Mottura</a:t>
            </a:r>
            <a:r>
              <a:rPr lang="es-ES" sz="1200" b="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, Cisa, Iseo</a:t>
            </a:r>
            <a:r>
              <a:rPr lang="es-ES" sz="120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. </a:t>
            </a: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s-ES" sz="1200" spc="5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s-ES" sz="120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O</a:t>
            </a:r>
            <a:r>
              <a:rPr lang="ru-RU" sz="1200" b="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тличается закруглённием корпуса на конце защёлки для обеспечения беспрепятственного вхождения ригеля</a:t>
            </a:r>
            <a:r>
              <a:rPr lang="es-ES" sz="1200" b="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 </a:t>
            </a:r>
            <a:r>
              <a:rPr lang="ru-RU" sz="1200" b="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замка.  </a:t>
            </a:r>
            <a:endParaRPr lang="es-ES" sz="1200" b="0" spc="5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s-ES" sz="1200" spc="5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b="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Соответствующая лицевая панель </a:t>
            </a:r>
            <a:r>
              <a:rPr lang="es-ES" sz="1200" b="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W. </a:t>
            </a: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s-ES" sz="1200" spc="5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b="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Оснащена усиленным язычком </a:t>
            </a:r>
            <a:endParaRPr lang="es-ES" sz="1200" b="0" spc="5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s-ES" sz="1200" b="0" spc="5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Защёлка протестирована на </a:t>
            </a:r>
            <a:r>
              <a:rPr lang="es-ES" sz="120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3</a:t>
            </a:r>
            <a:r>
              <a:rPr lang="ru-RU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00 000 циклов</a:t>
            </a:r>
            <a:endParaRPr lang="es-ES" sz="1200" b="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Максимальное усилие до </a:t>
            </a:r>
            <a:r>
              <a:rPr lang="es-ES" sz="120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35</a:t>
            </a:r>
            <a:r>
              <a:rPr lang="ru-RU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0кг. </a:t>
            </a:r>
            <a:endParaRPr lang="es-ES" sz="1200" b="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s-ES" sz="1200" b="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Максимальный захват 6 (или 9мм)</a:t>
            </a:r>
            <a:r>
              <a:rPr lang="es-ES" sz="120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.</a:t>
            </a: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endParaRPr lang="es-ES" sz="1200" spc="5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0000" y="870575"/>
            <a:ext cx="2743835" cy="889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650" spc="1595" dirty="0"/>
              <a:t>4</a:t>
            </a:r>
            <a:r>
              <a:rPr sz="5650" spc="1945" dirty="0"/>
              <a:t>8</a:t>
            </a:r>
            <a:r>
              <a:rPr spc="765" dirty="0"/>
              <a:t>SERIES</a:t>
            </a:r>
            <a:endParaRPr sz="5650"/>
          </a:p>
        </p:txBody>
      </p:sp>
      <p:sp>
        <p:nvSpPr>
          <p:cNvPr id="6" name="object 6"/>
          <p:cNvSpPr/>
          <p:nvPr/>
        </p:nvSpPr>
        <p:spPr>
          <a:xfrm>
            <a:off x="502869" y="1695818"/>
            <a:ext cx="2726055" cy="237490"/>
          </a:xfrm>
          <a:custGeom>
            <a:avLst/>
            <a:gdLst/>
            <a:ahLst/>
            <a:cxnLst/>
            <a:rect l="l" t="t" r="r" b="b"/>
            <a:pathLst>
              <a:path w="2726055" h="237489">
                <a:moveTo>
                  <a:pt x="2725991" y="237223"/>
                </a:moveTo>
                <a:lnTo>
                  <a:pt x="0" y="237223"/>
                </a:lnTo>
                <a:lnTo>
                  <a:pt x="0" y="0"/>
                </a:lnTo>
                <a:lnTo>
                  <a:pt x="2725991" y="0"/>
                </a:lnTo>
                <a:lnTo>
                  <a:pt x="2725991" y="237223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99913" y="1711312"/>
            <a:ext cx="2536190" cy="1879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295" dirty="0">
                <a:solidFill>
                  <a:srgbClr val="FFFFFF"/>
                </a:solidFill>
                <a:latin typeface="Calibri"/>
                <a:cs typeface="Calibri"/>
              </a:rPr>
              <a:t>SPECIAL</a:t>
            </a:r>
            <a:r>
              <a:rPr sz="105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265" dirty="0">
                <a:solidFill>
                  <a:srgbClr val="FFFFFF"/>
                </a:solidFill>
                <a:latin typeface="Calibri"/>
                <a:cs typeface="Calibri"/>
              </a:rPr>
              <a:t>SERIE</a:t>
            </a:r>
            <a:r>
              <a:rPr sz="105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2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05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50" spc="225" dirty="0">
                <a:solidFill>
                  <a:srgbClr val="FFFFFF"/>
                </a:solidFill>
                <a:latin typeface="Calibri"/>
                <a:cs typeface="Calibri"/>
              </a:rPr>
              <a:t>ARMORED</a:t>
            </a:r>
            <a:r>
              <a:rPr sz="85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50" spc="245" dirty="0">
                <a:solidFill>
                  <a:srgbClr val="FFFFFF"/>
                </a:solidFill>
                <a:latin typeface="Calibri"/>
                <a:cs typeface="Calibri"/>
              </a:rPr>
              <a:t>DOORS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857391" y="117548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274421" y="0"/>
                </a:moveTo>
                <a:lnTo>
                  <a:pt x="0" y="0"/>
                </a:lnTo>
                <a:lnTo>
                  <a:pt x="0" y="228701"/>
                </a:lnTo>
                <a:lnTo>
                  <a:pt x="274421" y="228701"/>
                </a:lnTo>
                <a:lnTo>
                  <a:pt x="320167" y="183172"/>
                </a:lnTo>
                <a:lnTo>
                  <a:pt x="320167" y="182956"/>
                </a:lnTo>
                <a:lnTo>
                  <a:pt x="45732" y="182956"/>
                </a:lnTo>
                <a:lnTo>
                  <a:pt x="45732" y="45745"/>
                </a:lnTo>
                <a:lnTo>
                  <a:pt x="320167" y="45745"/>
                </a:lnTo>
                <a:lnTo>
                  <a:pt x="274421" y="0"/>
                </a:lnTo>
                <a:close/>
              </a:path>
              <a:path w="320675" h="229235">
                <a:moveTo>
                  <a:pt x="320167" y="45745"/>
                </a:moveTo>
                <a:lnTo>
                  <a:pt x="255206" y="45745"/>
                </a:lnTo>
                <a:lnTo>
                  <a:pt x="274421" y="64960"/>
                </a:lnTo>
                <a:lnTo>
                  <a:pt x="274421" y="164147"/>
                </a:lnTo>
                <a:lnTo>
                  <a:pt x="255511" y="182956"/>
                </a:lnTo>
                <a:lnTo>
                  <a:pt x="320167" y="182956"/>
                </a:lnTo>
                <a:lnTo>
                  <a:pt x="320167" y="457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23290" y="32385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46163" y="163829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23290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20590" y="163283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7210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89189" y="117551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79" y="0"/>
                </a:moveTo>
                <a:lnTo>
                  <a:pt x="0" y="0"/>
                </a:lnTo>
                <a:lnTo>
                  <a:pt x="0" y="228688"/>
                </a:lnTo>
                <a:lnTo>
                  <a:pt x="45745" y="228688"/>
                </a:lnTo>
                <a:lnTo>
                  <a:pt x="45745" y="137223"/>
                </a:lnTo>
                <a:lnTo>
                  <a:pt x="320179" y="137223"/>
                </a:lnTo>
                <a:lnTo>
                  <a:pt x="320179" y="91478"/>
                </a:lnTo>
                <a:lnTo>
                  <a:pt x="45745" y="91478"/>
                </a:lnTo>
                <a:lnTo>
                  <a:pt x="45745" y="45732"/>
                </a:lnTo>
                <a:lnTo>
                  <a:pt x="320179" y="45732"/>
                </a:lnTo>
                <a:lnTo>
                  <a:pt x="320179" y="0"/>
                </a:lnTo>
                <a:close/>
              </a:path>
              <a:path w="320675" h="229235">
                <a:moveTo>
                  <a:pt x="274434" y="137223"/>
                </a:moveTo>
                <a:lnTo>
                  <a:pt x="223202" y="137223"/>
                </a:lnTo>
                <a:lnTo>
                  <a:pt x="268947" y="228688"/>
                </a:lnTo>
                <a:lnTo>
                  <a:pt x="320179" y="228688"/>
                </a:lnTo>
                <a:lnTo>
                  <a:pt x="274434" y="137223"/>
                </a:lnTo>
                <a:close/>
              </a:path>
              <a:path w="320675" h="229235">
                <a:moveTo>
                  <a:pt x="320179" y="45732"/>
                </a:moveTo>
                <a:lnTo>
                  <a:pt x="274434" y="45732"/>
                </a:lnTo>
                <a:lnTo>
                  <a:pt x="274434" y="91478"/>
                </a:lnTo>
                <a:lnTo>
                  <a:pt x="320179" y="91478"/>
                </a:lnTo>
                <a:lnTo>
                  <a:pt x="320179" y="457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43874" y="255270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21002" y="232409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21002" y="163829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45" y="45720"/>
                </a:lnTo>
                <a:lnTo>
                  <a:pt x="45745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321002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18296" y="254774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465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595436" y="163283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45732" y="0"/>
                </a:moveTo>
                <a:lnTo>
                  <a:pt x="0" y="0"/>
                </a:lnTo>
                <a:lnTo>
                  <a:pt x="0" y="45745"/>
                </a:lnTo>
                <a:lnTo>
                  <a:pt x="45732" y="45745"/>
                </a:lnTo>
                <a:lnTo>
                  <a:pt x="45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686901" y="32331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961335" y="25473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19"/>
                </a:moveTo>
                <a:lnTo>
                  <a:pt x="45732" y="45719"/>
                </a:lnTo>
                <a:lnTo>
                  <a:pt x="45732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686901" y="2318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686901" y="16329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32" y="45720"/>
                </a:lnTo>
                <a:lnTo>
                  <a:pt x="45732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686901" y="14043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955095" y="117556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67" y="0"/>
                </a:moveTo>
                <a:lnTo>
                  <a:pt x="0" y="0"/>
                </a:lnTo>
                <a:lnTo>
                  <a:pt x="0" y="228688"/>
                </a:lnTo>
                <a:lnTo>
                  <a:pt x="320167" y="228688"/>
                </a:lnTo>
                <a:lnTo>
                  <a:pt x="274523" y="183172"/>
                </a:lnTo>
                <a:lnTo>
                  <a:pt x="274739" y="182943"/>
                </a:lnTo>
                <a:lnTo>
                  <a:pt x="45745" y="182943"/>
                </a:lnTo>
                <a:lnTo>
                  <a:pt x="45745" y="45732"/>
                </a:lnTo>
                <a:lnTo>
                  <a:pt x="274523" y="45732"/>
                </a:lnTo>
                <a:lnTo>
                  <a:pt x="320167" y="355"/>
                </a:lnTo>
                <a:lnTo>
                  <a:pt x="320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482618" y="444492"/>
            <a:ext cx="4661535" cy="302260"/>
          </a:xfrm>
          <a:custGeom>
            <a:avLst/>
            <a:gdLst/>
            <a:ahLst/>
            <a:cxnLst/>
            <a:rect l="l" t="t" r="r" b="b"/>
            <a:pathLst>
              <a:path w="4661534" h="302259">
                <a:moveTo>
                  <a:pt x="4661382" y="0"/>
                </a:moveTo>
                <a:lnTo>
                  <a:pt x="301726" y="0"/>
                </a:lnTo>
                <a:lnTo>
                  <a:pt x="0" y="301726"/>
                </a:lnTo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277390" y="483725"/>
            <a:ext cx="2742565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340" dirty="0">
                <a:solidFill>
                  <a:srgbClr val="FFFFFF"/>
                </a:solidFill>
                <a:latin typeface="Calibri"/>
                <a:cs typeface="Calibri"/>
              </a:rPr>
              <a:t>PRODUCTS 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100" spc="305" dirty="0">
                <a:solidFill>
                  <a:srgbClr val="FFFFFF"/>
                </a:solidFill>
                <a:latin typeface="Calibri"/>
                <a:cs typeface="Calibri"/>
              </a:rPr>
              <a:t>ELECTRIC</a:t>
            </a:r>
            <a:r>
              <a:rPr sz="11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315" dirty="0">
                <a:solidFill>
                  <a:srgbClr val="FFFFFF"/>
                </a:solidFill>
                <a:latin typeface="Calibri"/>
                <a:cs typeface="Calibri"/>
              </a:rPr>
              <a:t>STRIKES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6146" name="Picture 2" descr="upload.wikimedia.org/wikipedia/commons/0/03/Fla...">
            <a:extLst>
              <a:ext uri="{FF2B5EF4-FFF2-40B4-BE49-F238E27FC236}">
                <a16:creationId xmlns:a16="http://schemas.microsoft.com/office/drawing/2014/main" xmlns="" id="{EBF95395-B7E1-49A7-A54D-3EA298F0F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16" y="5061399"/>
            <a:ext cx="801541" cy="53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xmlns="" id="{F9418B52-25D7-4F7F-9881-0697414EA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362" y="1930791"/>
            <a:ext cx="1492633" cy="4003602"/>
          </a:xfrm>
          <a:prstGeom prst="rect">
            <a:avLst/>
          </a:prstGeom>
        </p:spPr>
      </p:pic>
      <p:graphicFrame>
        <p:nvGraphicFramePr>
          <p:cNvPr id="41" name="Tabla 40">
            <a:extLst>
              <a:ext uri="{FF2B5EF4-FFF2-40B4-BE49-F238E27FC236}">
                <a16:creationId xmlns:a16="http://schemas.microsoft.com/office/drawing/2014/main" xmlns="" id="{F4093FA4-FEB3-4C87-ABC1-9F8584BAE3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414931"/>
              </p:ext>
            </p:extLst>
          </p:nvPr>
        </p:nvGraphicFramePr>
        <p:xfrm>
          <a:off x="106946" y="5953630"/>
          <a:ext cx="3517900" cy="736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xmlns="" val="988711815"/>
                    </a:ext>
                  </a:extLst>
                </a:gridCol>
                <a:gridCol w="2070100">
                  <a:extLst>
                    <a:ext uri="{9D8B030D-6E8A-4147-A177-3AD203B41FA5}">
                      <a16:colId xmlns:a16="http://schemas.microsoft.com/office/drawing/2014/main" xmlns="" val="1602939265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P</a:t>
                      </a:r>
                      <a:r>
                        <a:rPr lang="ru-RU" sz="1100" u="none" strike="noStrike">
                          <a:effectLst/>
                        </a:rPr>
                        <a:t>азмеры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59*33*23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132636148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C</a:t>
                      </a:r>
                      <a:r>
                        <a:rPr lang="ru-RU" sz="1100" u="none" strike="noStrike" dirty="0">
                          <a:effectLst/>
                        </a:rPr>
                        <a:t>имметричная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396377237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P</a:t>
                      </a:r>
                      <a:r>
                        <a:rPr lang="ru-RU" sz="1100" u="none" strike="noStrike">
                          <a:effectLst/>
                        </a:rPr>
                        <a:t>адиусный языч</a:t>
                      </a:r>
                      <a:r>
                        <a:rPr lang="en-US" sz="1100" u="none" strike="noStrike">
                          <a:effectLst/>
                        </a:rPr>
                        <a:t>o</a:t>
                      </a:r>
                      <a:r>
                        <a:rPr lang="ru-RU" sz="1100" u="none" strike="noStrike">
                          <a:effectLst/>
                        </a:rPr>
                        <a:t>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207434175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 языч</a:t>
                      </a:r>
                      <a:r>
                        <a:rPr lang="en-US" sz="1100" u="none" strike="noStrike">
                          <a:effectLst/>
                        </a:rPr>
                        <a:t>o</a:t>
                      </a:r>
                      <a:r>
                        <a:rPr lang="ru-RU" sz="1100" u="none" strike="noStrike">
                          <a:effectLst/>
                        </a:rPr>
                        <a:t>к </a:t>
                      </a:r>
                      <a:r>
                        <a:rPr lang="en-US" sz="1100" u="none" strike="noStrike">
                          <a:effectLst/>
                        </a:rPr>
                        <a:t>FLEX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920686544"/>
                  </a:ext>
                </a:extLst>
              </a:tr>
            </a:tbl>
          </a:graphicData>
        </a:graphic>
      </p:graphicFrame>
      <p:sp>
        <p:nvSpPr>
          <p:cNvPr id="42" name="Elipse 41">
            <a:extLst>
              <a:ext uri="{FF2B5EF4-FFF2-40B4-BE49-F238E27FC236}">
                <a16:creationId xmlns:a16="http://schemas.microsoft.com/office/drawing/2014/main" xmlns="" id="{DF7B2CCF-0CCA-4444-AE1E-176B2864AE85}"/>
              </a:ext>
            </a:extLst>
          </p:cNvPr>
          <p:cNvSpPr/>
          <p:nvPr/>
        </p:nvSpPr>
        <p:spPr>
          <a:xfrm>
            <a:off x="74099" y="4201629"/>
            <a:ext cx="1200825" cy="720091"/>
          </a:xfrm>
          <a:prstGeom prst="ellipse">
            <a:avLst/>
          </a:prstGeom>
          <a:noFill/>
          <a:ln>
            <a:solidFill>
              <a:srgbClr val="F954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C0D8C30D-3FE3-4D01-BCFD-3822168134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2"/>
            <a:ext cx="9144000" cy="725182"/>
          </a:xfrm>
          <a:prstGeom prst="rect">
            <a:avLst/>
          </a:prstGeom>
        </p:spPr>
      </p:pic>
      <p:sp>
        <p:nvSpPr>
          <p:cNvPr id="43" name="object 14">
            <a:extLst>
              <a:ext uri="{FF2B5EF4-FFF2-40B4-BE49-F238E27FC236}">
                <a16:creationId xmlns:a16="http://schemas.microsoft.com/office/drawing/2014/main" xmlns="" id="{579A7EF4-600B-7FF9-4A54-B963688E44A7}"/>
              </a:ext>
            </a:extLst>
          </p:cNvPr>
          <p:cNvSpPr txBox="1"/>
          <p:nvPr/>
        </p:nvSpPr>
        <p:spPr>
          <a:xfrm>
            <a:off x="6266523" y="5390157"/>
            <a:ext cx="751205" cy="143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0" dirty="0">
                <a:solidFill>
                  <a:srgbClr val="231F20"/>
                </a:solidFill>
                <a:latin typeface="Calibri Light"/>
                <a:cs typeface="Calibri Light"/>
              </a:rPr>
              <a:t>Flush</a:t>
            </a:r>
            <a:r>
              <a:rPr sz="850" b="0" spc="-25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850" b="0" spc="-40" dirty="0" err="1">
                <a:solidFill>
                  <a:srgbClr val="231F20"/>
                </a:solidFill>
                <a:latin typeface="Calibri Light"/>
                <a:cs typeface="Calibri Light"/>
              </a:rPr>
              <a:t>installa</a:t>
            </a:r>
            <a:r>
              <a:rPr lang="es-ES" sz="850" b="0" spc="-40" dirty="0">
                <a:solidFill>
                  <a:srgbClr val="231F20"/>
                </a:solidFill>
                <a:latin typeface="Calibri Light"/>
                <a:cs typeface="Calibri Light"/>
              </a:rPr>
              <a:t>ti</a:t>
            </a:r>
            <a:r>
              <a:rPr sz="850" b="0" spc="-40" dirty="0">
                <a:solidFill>
                  <a:srgbClr val="231F20"/>
                </a:solidFill>
                <a:latin typeface="Calibri Light"/>
                <a:cs typeface="Calibri Light"/>
              </a:rPr>
              <a:t>on</a:t>
            </a:r>
            <a:endParaRPr sz="850" dirty="0">
              <a:latin typeface="Calibri Light"/>
              <a:cs typeface="Calibri Light"/>
            </a:endParaRPr>
          </a:p>
        </p:txBody>
      </p:sp>
      <p:sp>
        <p:nvSpPr>
          <p:cNvPr id="44" name="object 15">
            <a:extLst>
              <a:ext uri="{FF2B5EF4-FFF2-40B4-BE49-F238E27FC236}">
                <a16:creationId xmlns:a16="http://schemas.microsoft.com/office/drawing/2014/main" xmlns="" id="{F2ADA735-28C2-4822-9B19-9179591AA2B1}"/>
              </a:ext>
            </a:extLst>
          </p:cNvPr>
          <p:cNvSpPr txBox="1"/>
          <p:nvPr/>
        </p:nvSpPr>
        <p:spPr>
          <a:xfrm>
            <a:off x="7485217" y="5400876"/>
            <a:ext cx="690245" cy="143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0" spc="-5" dirty="0">
                <a:solidFill>
                  <a:srgbClr val="231F20"/>
                </a:solidFill>
                <a:latin typeface="Calibri Light"/>
                <a:cs typeface="Calibri Light"/>
              </a:rPr>
              <a:t>Rim</a:t>
            </a:r>
            <a:r>
              <a:rPr sz="850" b="0" spc="-15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850" b="0" spc="-40" dirty="0" err="1">
                <a:solidFill>
                  <a:srgbClr val="231F20"/>
                </a:solidFill>
                <a:latin typeface="Calibri Light"/>
                <a:cs typeface="Calibri Light"/>
              </a:rPr>
              <a:t>installa</a:t>
            </a:r>
            <a:r>
              <a:rPr lang="es-ES" sz="850" b="0" spc="-40" dirty="0">
                <a:solidFill>
                  <a:srgbClr val="231F20"/>
                </a:solidFill>
                <a:latin typeface="Calibri Light"/>
                <a:cs typeface="Calibri Light"/>
              </a:rPr>
              <a:t>ti</a:t>
            </a:r>
            <a:r>
              <a:rPr sz="850" b="0" spc="-40" dirty="0">
                <a:solidFill>
                  <a:srgbClr val="231F20"/>
                </a:solidFill>
                <a:latin typeface="Calibri Light"/>
                <a:cs typeface="Calibri Light"/>
              </a:rPr>
              <a:t>on</a:t>
            </a:r>
            <a:endParaRPr sz="850" dirty="0">
              <a:latin typeface="Calibri Light"/>
              <a:cs typeface="Calibri Light"/>
            </a:endParaRPr>
          </a:p>
        </p:txBody>
      </p:sp>
      <p:pic>
        <p:nvPicPr>
          <p:cNvPr id="45" name="Imagen 44" descr="Icono&#10;&#10;Descripción generada automáticamente">
            <a:extLst>
              <a:ext uri="{FF2B5EF4-FFF2-40B4-BE49-F238E27FC236}">
                <a16:creationId xmlns:a16="http://schemas.microsoft.com/office/drawing/2014/main" xmlns="" id="{9B3AC723-AAFA-C7F5-B67D-19A7608D72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063" y="5546347"/>
            <a:ext cx="1148708" cy="1143883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xmlns="" id="{B336F4A5-C4AB-1245-286E-E2E845D1FF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7715" y="5623444"/>
            <a:ext cx="2173288" cy="1215267"/>
          </a:xfrm>
          <a:prstGeom prst="rect">
            <a:avLst/>
          </a:prstGeom>
        </p:spPr>
      </p:pic>
      <p:graphicFrame>
        <p:nvGraphicFramePr>
          <p:cNvPr id="47" name="Tabla 9">
            <a:extLst>
              <a:ext uri="{FF2B5EF4-FFF2-40B4-BE49-F238E27FC236}">
                <a16:creationId xmlns:a16="http://schemas.microsoft.com/office/drawing/2014/main" xmlns="" id="{8760CF7F-5E3E-7960-8A9A-39AF90D673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017320"/>
              </p:ext>
            </p:extLst>
          </p:nvPr>
        </p:nvGraphicFramePr>
        <p:xfrm>
          <a:off x="3651173" y="4064816"/>
          <a:ext cx="5175668" cy="16154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587834">
                  <a:extLst>
                    <a:ext uri="{9D8B030D-6E8A-4147-A177-3AD203B41FA5}">
                      <a16:colId xmlns:a16="http://schemas.microsoft.com/office/drawing/2014/main" xmlns="" val="1184815573"/>
                    </a:ext>
                  </a:extLst>
                </a:gridCol>
                <a:gridCol w="2587834">
                  <a:extLst>
                    <a:ext uri="{9D8B030D-6E8A-4147-A177-3AD203B41FA5}">
                      <a16:colId xmlns:a16="http://schemas.microsoft.com/office/drawing/2014/main" xmlns="" val="2594403068"/>
                    </a:ext>
                  </a:extLst>
                </a:gridCol>
              </a:tblGrid>
              <a:tr h="1215267">
                <a:tc>
                  <a:txBody>
                    <a:bodyPr/>
                    <a:lstStyle/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Доступные функции: </a:t>
                      </a:r>
                    </a:p>
                    <a:p>
                      <a:endParaRPr lang="ru-RU" sz="1000" b="0" dirty="0">
                        <a:latin typeface="Montserrat" panose="00000500000000000000" pitchFamily="2" charset="0"/>
                      </a:endParaRPr>
                    </a:p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D    Маханическая разблокировка</a:t>
                      </a:r>
                    </a:p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F     Регулирующийся язычок Flex</a:t>
                      </a:r>
                    </a:p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A     Стандартная память (задержка)</a:t>
                      </a:r>
                    </a:p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Aa   Невидимая память (задержка)</a:t>
                      </a:r>
                    </a:p>
                    <a:p>
                      <a:endParaRPr lang="en-US" sz="1000" b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Доступные катушки: </a:t>
                      </a:r>
                      <a:endParaRPr lang="es-ES" sz="1000" b="0" dirty="0">
                        <a:latin typeface="Montserrat" panose="00000500000000000000" pitchFamily="2" charset="0"/>
                      </a:endParaRPr>
                    </a:p>
                    <a:p>
                      <a:endParaRPr lang="ru-RU" sz="1000" b="0" dirty="0">
                        <a:latin typeface="Montserrat" panose="00000500000000000000" pitchFamily="2" charset="0"/>
                      </a:endParaRPr>
                    </a:p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8-12</a:t>
                      </a:r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V AC/DC</a:t>
                      </a:r>
                      <a:endParaRPr lang="ru-RU" sz="1000" b="0" dirty="0">
                        <a:latin typeface="Montserrat" panose="00000500000000000000" pitchFamily="2" charset="0"/>
                      </a:endParaRP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(412) 12V DC</a:t>
                      </a: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(424) 24V DC</a:t>
                      </a: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(512) 12V DC</a:t>
                      </a: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(524) 24V DC</a:t>
                      </a:r>
                      <a:endParaRPr lang="ru-RU" sz="1000" b="0" dirty="0">
                        <a:latin typeface="Montserrat" panose="00000500000000000000" pitchFamily="2" charset="0"/>
                      </a:endParaRPr>
                    </a:p>
                    <a:p>
                      <a:endParaRPr lang="en-US" sz="1000" b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2547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9947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1722" y="2585453"/>
            <a:ext cx="1159070" cy="2791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">
              <a:lnSpc>
                <a:spcPct val="100000"/>
              </a:lnSpc>
              <a:spcBef>
                <a:spcPts val="120"/>
              </a:spcBef>
            </a:pPr>
            <a:r>
              <a:rPr sz="5650" spc="1839" dirty="0"/>
              <a:t>5</a:t>
            </a:r>
            <a:r>
              <a:rPr sz="5650" spc="1945" dirty="0"/>
              <a:t>0</a:t>
            </a:r>
            <a:r>
              <a:rPr spc="765" dirty="0"/>
              <a:t>SERIES</a:t>
            </a:r>
            <a:endParaRPr sz="5650" dirty="0"/>
          </a:p>
        </p:txBody>
      </p:sp>
      <p:sp>
        <p:nvSpPr>
          <p:cNvPr id="6" name="object 6"/>
          <p:cNvSpPr/>
          <p:nvPr/>
        </p:nvSpPr>
        <p:spPr>
          <a:xfrm>
            <a:off x="502869" y="1695818"/>
            <a:ext cx="2726055" cy="237490"/>
          </a:xfrm>
          <a:custGeom>
            <a:avLst/>
            <a:gdLst/>
            <a:ahLst/>
            <a:cxnLst/>
            <a:rect l="l" t="t" r="r" b="b"/>
            <a:pathLst>
              <a:path w="2726055" h="237489">
                <a:moveTo>
                  <a:pt x="2725991" y="237223"/>
                </a:moveTo>
                <a:lnTo>
                  <a:pt x="0" y="237223"/>
                </a:lnTo>
                <a:lnTo>
                  <a:pt x="0" y="0"/>
                </a:lnTo>
                <a:lnTo>
                  <a:pt x="2725991" y="0"/>
                </a:lnTo>
                <a:lnTo>
                  <a:pt x="2725991" y="237223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08780" y="1711312"/>
            <a:ext cx="2518410" cy="1879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295" dirty="0">
                <a:solidFill>
                  <a:srgbClr val="FFFFFF"/>
                </a:solidFill>
                <a:latin typeface="Calibri"/>
                <a:cs typeface="Calibri"/>
              </a:rPr>
              <a:t>SPECIAL</a:t>
            </a:r>
            <a:r>
              <a:rPr sz="105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265" dirty="0">
                <a:solidFill>
                  <a:srgbClr val="FFFFFF"/>
                </a:solidFill>
                <a:latin typeface="Calibri"/>
                <a:cs typeface="Calibri"/>
              </a:rPr>
              <a:t>SERIE</a:t>
            </a:r>
            <a:r>
              <a:rPr sz="105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2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05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110" dirty="0">
                <a:solidFill>
                  <a:srgbClr val="FFFFFF"/>
                </a:solidFill>
                <a:latin typeface="Calibri"/>
                <a:cs typeface="Calibri"/>
              </a:rPr>
              <a:t>HIGH</a:t>
            </a:r>
            <a:r>
              <a:rPr sz="7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155" dirty="0">
                <a:solidFill>
                  <a:srgbClr val="FFFFFF"/>
                </a:solidFill>
                <a:latin typeface="Calibri"/>
                <a:cs typeface="Calibri"/>
              </a:rPr>
              <a:t>HOLDING</a:t>
            </a:r>
            <a:r>
              <a:rPr sz="7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210" dirty="0">
                <a:solidFill>
                  <a:srgbClr val="FFFFFF"/>
                </a:solidFill>
                <a:latin typeface="Calibri"/>
                <a:cs typeface="Calibri"/>
              </a:rPr>
              <a:t>FORCE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54" name="object 554"/>
          <p:cNvSpPr/>
          <p:nvPr/>
        </p:nvSpPr>
        <p:spPr>
          <a:xfrm>
            <a:off x="6857393" y="117548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274421" y="0"/>
                </a:moveTo>
                <a:lnTo>
                  <a:pt x="0" y="0"/>
                </a:lnTo>
                <a:lnTo>
                  <a:pt x="0" y="228701"/>
                </a:lnTo>
                <a:lnTo>
                  <a:pt x="274421" y="228701"/>
                </a:lnTo>
                <a:lnTo>
                  <a:pt x="320167" y="183172"/>
                </a:lnTo>
                <a:lnTo>
                  <a:pt x="320167" y="182956"/>
                </a:lnTo>
                <a:lnTo>
                  <a:pt x="45732" y="182956"/>
                </a:lnTo>
                <a:lnTo>
                  <a:pt x="45732" y="45745"/>
                </a:lnTo>
                <a:lnTo>
                  <a:pt x="320167" y="45745"/>
                </a:lnTo>
                <a:lnTo>
                  <a:pt x="274421" y="0"/>
                </a:lnTo>
                <a:close/>
              </a:path>
              <a:path w="320675" h="229235">
                <a:moveTo>
                  <a:pt x="320167" y="45745"/>
                </a:moveTo>
                <a:lnTo>
                  <a:pt x="255206" y="45745"/>
                </a:lnTo>
                <a:lnTo>
                  <a:pt x="274421" y="64960"/>
                </a:lnTo>
                <a:lnTo>
                  <a:pt x="274421" y="164147"/>
                </a:lnTo>
                <a:lnTo>
                  <a:pt x="255511" y="182956"/>
                </a:lnTo>
                <a:lnTo>
                  <a:pt x="320167" y="182956"/>
                </a:lnTo>
                <a:lnTo>
                  <a:pt x="320167" y="457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7223290" y="32385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7246163" y="163829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7223290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7520590" y="163283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7210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7589189" y="117551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79" y="0"/>
                </a:moveTo>
                <a:lnTo>
                  <a:pt x="0" y="0"/>
                </a:lnTo>
                <a:lnTo>
                  <a:pt x="0" y="228688"/>
                </a:lnTo>
                <a:lnTo>
                  <a:pt x="45745" y="228688"/>
                </a:lnTo>
                <a:lnTo>
                  <a:pt x="45745" y="137223"/>
                </a:lnTo>
                <a:lnTo>
                  <a:pt x="320179" y="137223"/>
                </a:lnTo>
                <a:lnTo>
                  <a:pt x="320179" y="91478"/>
                </a:lnTo>
                <a:lnTo>
                  <a:pt x="45745" y="91478"/>
                </a:lnTo>
                <a:lnTo>
                  <a:pt x="45745" y="45732"/>
                </a:lnTo>
                <a:lnTo>
                  <a:pt x="320179" y="45732"/>
                </a:lnTo>
                <a:lnTo>
                  <a:pt x="320179" y="0"/>
                </a:lnTo>
                <a:close/>
              </a:path>
              <a:path w="320675" h="229235">
                <a:moveTo>
                  <a:pt x="274434" y="137223"/>
                </a:moveTo>
                <a:lnTo>
                  <a:pt x="223202" y="137223"/>
                </a:lnTo>
                <a:lnTo>
                  <a:pt x="268947" y="228688"/>
                </a:lnTo>
                <a:lnTo>
                  <a:pt x="320179" y="228688"/>
                </a:lnTo>
                <a:lnTo>
                  <a:pt x="274434" y="137223"/>
                </a:lnTo>
                <a:close/>
              </a:path>
              <a:path w="320675" h="229235">
                <a:moveTo>
                  <a:pt x="320179" y="45732"/>
                </a:moveTo>
                <a:lnTo>
                  <a:pt x="274434" y="45732"/>
                </a:lnTo>
                <a:lnTo>
                  <a:pt x="274434" y="91478"/>
                </a:lnTo>
                <a:lnTo>
                  <a:pt x="320179" y="91478"/>
                </a:lnTo>
                <a:lnTo>
                  <a:pt x="320179" y="457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8343874" y="255270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8321002" y="232409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8321002" y="163829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45" y="45720"/>
                </a:lnTo>
                <a:lnTo>
                  <a:pt x="45745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8321002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8618302" y="254774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465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8595436" y="163283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45732" y="0"/>
                </a:moveTo>
                <a:lnTo>
                  <a:pt x="0" y="0"/>
                </a:lnTo>
                <a:lnTo>
                  <a:pt x="0" y="45745"/>
                </a:lnTo>
                <a:lnTo>
                  <a:pt x="45732" y="45745"/>
                </a:lnTo>
                <a:lnTo>
                  <a:pt x="45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8686903" y="32331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8961337" y="25473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19"/>
                </a:moveTo>
                <a:lnTo>
                  <a:pt x="45732" y="45719"/>
                </a:lnTo>
                <a:lnTo>
                  <a:pt x="45732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8686903" y="2318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8686903" y="16329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32" y="45720"/>
                </a:lnTo>
                <a:lnTo>
                  <a:pt x="45732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8686903" y="14043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7955097" y="117556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67" y="0"/>
                </a:moveTo>
                <a:lnTo>
                  <a:pt x="0" y="0"/>
                </a:lnTo>
                <a:lnTo>
                  <a:pt x="0" y="228688"/>
                </a:lnTo>
                <a:lnTo>
                  <a:pt x="320167" y="228688"/>
                </a:lnTo>
                <a:lnTo>
                  <a:pt x="274523" y="183172"/>
                </a:lnTo>
                <a:lnTo>
                  <a:pt x="274739" y="182943"/>
                </a:lnTo>
                <a:lnTo>
                  <a:pt x="45745" y="182943"/>
                </a:lnTo>
                <a:lnTo>
                  <a:pt x="45745" y="45732"/>
                </a:lnTo>
                <a:lnTo>
                  <a:pt x="274523" y="45732"/>
                </a:lnTo>
                <a:lnTo>
                  <a:pt x="320167" y="355"/>
                </a:lnTo>
                <a:lnTo>
                  <a:pt x="320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4482619" y="444492"/>
            <a:ext cx="4661535" cy="302260"/>
          </a:xfrm>
          <a:custGeom>
            <a:avLst/>
            <a:gdLst/>
            <a:ahLst/>
            <a:cxnLst/>
            <a:rect l="l" t="t" r="r" b="b"/>
            <a:pathLst>
              <a:path w="4661534" h="302259">
                <a:moveTo>
                  <a:pt x="4661382" y="0"/>
                </a:moveTo>
                <a:lnTo>
                  <a:pt x="301726" y="0"/>
                </a:lnTo>
                <a:lnTo>
                  <a:pt x="0" y="301726"/>
                </a:lnTo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 txBox="1"/>
          <p:nvPr/>
        </p:nvSpPr>
        <p:spPr>
          <a:xfrm>
            <a:off x="6277396" y="483725"/>
            <a:ext cx="2742565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340" dirty="0">
                <a:solidFill>
                  <a:srgbClr val="FFFFFF"/>
                </a:solidFill>
                <a:latin typeface="Calibri"/>
                <a:cs typeface="Calibri"/>
              </a:rPr>
              <a:t>PRODUCTS 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100" spc="305" dirty="0">
                <a:solidFill>
                  <a:srgbClr val="FFFFFF"/>
                </a:solidFill>
                <a:latin typeface="Calibri"/>
                <a:cs typeface="Calibri"/>
              </a:rPr>
              <a:t>ELECTRIC</a:t>
            </a:r>
            <a:r>
              <a:rPr sz="11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315" dirty="0">
                <a:solidFill>
                  <a:srgbClr val="FFFFFF"/>
                </a:solidFill>
                <a:latin typeface="Calibri"/>
                <a:cs typeface="Calibri"/>
              </a:rPr>
              <a:t>STRIKES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576" name="Tabla 575">
            <a:extLst>
              <a:ext uri="{FF2B5EF4-FFF2-40B4-BE49-F238E27FC236}">
                <a16:creationId xmlns:a16="http://schemas.microsoft.com/office/drawing/2014/main" xmlns="" id="{896C291A-5C13-4D5C-B858-36397B611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393144"/>
              </p:ext>
            </p:extLst>
          </p:nvPr>
        </p:nvGraphicFramePr>
        <p:xfrm>
          <a:off x="465198" y="5865152"/>
          <a:ext cx="2846248" cy="736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2202">
                  <a:extLst>
                    <a:ext uri="{9D8B030D-6E8A-4147-A177-3AD203B41FA5}">
                      <a16:colId xmlns:a16="http://schemas.microsoft.com/office/drawing/2014/main" xmlns="" val="3960699128"/>
                    </a:ext>
                  </a:extLst>
                </a:gridCol>
                <a:gridCol w="1254046">
                  <a:extLst>
                    <a:ext uri="{9D8B030D-6E8A-4147-A177-3AD203B41FA5}">
                      <a16:colId xmlns:a16="http://schemas.microsoft.com/office/drawing/2014/main" xmlns="" val="992176112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P</a:t>
                      </a:r>
                      <a:r>
                        <a:rPr lang="ru-RU" sz="1100" u="none" strike="noStrike" dirty="0">
                          <a:effectLst/>
                        </a:rPr>
                        <a:t>азмеры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75*21*28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58186417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C</a:t>
                      </a:r>
                      <a:r>
                        <a:rPr lang="ru-RU" sz="1100" u="none" strike="noStrike">
                          <a:effectLst/>
                        </a:rPr>
                        <a:t>имметричная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103460628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P</a:t>
                      </a:r>
                      <a:r>
                        <a:rPr lang="ru-RU" sz="1100" u="none" strike="noStrike">
                          <a:effectLst/>
                        </a:rPr>
                        <a:t>адиусный языч</a:t>
                      </a:r>
                      <a:r>
                        <a:rPr lang="en-US" sz="1100" u="none" strike="noStrike">
                          <a:effectLst/>
                        </a:rPr>
                        <a:t>o</a:t>
                      </a:r>
                      <a:r>
                        <a:rPr lang="ru-RU" sz="1100" u="none" strike="noStrike">
                          <a:effectLst/>
                        </a:rPr>
                        <a:t>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102376919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 языч</a:t>
                      </a:r>
                      <a:r>
                        <a:rPr lang="en-US" sz="1100" u="none" strike="noStrike">
                          <a:effectLst/>
                        </a:rPr>
                        <a:t>o</a:t>
                      </a:r>
                      <a:r>
                        <a:rPr lang="ru-RU" sz="1100" u="none" strike="noStrike">
                          <a:effectLst/>
                        </a:rPr>
                        <a:t>к </a:t>
                      </a:r>
                      <a:r>
                        <a:rPr lang="en-US" sz="1100" u="none" strike="noStrike">
                          <a:effectLst/>
                        </a:rPr>
                        <a:t>FLEX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2458687169"/>
                  </a:ext>
                </a:extLst>
              </a:tr>
            </a:tbl>
          </a:graphicData>
        </a:graphic>
      </p:graphicFrame>
      <p:pic>
        <p:nvPicPr>
          <p:cNvPr id="574" name="Imagen 573">
            <a:extLst>
              <a:ext uri="{FF2B5EF4-FFF2-40B4-BE49-F238E27FC236}">
                <a16:creationId xmlns:a16="http://schemas.microsoft.com/office/drawing/2014/main" xmlns="" id="{327EDD12-58A6-4475-A7CB-90F78E2A06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2"/>
            <a:ext cx="9144000" cy="725182"/>
          </a:xfrm>
          <a:prstGeom prst="rect">
            <a:avLst/>
          </a:prstGeom>
        </p:spPr>
      </p:pic>
      <p:pic>
        <p:nvPicPr>
          <p:cNvPr id="577" name="Imagen 576">
            <a:extLst>
              <a:ext uri="{FF2B5EF4-FFF2-40B4-BE49-F238E27FC236}">
                <a16:creationId xmlns:a16="http://schemas.microsoft.com/office/drawing/2014/main" xmlns="" id="{A444CFA2-9C91-674E-2783-D8A559B51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0362" y="2971326"/>
            <a:ext cx="843514" cy="775581"/>
          </a:xfrm>
          <a:prstGeom prst="rect">
            <a:avLst/>
          </a:prstGeom>
        </p:spPr>
      </p:pic>
      <p:pic>
        <p:nvPicPr>
          <p:cNvPr id="578" name="Imagen 577">
            <a:extLst>
              <a:ext uri="{FF2B5EF4-FFF2-40B4-BE49-F238E27FC236}">
                <a16:creationId xmlns:a16="http://schemas.microsoft.com/office/drawing/2014/main" xmlns="" id="{13B54160-5445-ABCF-E217-D0E66E17F1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4827" y="3726133"/>
            <a:ext cx="843514" cy="896233"/>
          </a:xfrm>
          <a:prstGeom prst="rect">
            <a:avLst/>
          </a:prstGeom>
        </p:spPr>
      </p:pic>
      <p:pic>
        <p:nvPicPr>
          <p:cNvPr id="579" name="Imagen 578" descr="Icono&#10;&#10;Descripción generada automáticamente">
            <a:extLst>
              <a:ext uri="{FF2B5EF4-FFF2-40B4-BE49-F238E27FC236}">
                <a16:creationId xmlns:a16="http://schemas.microsoft.com/office/drawing/2014/main" xmlns="" id="{90BCCA5C-95EF-CDA3-4C78-12D485FB87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465" y="2100906"/>
            <a:ext cx="741089" cy="741089"/>
          </a:xfrm>
          <a:prstGeom prst="rect">
            <a:avLst/>
          </a:prstGeom>
        </p:spPr>
      </p:pic>
      <p:pic>
        <p:nvPicPr>
          <p:cNvPr id="580" name="Imagen 579">
            <a:extLst>
              <a:ext uri="{FF2B5EF4-FFF2-40B4-BE49-F238E27FC236}">
                <a16:creationId xmlns:a16="http://schemas.microsoft.com/office/drawing/2014/main" xmlns="" id="{2399FC3F-606A-D374-902C-86E0ECCF38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2184" y="4733267"/>
            <a:ext cx="908032" cy="848489"/>
          </a:xfrm>
          <a:prstGeom prst="rect">
            <a:avLst/>
          </a:prstGeom>
        </p:spPr>
      </p:pic>
      <p:graphicFrame>
        <p:nvGraphicFramePr>
          <p:cNvPr id="34" name="Tabla 9">
            <a:extLst>
              <a:ext uri="{FF2B5EF4-FFF2-40B4-BE49-F238E27FC236}">
                <a16:creationId xmlns:a16="http://schemas.microsoft.com/office/drawing/2014/main" xmlns="" id="{E5177B9E-FD22-D076-A0FB-0173ED73D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446007"/>
              </p:ext>
            </p:extLst>
          </p:nvPr>
        </p:nvGraphicFramePr>
        <p:xfrm>
          <a:off x="3691060" y="5271761"/>
          <a:ext cx="5019020" cy="17678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574464">
                  <a:extLst>
                    <a:ext uri="{9D8B030D-6E8A-4147-A177-3AD203B41FA5}">
                      <a16:colId xmlns:a16="http://schemas.microsoft.com/office/drawing/2014/main" xmlns="" val="1184815573"/>
                    </a:ext>
                  </a:extLst>
                </a:gridCol>
                <a:gridCol w="2444556">
                  <a:extLst>
                    <a:ext uri="{9D8B030D-6E8A-4147-A177-3AD203B41FA5}">
                      <a16:colId xmlns:a16="http://schemas.microsoft.com/office/drawing/2014/main" xmlns="" val="2594403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Доступные функции: </a:t>
                      </a:r>
                      <a:endParaRPr lang="es-ES" sz="1000" b="0" dirty="0">
                        <a:latin typeface="Montserrat" panose="00000500000000000000" pitchFamily="2" charset="0"/>
                      </a:endParaRPr>
                    </a:p>
                    <a:p>
                      <a:endParaRPr lang="ru-RU" sz="1000" b="0" dirty="0">
                        <a:latin typeface="Montserrat" panose="00000500000000000000" pitchFamily="2" charset="0"/>
                      </a:endParaRP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N    </a:t>
                      </a:r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Моноблоковый язычок</a:t>
                      </a:r>
                    </a:p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D    Маханическая разблокировка</a:t>
                      </a:r>
                    </a:p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F     Регулирующийся язычок Flex</a:t>
                      </a:r>
                    </a:p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A     Стандартная память (задержка)</a:t>
                      </a:r>
                    </a:p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Aa   Невидимая память (задержка)</a:t>
                      </a:r>
                    </a:p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305 </a:t>
                      </a:r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 M</a:t>
                      </a:r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ониторинг </a:t>
                      </a:r>
                      <a:endParaRPr lang="en-US" sz="1000" b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Доступные катушки: </a:t>
                      </a:r>
                      <a:endParaRPr lang="es-ES" sz="1000" b="0" dirty="0">
                        <a:latin typeface="Montserrat" panose="00000500000000000000" pitchFamily="2" charset="0"/>
                      </a:endParaRPr>
                    </a:p>
                    <a:p>
                      <a:endParaRPr lang="ru-RU" sz="1000" b="0" dirty="0">
                        <a:latin typeface="Montserrat" panose="00000500000000000000" pitchFamily="2" charset="0"/>
                      </a:endParaRPr>
                    </a:p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8-12</a:t>
                      </a:r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V AC/DC</a:t>
                      </a:r>
                      <a:endParaRPr lang="ru-RU" sz="1000" b="0" dirty="0">
                        <a:latin typeface="Montserrat" panose="00000500000000000000" pitchFamily="2" charset="0"/>
                      </a:endParaRP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(412) 12V DC</a:t>
                      </a: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(424) 24V DC</a:t>
                      </a: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(512) 12V DC</a:t>
                      </a: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(524) 24V DC</a:t>
                      </a:r>
                      <a:endParaRPr lang="ru-RU" sz="1000" b="0" dirty="0">
                        <a:latin typeface="Montserrat" panose="00000500000000000000" pitchFamily="2" charset="0"/>
                      </a:endParaRPr>
                    </a:p>
                    <a:p>
                      <a:endParaRPr lang="en-US" sz="1000" b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2547791"/>
                  </a:ext>
                </a:extLst>
              </a:tr>
            </a:tbl>
          </a:graphicData>
        </a:graphic>
      </p:graphicFrame>
      <p:sp>
        <p:nvSpPr>
          <p:cNvPr id="35" name="Elipse 34">
            <a:extLst>
              <a:ext uri="{FF2B5EF4-FFF2-40B4-BE49-F238E27FC236}">
                <a16:creationId xmlns:a16="http://schemas.microsoft.com/office/drawing/2014/main" xmlns="" id="{C2EDB046-833E-CF59-30D8-09F51F5C1D4D}"/>
              </a:ext>
            </a:extLst>
          </p:cNvPr>
          <p:cNvSpPr/>
          <p:nvPr/>
        </p:nvSpPr>
        <p:spPr>
          <a:xfrm>
            <a:off x="-211485" y="3009594"/>
            <a:ext cx="1428707" cy="88963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100% STEEL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object 3">
            <a:extLst>
              <a:ext uri="{FF2B5EF4-FFF2-40B4-BE49-F238E27FC236}">
                <a16:creationId xmlns:a16="http://schemas.microsoft.com/office/drawing/2014/main" xmlns="" id="{B2AFD721-9DD1-FACF-7E27-A776A5230B91}"/>
              </a:ext>
            </a:extLst>
          </p:cNvPr>
          <p:cNvSpPr txBox="1"/>
          <p:nvPr/>
        </p:nvSpPr>
        <p:spPr>
          <a:xfrm>
            <a:off x="3552625" y="1344587"/>
            <a:ext cx="5591375" cy="394813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4"/>
              </a:spcBef>
            </a:pPr>
            <a:r>
              <a:rPr lang="ru-RU" sz="1200" b="0" spc="-1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Серия 50 подходит для установки в тяжёлые двери и работы в режиме усиленной нагрузки в местах с высоким трафиком</a:t>
            </a:r>
            <a:r>
              <a:rPr lang="es-ES" sz="1200" b="0" spc="-1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: </a:t>
            </a:r>
            <a:r>
              <a:rPr lang="ru-RU" sz="1200" b="0" spc="-1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 банки, ювелирные магазины, проходные..</a:t>
            </a:r>
            <a:endParaRPr lang="es-ES" sz="1200" b="0" spc="-1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endParaRPr lang="ru-RU" sz="1200" b="0" spc="-1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b="0" spc="-1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Идёт в комплекте с проводами</a:t>
            </a:r>
            <a:r>
              <a:rPr lang="es-ES" sz="1200" b="0" spc="-1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.</a:t>
            </a:r>
            <a:r>
              <a:rPr lang="ru-RU" sz="1200" b="0" spc="-1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 </a:t>
            </a:r>
            <a:endParaRPr lang="es-ES" sz="1200" b="0" spc="-1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s-ES" sz="1200" b="0" spc="-1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b="0" spc="-1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Функция мониторинга вмонтирована в само устроиство (запатентовано), позволяя сохранять симметричность</a:t>
            </a:r>
            <a:r>
              <a:rPr lang="es-ES" sz="1200" b="0" spc="-1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, </a:t>
            </a:r>
            <a:r>
              <a:rPr lang="ru-RU" sz="1200" b="0" spc="-1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работа в режиме шлюзовой системы</a:t>
            </a:r>
            <a:endParaRPr lang="ru-RU" sz="1200" dirty="0"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s-ES" sz="1200" b="0" spc="5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Защёлка протестирована на </a:t>
            </a:r>
            <a:r>
              <a:rPr lang="es-ES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5</a:t>
            </a:r>
            <a:r>
              <a:rPr lang="ru-RU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00 000 циклов</a:t>
            </a:r>
            <a:endParaRPr lang="es-ES" sz="1200" b="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Максимальное усилие до </a:t>
            </a:r>
            <a:r>
              <a:rPr lang="es-ES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80</a:t>
            </a:r>
            <a:r>
              <a:rPr lang="ru-RU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0кг. </a:t>
            </a:r>
            <a:r>
              <a:rPr lang="es-ES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(</a:t>
            </a:r>
            <a:r>
              <a:rPr lang="ru-RU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до 1000кг, в случае моноблокового язычка.</a:t>
            </a:r>
            <a:r>
              <a:rPr lang="en-GB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 </a:t>
            </a:r>
            <a:endParaRPr lang="es-ES" sz="1200" b="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s-ES" sz="1200" b="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Максимальный захват 6 мм</a:t>
            </a:r>
            <a:r>
              <a:rPr lang="es-ES" sz="120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.</a:t>
            </a: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endParaRPr lang="es-ES" sz="1200" spc="5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Регулировка язычка: до 4мм.</a:t>
            </a:r>
            <a:endParaRPr lang="es-ES" sz="1200" spc="5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s-ES" sz="1200" spc="5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2700" algn="just">
              <a:lnSpc>
                <a:spcPct val="100000"/>
              </a:lnSpc>
              <a:spcBef>
                <a:spcPts val="114"/>
              </a:spcBef>
            </a:pPr>
            <a:endParaRPr lang="es-ES" sz="1400" spc="-1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00802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12" y="2294801"/>
            <a:ext cx="1157495" cy="321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7847" y="1394089"/>
            <a:ext cx="5132871" cy="35296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4"/>
              </a:spcBef>
            </a:pPr>
            <a:r>
              <a:rPr lang="es-ES" sz="120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C</a:t>
            </a:r>
            <a:r>
              <a:rPr lang="ru-RU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ерия</a:t>
            </a:r>
            <a:r>
              <a:rPr lang="es-ES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 52</a:t>
            </a:r>
            <a:r>
              <a:rPr lang="ru-RU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 была разработана специально для противопожарных дверей, обладает сертификацией о задержании распространения огня  в течение 120 минут. </a:t>
            </a:r>
          </a:p>
          <a:p>
            <a:pPr marL="12700" algn="just">
              <a:lnSpc>
                <a:spcPct val="100000"/>
              </a:lnSpc>
              <a:spcBef>
                <a:spcPts val="114"/>
              </a:spcBef>
            </a:pPr>
            <a:endParaRPr lang="es-ES" sz="1200" dirty="0">
              <a:solidFill>
                <a:srgbClr val="231F20"/>
              </a:solidFill>
              <a:latin typeface="Calibri Light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b="0" spc="-1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Идёт в комплекте с проводами</a:t>
            </a:r>
            <a:r>
              <a:rPr lang="es-ES" sz="1200" b="0" spc="-1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.</a:t>
            </a:r>
            <a:r>
              <a:rPr lang="ru-RU" sz="1200" b="0" spc="-1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 </a:t>
            </a:r>
            <a:endParaRPr lang="es-ES" sz="1200" b="0" spc="-1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s-ES" sz="1200" b="0" spc="-1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b="0" spc="-1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Функция мониторинга</a:t>
            </a:r>
            <a:r>
              <a:rPr lang="es-ES" sz="1200" b="0" spc="-1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 (305)</a:t>
            </a:r>
            <a:r>
              <a:rPr lang="ru-RU" sz="1200" b="0" spc="-1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 вмонтирована в само устроиство (запатентовано), позволяя сохранять симметричность. </a:t>
            </a:r>
            <a:endParaRPr lang="ru-RU" sz="1200" dirty="0"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s-ES" sz="1200" b="0" spc="5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Защёлка протестирована на </a:t>
            </a:r>
            <a:r>
              <a:rPr lang="es-ES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5</a:t>
            </a:r>
            <a:r>
              <a:rPr lang="ru-RU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00 000 циклов</a:t>
            </a:r>
            <a:endParaRPr lang="es-ES" sz="1200" b="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Максимальное усилие до </a:t>
            </a:r>
            <a:r>
              <a:rPr lang="es-ES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80</a:t>
            </a:r>
            <a:r>
              <a:rPr lang="ru-RU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0кг. </a:t>
            </a:r>
            <a:r>
              <a:rPr lang="es-ES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(</a:t>
            </a:r>
            <a:r>
              <a:rPr lang="ru-RU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до 1000кг, в случае моноблокового язычка.</a:t>
            </a:r>
            <a:endParaRPr lang="es-ES" sz="1200" b="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endParaRPr lang="es-ES" sz="1200" b="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Максимальный захват 6 мм</a:t>
            </a:r>
            <a:r>
              <a:rPr lang="es-ES" sz="120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.</a:t>
            </a: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s-ES" sz="1200" spc="5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Регулировка язычка: до 4мм.</a:t>
            </a:r>
            <a:endParaRPr lang="es-ES" sz="1200" spc="5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2700" algn="just">
              <a:lnSpc>
                <a:spcPct val="100000"/>
              </a:lnSpc>
              <a:spcBef>
                <a:spcPts val="114"/>
              </a:spcBef>
            </a:pPr>
            <a:endParaRPr sz="1200" dirty="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8561" y="870575"/>
            <a:ext cx="2745105" cy="889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650" spc="1605" dirty="0"/>
              <a:t>5</a:t>
            </a:r>
            <a:r>
              <a:rPr sz="5650" spc="1939" dirty="0"/>
              <a:t>2</a:t>
            </a:r>
            <a:r>
              <a:rPr spc="765" dirty="0"/>
              <a:t>SERIES</a:t>
            </a:r>
            <a:endParaRPr sz="5650"/>
          </a:p>
        </p:txBody>
      </p:sp>
      <p:sp>
        <p:nvSpPr>
          <p:cNvPr id="6" name="object 6"/>
          <p:cNvSpPr/>
          <p:nvPr/>
        </p:nvSpPr>
        <p:spPr>
          <a:xfrm>
            <a:off x="502869" y="1695818"/>
            <a:ext cx="2726055" cy="237490"/>
          </a:xfrm>
          <a:custGeom>
            <a:avLst/>
            <a:gdLst/>
            <a:ahLst/>
            <a:cxnLst/>
            <a:rect l="l" t="t" r="r" b="b"/>
            <a:pathLst>
              <a:path w="2726055" h="237489">
                <a:moveTo>
                  <a:pt x="2725991" y="237223"/>
                </a:moveTo>
                <a:lnTo>
                  <a:pt x="0" y="237223"/>
                </a:lnTo>
                <a:lnTo>
                  <a:pt x="0" y="0"/>
                </a:lnTo>
                <a:lnTo>
                  <a:pt x="2725991" y="0"/>
                </a:lnTo>
                <a:lnTo>
                  <a:pt x="2725991" y="237223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85843" y="1709070"/>
            <a:ext cx="2364105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295" dirty="0">
                <a:solidFill>
                  <a:srgbClr val="FFFFFF"/>
                </a:solidFill>
                <a:latin typeface="Calibri"/>
                <a:cs typeface="Calibri"/>
              </a:rPr>
              <a:t>SPECIAL</a:t>
            </a:r>
            <a:r>
              <a:rPr sz="105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265" dirty="0">
                <a:solidFill>
                  <a:srgbClr val="FFFFFF"/>
                </a:solidFill>
                <a:latin typeface="Calibri"/>
                <a:cs typeface="Calibri"/>
              </a:rPr>
              <a:t>SERIE</a:t>
            </a:r>
            <a:r>
              <a:rPr sz="105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2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05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265" dirty="0">
                <a:solidFill>
                  <a:srgbClr val="FFFFFF"/>
                </a:solidFill>
                <a:latin typeface="Calibri"/>
                <a:cs typeface="Calibri"/>
              </a:rPr>
              <a:t>FIRE</a:t>
            </a:r>
            <a:r>
              <a:rPr sz="11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310" dirty="0">
                <a:solidFill>
                  <a:srgbClr val="FFFFFF"/>
                </a:solidFill>
                <a:latin typeface="Calibri"/>
                <a:cs typeface="Calibri"/>
              </a:rPr>
              <a:t>RATED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857393" y="117548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274421" y="0"/>
                </a:moveTo>
                <a:lnTo>
                  <a:pt x="0" y="0"/>
                </a:lnTo>
                <a:lnTo>
                  <a:pt x="0" y="228701"/>
                </a:lnTo>
                <a:lnTo>
                  <a:pt x="274421" y="228701"/>
                </a:lnTo>
                <a:lnTo>
                  <a:pt x="320167" y="183172"/>
                </a:lnTo>
                <a:lnTo>
                  <a:pt x="320167" y="182956"/>
                </a:lnTo>
                <a:lnTo>
                  <a:pt x="45732" y="182956"/>
                </a:lnTo>
                <a:lnTo>
                  <a:pt x="45732" y="45745"/>
                </a:lnTo>
                <a:lnTo>
                  <a:pt x="320167" y="45745"/>
                </a:lnTo>
                <a:lnTo>
                  <a:pt x="274421" y="0"/>
                </a:lnTo>
                <a:close/>
              </a:path>
              <a:path w="320675" h="229235">
                <a:moveTo>
                  <a:pt x="320167" y="45745"/>
                </a:moveTo>
                <a:lnTo>
                  <a:pt x="255206" y="45745"/>
                </a:lnTo>
                <a:lnTo>
                  <a:pt x="274421" y="64960"/>
                </a:lnTo>
                <a:lnTo>
                  <a:pt x="274421" y="164147"/>
                </a:lnTo>
                <a:lnTo>
                  <a:pt x="255511" y="182956"/>
                </a:lnTo>
                <a:lnTo>
                  <a:pt x="320167" y="182956"/>
                </a:lnTo>
                <a:lnTo>
                  <a:pt x="320167" y="457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23290" y="32385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46163" y="163829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23290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20590" y="163283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7210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89189" y="117551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79" y="0"/>
                </a:moveTo>
                <a:lnTo>
                  <a:pt x="0" y="0"/>
                </a:lnTo>
                <a:lnTo>
                  <a:pt x="0" y="228688"/>
                </a:lnTo>
                <a:lnTo>
                  <a:pt x="45745" y="228688"/>
                </a:lnTo>
                <a:lnTo>
                  <a:pt x="45745" y="137223"/>
                </a:lnTo>
                <a:lnTo>
                  <a:pt x="320179" y="137223"/>
                </a:lnTo>
                <a:lnTo>
                  <a:pt x="320179" y="91478"/>
                </a:lnTo>
                <a:lnTo>
                  <a:pt x="45745" y="91478"/>
                </a:lnTo>
                <a:lnTo>
                  <a:pt x="45745" y="45732"/>
                </a:lnTo>
                <a:lnTo>
                  <a:pt x="320179" y="45732"/>
                </a:lnTo>
                <a:lnTo>
                  <a:pt x="320179" y="0"/>
                </a:lnTo>
                <a:close/>
              </a:path>
              <a:path w="320675" h="229235">
                <a:moveTo>
                  <a:pt x="274434" y="137223"/>
                </a:moveTo>
                <a:lnTo>
                  <a:pt x="223202" y="137223"/>
                </a:lnTo>
                <a:lnTo>
                  <a:pt x="268947" y="228688"/>
                </a:lnTo>
                <a:lnTo>
                  <a:pt x="320179" y="228688"/>
                </a:lnTo>
                <a:lnTo>
                  <a:pt x="274434" y="137223"/>
                </a:lnTo>
                <a:close/>
              </a:path>
              <a:path w="320675" h="229235">
                <a:moveTo>
                  <a:pt x="320179" y="45732"/>
                </a:moveTo>
                <a:lnTo>
                  <a:pt x="274434" y="45732"/>
                </a:lnTo>
                <a:lnTo>
                  <a:pt x="274434" y="91478"/>
                </a:lnTo>
                <a:lnTo>
                  <a:pt x="320179" y="91478"/>
                </a:lnTo>
                <a:lnTo>
                  <a:pt x="320179" y="457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343874" y="255270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21002" y="232409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21002" y="163829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45" y="45720"/>
                </a:lnTo>
                <a:lnTo>
                  <a:pt x="45745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21002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618302" y="254774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465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95436" y="163283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45732" y="0"/>
                </a:moveTo>
                <a:lnTo>
                  <a:pt x="0" y="0"/>
                </a:lnTo>
                <a:lnTo>
                  <a:pt x="0" y="45745"/>
                </a:lnTo>
                <a:lnTo>
                  <a:pt x="45732" y="45745"/>
                </a:lnTo>
                <a:lnTo>
                  <a:pt x="45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86901" y="32331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961335" y="25473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19"/>
                </a:moveTo>
                <a:lnTo>
                  <a:pt x="45732" y="45719"/>
                </a:lnTo>
                <a:lnTo>
                  <a:pt x="45732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686901" y="2318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686901" y="16329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32" y="45720"/>
                </a:lnTo>
                <a:lnTo>
                  <a:pt x="45732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686901" y="14043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955097" y="117556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67" y="0"/>
                </a:moveTo>
                <a:lnTo>
                  <a:pt x="0" y="0"/>
                </a:lnTo>
                <a:lnTo>
                  <a:pt x="0" y="228688"/>
                </a:lnTo>
                <a:lnTo>
                  <a:pt x="320167" y="228688"/>
                </a:lnTo>
                <a:lnTo>
                  <a:pt x="274523" y="183172"/>
                </a:lnTo>
                <a:lnTo>
                  <a:pt x="274739" y="182943"/>
                </a:lnTo>
                <a:lnTo>
                  <a:pt x="45745" y="182943"/>
                </a:lnTo>
                <a:lnTo>
                  <a:pt x="45745" y="45732"/>
                </a:lnTo>
                <a:lnTo>
                  <a:pt x="274523" y="45732"/>
                </a:lnTo>
                <a:lnTo>
                  <a:pt x="320167" y="355"/>
                </a:lnTo>
                <a:lnTo>
                  <a:pt x="320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82618" y="444492"/>
            <a:ext cx="4661535" cy="302260"/>
          </a:xfrm>
          <a:custGeom>
            <a:avLst/>
            <a:gdLst/>
            <a:ahLst/>
            <a:cxnLst/>
            <a:rect l="l" t="t" r="r" b="b"/>
            <a:pathLst>
              <a:path w="4661534" h="302259">
                <a:moveTo>
                  <a:pt x="4661382" y="0"/>
                </a:moveTo>
                <a:lnTo>
                  <a:pt x="301726" y="0"/>
                </a:lnTo>
                <a:lnTo>
                  <a:pt x="0" y="301726"/>
                </a:lnTo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277390" y="483725"/>
            <a:ext cx="2742565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340" dirty="0">
                <a:solidFill>
                  <a:srgbClr val="FFFFFF"/>
                </a:solidFill>
                <a:latin typeface="Calibri"/>
                <a:cs typeface="Calibri"/>
              </a:rPr>
              <a:t>PRODUCTS 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100" spc="305" dirty="0">
                <a:solidFill>
                  <a:srgbClr val="FFFFFF"/>
                </a:solidFill>
                <a:latin typeface="Calibri"/>
                <a:cs typeface="Calibri"/>
              </a:rPr>
              <a:t>ELECTRIC</a:t>
            </a:r>
            <a:r>
              <a:rPr sz="11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315" dirty="0">
                <a:solidFill>
                  <a:srgbClr val="FFFFFF"/>
                </a:solidFill>
                <a:latin typeface="Calibri"/>
                <a:cs typeface="Calibri"/>
              </a:rPr>
              <a:t>STRIKES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xmlns="" id="{A25E5586-F1ED-42DA-B3DE-5D8C9B405CD8}"/>
              </a:ext>
            </a:extLst>
          </p:cNvPr>
          <p:cNvSpPr/>
          <p:nvPr/>
        </p:nvSpPr>
        <p:spPr>
          <a:xfrm>
            <a:off x="-45635" y="2269264"/>
            <a:ext cx="1104682" cy="88963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100% STEEL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6" name="Tabla 35">
            <a:extLst>
              <a:ext uri="{FF2B5EF4-FFF2-40B4-BE49-F238E27FC236}">
                <a16:creationId xmlns:a16="http://schemas.microsoft.com/office/drawing/2014/main" xmlns="" id="{6EDF90C2-AFEE-4C52-9B29-D0D029893F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939877"/>
              </p:ext>
            </p:extLst>
          </p:nvPr>
        </p:nvGraphicFramePr>
        <p:xfrm>
          <a:off x="242818" y="5838519"/>
          <a:ext cx="2424182" cy="736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1182">
                  <a:extLst>
                    <a:ext uri="{9D8B030D-6E8A-4147-A177-3AD203B41FA5}">
                      <a16:colId xmlns:a16="http://schemas.microsoft.com/office/drawing/2014/main" xmlns="" val="317544329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4003258427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P</a:t>
                      </a:r>
                      <a:r>
                        <a:rPr lang="ru-RU" sz="1100" u="none" strike="noStrike">
                          <a:effectLst/>
                        </a:rPr>
                        <a:t>азмеры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75,4*28*21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299104024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C</a:t>
                      </a:r>
                      <a:r>
                        <a:rPr lang="ru-RU" sz="1100" u="none" strike="noStrike">
                          <a:effectLst/>
                        </a:rPr>
                        <a:t>имметричная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138784263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P</a:t>
                      </a:r>
                      <a:r>
                        <a:rPr lang="ru-RU" sz="1100" u="none" strike="noStrike">
                          <a:effectLst/>
                        </a:rPr>
                        <a:t>адиусный языч</a:t>
                      </a:r>
                      <a:r>
                        <a:rPr lang="en-US" sz="1100" u="none" strike="noStrike">
                          <a:effectLst/>
                        </a:rPr>
                        <a:t>o</a:t>
                      </a:r>
                      <a:r>
                        <a:rPr lang="ru-RU" sz="1100" u="none" strike="noStrike">
                          <a:effectLst/>
                        </a:rPr>
                        <a:t>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354339178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 языч</a:t>
                      </a:r>
                      <a:r>
                        <a:rPr lang="en-US" sz="1100" u="none" strike="noStrike">
                          <a:effectLst/>
                        </a:rPr>
                        <a:t>o</a:t>
                      </a:r>
                      <a:r>
                        <a:rPr lang="ru-RU" sz="1100" u="none" strike="noStrike">
                          <a:effectLst/>
                        </a:rPr>
                        <a:t>к </a:t>
                      </a:r>
                      <a:r>
                        <a:rPr lang="en-US" sz="1100" u="none" strike="noStrike">
                          <a:effectLst/>
                        </a:rPr>
                        <a:t>FLEX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664212751"/>
                  </a:ext>
                </a:extLst>
              </a:tr>
            </a:tbl>
          </a:graphicData>
        </a:graphic>
      </p:graphicFrame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B09F1E1A-CA21-4ACE-A44E-7DE9F0F59976}"/>
              </a:ext>
            </a:extLst>
          </p:cNvPr>
          <p:cNvSpPr txBox="1"/>
          <p:nvPr/>
        </p:nvSpPr>
        <p:spPr>
          <a:xfrm>
            <a:off x="10907" y="4767812"/>
            <a:ext cx="1428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</a:t>
            </a:r>
          </a:p>
          <a:p>
            <a:pPr algn="ctr"/>
            <a:r>
              <a:rPr lang="fr-F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14846:2008</a:t>
            </a:r>
          </a:p>
          <a:p>
            <a:pPr algn="ctr"/>
            <a:r>
              <a:rPr lang="fr-F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UNE-EN 1634-1:2000</a:t>
            </a:r>
          </a:p>
          <a:p>
            <a:pPr algn="ctr"/>
            <a:r>
              <a:rPr lang="fr-F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UNE-EN 1363-1:2000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xmlns="" id="{CED3D8FC-3B1E-4BEB-A11A-4C4E37F26E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2"/>
            <a:ext cx="9144000" cy="725182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BB93095F-9EC8-501E-962A-B38288A43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0228" y="2006679"/>
            <a:ext cx="799482" cy="816373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xmlns="" id="{DCDCE600-E72A-BDD2-3370-043EB71026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4977" y="3609422"/>
            <a:ext cx="862620" cy="822632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xmlns="" id="{B11C424A-810C-8521-DA4C-5FAD934A1B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6710" y="5261773"/>
            <a:ext cx="839796" cy="784727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xmlns="" id="{1176DF92-0318-B6DB-F6BD-3552F0A2E6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5726" y="4350952"/>
            <a:ext cx="799481" cy="849449"/>
          </a:xfrm>
          <a:prstGeom prst="rect">
            <a:avLst/>
          </a:prstGeom>
        </p:spPr>
      </p:pic>
      <p:pic>
        <p:nvPicPr>
          <p:cNvPr id="44" name="Imagen 43" descr="Icono&#10;&#10;Descripción generada automáticamente">
            <a:extLst>
              <a:ext uri="{FF2B5EF4-FFF2-40B4-BE49-F238E27FC236}">
                <a16:creationId xmlns:a16="http://schemas.microsoft.com/office/drawing/2014/main" xmlns="" id="{B48B6096-D82F-B50A-FCE3-7B09BB56E8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721" y="2845958"/>
            <a:ext cx="674496" cy="674496"/>
          </a:xfrm>
          <a:prstGeom prst="rect">
            <a:avLst/>
          </a:prstGeom>
        </p:spPr>
      </p:pic>
      <p:graphicFrame>
        <p:nvGraphicFramePr>
          <p:cNvPr id="45" name="Tabla 9">
            <a:extLst>
              <a:ext uri="{FF2B5EF4-FFF2-40B4-BE49-F238E27FC236}">
                <a16:creationId xmlns:a16="http://schemas.microsoft.com/office/drawing/2014/main" xmlns="" id="{034A9A05-6867-E1D6-1629-19897C63AE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370415"/>
              </p:ext>
            </p:extLst>
          </p:nvPr>
        </p:nvGraphicFramePr>
        <p:xfrm>
          <a:off x="3791109" y="5321480"/>
          <a:ext cx="5019020" cy="13106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574464">
                  <a:extLst>
                    <a:ext uri="{9D8B030D-6E8A-4147-A177-3AD203B41FA5}">
                      <a16:colId xmlns:a16="http://schemas.microsoft.com/office/drawing/2014/main" xmlns="" val="1184815573"/>
                    </a:ext>
                  </a:extLst>
                </a:gridCol>
                <a:gridCol w="2444556">
                  <a:extLst>
                    <a:ext uri="{9D8B030D-6E8A-4147-A177-3AD203B41FA5}">
                      <a16:colId xmlns:a16="http://schemas.microsoft.com/office/drawing/2014/main" xmlns="" val="2594403068"/>
                    </a:ext>
                  </a:extLst>
                </a:gridCol>
              </a:tblGrid>
              <a:tr h="1160274">
                <a:tc>
                  <a:txBody>
                    <a:bodyPr/>
                    <a:lstStyle/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Доступные функции: </a:t>
                      </a:r>
                      <a:endParaRPr lang="es-ES" sz="1000" b="0" dirty="0">
                        <a:latin typeface="Montserrat" panose="00000500000000000000" pitchFamily="2" charset="0"/>
                      </a:endParaRPr>
                    </a:p>
                    <a:p>
                      <a:endParaRPr lang="ru-RU" sz="1000" b="0" dirty="0">
                        <a:latin typeface="Montserrat" panose="00000500000000000000" pitchFamily="2" charset="0"/>
                      </a:endParaRP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N    </a:t>
                      </a:r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Моноблоковый язычок</a:t>
                      </a:r>
                    </a:p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D    Маханическая разблокировка</a:t>
                      </a:r>
                    </a:p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F     Регулирующийся язычок Flex</a:t>
                      </a:r>
                    </a:p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305 </a:t>
                      </a:r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 M</a:t>
                      </a:r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ониторинг </a:t>
                      </a:r>
                      <a:endParaRPr lang="en-US" sz="1000" b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Доступные катушки: </a:t>
                      </a:r>
                      <a:endParaRPr lang="es-ES" sz="1000" b="0" dirty="0">
                        <a:latin typeface="Montserrat" panose="00000500000000000000" pitchFamily="2" charset="0"/>
                      </a:endParaRPr>
                    </a:p>
                    <a:p>
                      <a:endParaRPr lang="ru-RU" sz="1000" b="0" dirty="0">
                        <a:latin typeface="Montserrat" panose="00000500000000000000" pitchFamily="2" charset="0"/>
                      </a:endParaRPr>
                    </a:p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8-12</a:t>
                      </a:r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V AC/DC</a:t>
                      </a:r>
                      <a:endParaRPr lang="ru-RU" sz="1000" b="0" dirty="0">
                        <a:latin typeface="Montserrat" panose="00000500000000000000" pitchFamily="2" charset="0"/>
                      </a:endParaRP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(412) 12V DC</a:t>
                      </a: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(424) 24V DC</a:t>
                      </a: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(512) 12V DC</a:t>
                      </a: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(524) 24V DC</a:t>
                      </a:r>
                      <a:endParaRPr lang="ru-RU" sz="1000" b="0" dirty="0">
                        <a:latin typeface="Montserrat" panose="00000500000000000000" pitchFamily="2" charset="0"/>
                      </a:endParaRPr>
                    </a:p>
                    <a:p>
                      <a:endParaRPr lang="en-US" sz="1000" b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2547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0629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2869" y="1695818"/>
            <a:ext cx="2726055" cy="237490"/>
          </a:xfrm>
          <a:custGeom>
            <a:avLst/>
            <a:gdLst/>
            <a:ahLst/>
            <a:cxnLst/>
            <a:rect l="l" t="t" r="r" b="b"/>
            <a:pathLst>
              <a:path w="2726055" h="237489">
                <a:moveTo>
                  <a:pt x="2725991" y="237223"/>
                </a:moveTo>
                <a:lnTo>
                  <a:pt x="0" y="237223"/>
                </a:lnTo>
                <a:lnTo>
                  <a:pt x="0" y="0"/>
                </a:lnTo>
                <a:lnTo>
                  <a:pt x="2725991" y="0"/>
                </a:lnTo>
                <a:lnTo>
                  <a:pt x="2725991" y="237223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7360" y="1711312"/>
            <a:ext cx="2421255" cy="1879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295" dirty="0">
                <a:solidFill>
                  <a:srgbClr val="FFFFFF"/>
                </a:solidFill>
                <a:latin typeface="Calibri"/>
                <a:cs typeface="Calibri"/>
              </a:rPr>
              <a:t>SPECIAL</a:t>
            </a:r>
            <a:r>
              <a:rPr sz="105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265" dirty="0">
                <a:solidFill>
                  <a:srgbClr val="FFFFFF"/>
                </a:solidFill>
                <a:latin typeface="Calibri"/>
                <a:cs typeface="Calibri"/>
              </a:rPr>
              <a:t>SERIE </a:t>
            </a:r>
            <a:r>
              <a:rPr sz="1050" spc="2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050" spc="185" dirty="0">
                <a:solidFill>
                  <a:srgbClr val="FFFFFF"/>
                </a:solidFill>
                <a:latin typeface="Calibri"/>
                <a:cs typeface="Calibri"/>
              </a:rPr>
              <a:t>TIMED </a:t>
            </a:r>
            <a:r>
              <a:rPr sz="1050" spc="300" dirty="0">
                <a:solidFill>
                  <a:srgbClr val="FFFFFF"/>
                </a:solidFill>
                <a:latin typeface="Calibri"/>
                <a:cs typeface="Calibri"/>
              </a:rPr>
              <a:t>DELAY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26374" y="1104068"/>
            <a:ext cx="5503447" cy="44096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r>
              <a:rPr lang="ru-RU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Эта модель  обеспечивает более высокий уровень безопасности благодаря "умному арретированию", отсрочивая блокировку двери на определённое время в соответствии с длинной полученного импульса.</a:t>
            </a:r>
            <a:endParaRPr lang="ru-RU" sz="1200" dirty="0">
              <a:latin typeface="Montserrat Light" panose="00000400000000000000" pitchFamily="2" charset="0"/>
              <a:cs typeface="Calibri Light"/>
            </a:endParaRP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endParaRPr lang="es-ES" sz="1200" b="0" spc="5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r>
              <a:rPr lang="ru-RU" sz="1200" b="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Серия 56 работает в режиме </a:t>
            </a:r>
            <a:r>
              <a:rPr lang="es-ES" sz="120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12V </a:t>
            </a:r>
            <a:r>
              <a:rPr lang="ru-RU" sz="1200" b="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DC</a:t>
            </a:r>
            <a:r>
              <a:rPr lang="es-ES" sz="1200" b="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 (</a:t>
            </a:r>
            <a:r>
              <a:rPr lang="ru-RU" sz="1200" b="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однако прекрасно работает в ранге 10-13</a:t>
            </a:r>
            <a:r>
              <a:rPr lang="es-ES" sz="1200" b="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V). </a:t>
            </a:r>
            <a:r>
              <a:rPr lang="ru-RU" sz="1200" b="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включает встроенный таймлер.  При нажатии в течение 1-3сек дверь останется открытой в интервале 11-33 секунд. После этого времени защёлка автоматически блокируется</a:t>
            </a:r>
            <a:r>
              <a:rPr lang="es-ES" sz="1200" b="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, </a:t>
            </a:r>
            <a:r>
              <a:rPr lang="ru-RU" sz="1200" b="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даже если открытия не произошло.</a:t>
            </a:r>
            <a:endParaRPr lang="es-ES" sz="1200" b="0" spc="5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endParaRPr lang="es-ES" sz="1200" spc="5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Защёлка протестирована на 300 000 циклов</a:t>
            </a:r>
            <a:endParaRPr lang="es-ES" sz="1200" b="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Максимальное усилие до 3</a:t>
            </a:r>
            <a:r>
              <a:rPr lang="es-ES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1</a:t>
            </a:r>
            <a:r>
              <a:rPr lang="ru-RU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0кг. </a:t>
            </a:r>
            <a:endParaRPr lang="es-ES" sz="1200" b="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endParaRPr lang="es-ES" sz="120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Максимальный захват </a:t>
            </a:r>
            <a:r>
              <a:rPr lang="es-ES" sz="120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5.3</a:t>
            </a:r>
            <a:r>
              <a:rPr lang="ru-RU" sz="120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мм</a:t>
            </a:r>
            <a:r>
              <a:rPr lang="es-ES" sz="120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.</a:t>
            </a: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s-ES" sz="1200" spc="5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Регулировка язычка: до 4мм.</a:t>
            </a:r>
            <a:endParaRPr lang="es-ES" sz="1200" spc="5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endParaRPr lang="es-ES" sz="1400" b="0" spc="5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endParaRPr lang="es-ES" sz="1400" spc="5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endParaRPr lang="es-ES" sz="1400" b="0" spc="5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endParaRPr lang="ru-RU" sz="1400" b="0" spc="5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0795">
              <a:lnSpc>
                <a:spcPct val="100000"/>
              </a:lnSpc>
              <a:spcBef>
                <a:spcPts val="120"/>
              </a:spcBef>
            </a:pPr>
            <a:r>
              <a:rPr sz="5650" spc="1789" dirty="0"/>
              <a:t>5</a:t>
            </a:r>
            <a:r>
              <a:rPr sz="5650" spc="1945" dirty="0"/>
              <a:t>6</a:t>
            </a:r>
            <a:r>
              <a:rPr spc="765" dirty="0"/>
              <a:t>SERIES</a:t>
            </a:r>
            <a:endParaRPr sz="5650"/>
          </a:p>
        </p:txBody>
      </p:sp>
      <p:sp>
        <p:nvSpPr>
          <p:cNvPr id="7" name="object 7"/>
          <p:cNvSpPr/>
          <p:nvPr/>
        </p:nvSpPr>
        <p:spPr>
          <a:xfrm>
            <a:off x="789275" y="2470768"/>
            <a:ext cx="1206391" cy="28188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6857390" y="117548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274421" y="0"/>
                </a:moveTo>
                <a:lnTo>
                  <a:pt x="0" y="0"/>
                </a:lnTo>
                <a:lnTo>
                  <a:pt x="0" y="228701"/>
                </a:lnTo>
                <a:lnTo>
                  <a:pt x="274421" y="228701"/>
                </a:lnTo>
                <a:lnTo>
                  <a:pt x="320167" y="183172"/>
                </a:lnTo>
                <a:lnTo>
                  <a:pt x="320167" y="182956"/>
                </a:lnTo>
                <a:lnTo>
                  <a:pt x="45732" y="182956"/>
                </a:lnTo>
                <a:lnTo>
                  <a:pt x="45732" y="45745"/>
                </a:lnTo>
                <a:lnTo>
                  <a:pt x="320167" y="45745"/>
                </a:lnTo>
                <a:lnTo>
                  <a:pt x="274421" y="0"/>
                </a:lnTo>
                <a:close/>
              </a:path>
              <a:path w="320675" h="229235">
                <a:moveTo>
                  <a:pt x="320167" y="45745"/>
                </a:moveTo>
                <a:lnTo>
                  <a:pt x="255206" y="45745"/>
                </a:lnTo>
                <a:lnTo>
                  <a:pt x="274421" y="64960"/>
                </a:lnTo>
                <a:lnTo>
                  <a:pt x="274421" y="164147"/>
                </a:lnTo>
                <a:lnTo>
                  <a:pt x="255511" y="182956"/>
                </a:lnTo>
                <a:lnTo>
                  <a:pt x="320167" y="182956"/>
                </a:lnTo>
                <a:lnTo>
                  <a:pt x="320167" y="457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7223290" y="32385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7246156" y="163829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7223290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7520584" y="163283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7210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7589189" y="117551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67" y="0"/>
                </a:moveTo>
                <a:lnTo>
                  <a:pt x="0" y="0"/>
                </a:lnTo>
                <a:lnTo>
                  <a:pt x="0" y="228688"/>
                </a:lnTo>
                <a:lnTo>
                  <a:pt x="45745" y="228688"/>
                </a:lnTo>
                <a:lnTo>
                  <a:pt x="45745" y="137223"/>
                </a:lnTo>
                <a:lnTo>
                  <a:pt x="320167" y="137223"/>
                </a:lnTo>
                <a:lnTo>
                  <a:pt x="320167" y="91478"/>
                </a:lnTo>
                <a:lnTo>
                  <a:pt x="45745" y="91478"/>
                </a:lnTo>
                <a:lnTo>
                  <a:pt x="45745" y="45732"/>
                </a:lnTo>
                <a:lnTo>
                  <a:pt x="320167" y="45732"/>
                </a:lnTo>
                <a:lnTo>
                  <a:pt x="320167" y="0"/>
                </a:lnTo>
                <a:close/>
              </a:path>
              <a:path w="320675" h="229235">
                <a:moveTo>
                  <a:pt x="274434" y="137223"/>
                </a:moveTo>
                <a:lnTo>
                  <a:pt x="223202" y="137223"/>
                </a:lnTo>
                <a:lnTo>
                  <a:pt x="268947" y="228688"/>
                </a:lnTo>
                <a:lnTo>
                  <a:pt x="320167" y="228688"/>
                </a:lnTo>
                <a:lnTo>
                  <a:pt x="274434" y="137223"/>
                </a:lnTo>
                <a:close/>
              </a:path>
              <a:path w="320675" h="229235">
                <a:moveTo>
                  <a:pt x="320167" y="45732"/>
                </a:moveTo>
                <a:lnTo>
                  <a:pt x="274434" y="45732"/>
                </a:lnTo>
                <a:lnTo>
                  <a:pt x="274434" y="91478"/>
                </a:lnTo>
                <a:lnTo>
                  <a:pt x="320167" y="91478"/>
                </a:lnTo>
                <a:lnTo>
                  <a:pt x="320167" y="457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8343874" y="255270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8321002" y="232409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8321002" y="163829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45" y="45720"/>
                </a:lnTo>
                <a:lnTo>
                  <a:pt x="45745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8321002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8618296" y="254774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465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8595436" y="163283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45732" y="0"/>
                </a:moveTo>
                <a:lnTo>
                  <a:pt x="0" y="0"/>
                </a:lnTo>
                <a:lnTo>
                  <a:pt x="0" y="45745"/>
                </a:lnTo>
                <a:lnTo>
                  <a:pt x="45732" y="45745"/>
                </a:lnTo>
                <a:lnTo>
                  <a:pt x="45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8686899" y="32331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8961334" y="25473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19"/>
                </a:moveTo>
                <a:lnTo>
                  <a:pt x="45732" y="45719"/>
                </a:lnTo>
                <a:lnTo>
                  <a:pt x="45732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8686899" y="2318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8686899" y="16329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32" y="45720"/>
                </a:lnTo>
                <a:lnTo>
                  <a:pt x="45732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8686899" y="14043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7955094" y="117556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67" y="0"/>
                </a:moveTo>
                <a:lnTo>
                  <a:pt x="0" y="0"/>
                </a:lnTo>
                <a:lnTo>
                  <a:pt x="0" y="228688"/>
                </a:lnTo>
                <a:lnTo>
                  <a:pt x="320167" y="228688"/>
                </a:lnTo>
                <a:lnTo>
                  <a:pt x="274523" y="183172"/>
                </a:lnTo>
                <a:lnTo>
                  <a:pt x="274739" y="182943"/>
                </a:lnTo>
                <a:lnTo>
                  <a:pt x="45745" y="182943"/>
                </a:lnTo>
                <a:lnTo>
                  <a:pt x="45745" y="45732"/>
                </a:lnTo>
                <a:lnTo>
                  <a:pt x="274523" y="45732"/>
                </a:lnTo>
                <a:lnTo>
                  <a:pt x="320167" y="355"/>
                </a:lnTo>
                <a:lnTo>
                  <a:pt x="320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4482617" y="444492"/>
            <a:ext cx="4661535" cy="302260"/>
          </a:xfrm>
          <a:custGeom>
            <a:avLst/>
            <a:gdLst/>
            <a:ahLst/>
            <a:cxnLst/>
            <a:rect l="l" t="t" r="r" b="b"/>
            <a:pathLst>
              <a:path w="4661534" h="302259">
                <a:moveTo>
                  <a:pt x="4661382" y="0"/>
                </a:moveTo>
                <a:lnTo>
                  <a:pt x="301726" y="0"/>
                </a:lnTo>
                <a:lnTo>
                  <a:pt x="0" y="301726"/>
                </a:lnTo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 txBox="1"/>
          <p:nvPr/>
        </p:nvSpPr>
        <p:spPr>
          <a:xfrm>
            <a:off x="6277396" y="483725"/>
            <a:ext cx="2742565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340" dirty="0">
                <a:solidFill>
                  <a:srgbClr val="FFFFFF"/>
                </a:solidFill>
                <a:latin typeface="Calibri"/>
                <a:cs typeface="Calibri"/>
              </a:rPr>
              <a:t>PRODUCTS 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100" spc="305" dirty="0">
                <a:solidFill>
                  <a:srgbClr val="FFFFFF"/>
                </a:solidFill>
                <a:latin typeface="Calibri"/>
                <a:cs typeface="Calibri"/>
              </a:rPr>
              <a:t>ELECTRIC</a:t>
            </a:r>
            <a:r>
              <a:rPr sz="11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315" dirty="0">
                <a:solidFill>
                  <a:srgbClr val="FFFFFF"/>
                </a:solidFill>
                <a:latin typeface="Calibri"/>
                <a:cs typeface="Calibri"/>
              </a:rPr>
              <a:t>STRIKES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378" name="Imagen 377">
            <a:extLst>
              <a:ext uri="{FF2B5EF4-FFF2-40B4-BE49-F238E27FC236}">
                <a16:creationId xmlns:a16="http://schemas.microsoft.com/office/drawing/2014/main" xmlns="" id="{A4E3076E-B8E2-461B-B553-A6821098AF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2"/>
            <a:ext cx="9144000" cy="725182"/>
          </a:xfrm>
          <a:prstGeom prst="rect">
            <a:avLst/>
          </a:prstGeom>
        </p:spPr>
      </p:pic>
      <p:sp>
        <p:nvSpPr>
          <p:cNvPr id="357" name="CuadroTexto 356">
            <a:extLst>
              <a:ext uri="{FF2B5EF4-FFF2-40B4-BE49-F238E27FC236}">
                <a16:creationId xmlns:a16="http://schemas.microsoft.com/office/drawing/2014/main" xmlns="" id="{83A16EF0-AE30-4665-8F5D-EB6D3024D295}"/>
              </a:ext>
            </a:extLst>
          </p:cNvPr>
          <p:cNvSpPr txBox="1"/>
          <p:nvPr/>
        </p:nvSpPr>
        <p:spPr>
          <a:xfrm>
            <a:off x="0" y="360364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12VDC</a:t>
            </a:r>
            <a:endParaRPr lang="en-US" dirty="0"/>
          </a:p>
        </p:txBody>
      </p:sp>
      <p:pic>
        <p:nvPicPr>
          <p:cNvPr id="380" name="Imagen 379">
            <a:extLst>
              <a:ext uri="{FF2B5EF4-FFF2-40B4-BE49-F238E27FC236}">
                <a16:creationId xmlns:a16="http://schemas.microsoft.com/office/drawing/2014/main" xmlns="" id="{82934CD4-2D69-72BD-B4DD-1D78AC9E8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9563" y="4490600"/>
            <a:ext cx="930090" cy="869100"/>
          </a:xfrm>
          <a:prstGeom prst="rect">
            <a:avLst/>
          </a:prstGeom>
        </p:spPr>
      </p:pic>
      <p:pic>
        <p:nvPicPr>
          <p:cNvPr id="382" name="Imagen 381" descr="Icono&#10;&#10;Descripción generada automáticamente">
            <a:extLst>
              <a:ext uri="{FF2B5EF4-FFF2-40B4-BE49-F238E27FC236}">
                <a16:creationId xmlns:a16="http://schemas.microsoft.com/office/drawing/2014/main" xmlns="" id="{1A80E531-0DF3-2A00-84DD-51499AE871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40" y="2038846"/>
            <a:ext cx="762175" cy="758972"/>
          </a:xfrm>
          <a:prstGeom prst="rect">
            <a:avLst/>
          </a:prstGeom>
        </p:spPr>
      </p:pic>
      <p:pic>
        <p:nvPicPr>
          <p:cNvPr id="383" name="Imagen 382">
            <a:extLst>
              <a:ext uri="{FF2B5EF4-FFF2-40B4-BE49-F238E27FC236}">
                <a16:creationId xmlns:a16="http://schemas.microsoft.com/office/drawing/2014/main" xmlns="" id="{357D46E3-D82F-A7C9-9383-B0E016611D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0862" y="2792932"/>
            <a:ext cx="946129" cy="891843"/>
          </a:xfrm>
          <a:prstGeom prst="rect">
            <a:avLst/>
          </a:prstGeom>
        </p:spPr>
      </p:pic>
      <p:pic>
        <p:nvPicPr>
          <p:cNvPr id="384" name="Imagen 383">
            <a:extLst>
              <a:ext uri="{FF2B5EF4-FFF2-40B4-BE49-F238E27FC236}">
                <a16:creationId xmlns:a16="http://schemas.microsoft.com/office/drawing/2014/main" xmlns="" id="{348D4F13-2003-C540-CBAA-E80C8B6194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2840" y="3603643"/>
            <a:ext cx="839381" cy="891842"/>
          </a:xfrm>
          <a:prstGeom prst="rect">
            <a:avLst/>
          </a:prstGeom>
        </p:spPr>
      </p:pic>
      <p:graphicFrame>
        <p:nvGraphicFramePr>
          <p:cNvPr id="87" name="Tabla 86">
            <a:extLst>
              <a:ext uri="{FF2B5EF4-FFF2-40B4-BE49-F238E27FC236}">
                <a16:creationId xmlns:a16="http://schemas.microsoft.com/office/drawing/2014/main" xmlns="" id="{81506BAD-D9CA-24C2-35B5-1FD2EFCF74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7112"/>
              </p:ext>
            </p:extLst>
          </p:nvPr>
        </p:nvGraphicFramePr>
        <p:xfrm>
          <a:off x="214179" y="5667804"/>
          <a:ext cx="2800836" cy="736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6798">
                  <a:extLst>
                    <a:ext uri="{9D8B030D-6E8A-4147-A177-3AD203B41FA5}">
                      <a16:colId xmlns:a16="http://schemas.microsoft.com/office/drawing/2014/main" xmlns="" val="3960699128"/>
                    </a:ext>
                  </a:extLst>
                </a:gridCol>
                <a:gridCol w="1234038">
                  <a:extLst>
                    <a:ext uri="{9D8B030D-6E8A-4147-A177-3AD203B41FA5}">
                      <a16:colId xmlns:a16="http://schemas.microsoft.com/office/drawing/2014/main" xmlns="" val="992176112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P</a:t>
                      </a:r>
                      <a:r>
                        <a:rPr lang="ru-RU" sz="1100" u="none" strike="noStrike" dirty="0">
                          <a:effectLst/>
                        </a:rPr>
                        <a:t>азмеры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75*28*28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58186417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C</a:t>
                      </a:r>
                      <a:r>
                        <a:rPr lang="ru-RU" sz="1100" u="none" strike="noStrike">
                          <a:effectLst/>
                        </a:rPr>
                        <a:t>имметричная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103460628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P</a:t>
                      </a:r>
                      <a:r>
                        <a:rPr lang="ru-RU" sz="1100" u="none" strike="noStrike">
                          <a:effectLst/>
                        </a:rPr>
                        <a:t>адиусный языч</a:t>
                      </a:r>
                      <a:r>
                        <a:rPr lang="en-US" sz="1100" u="none" strike="noStrike">
                          <a:effectLst/>
                        </a:rPr>
                        <a:t>o</a:t>
                      </a:r>
                      <a:r>
                        <a:rPr lang="ru-RU" sz="1100" u="none" strike="noStrike">
                          <a:effectLst/>
                        </a:rPr>
                        <a:t>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102376919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 языч</a:t>
                      </a:r>
                      <a:r>
                        <a:rPr lang="en-US" sz="1100" u="none" strike="noStrike">
                          <a:effectLst/>
                        </a:rPr>
                        <a:t>o</a:t>
                      </a:r>
                      <a:r>
                        <a:rPr lang="ru-RU" sz="1100" u="none" strike="noStrike">
                          <a:effectLst/>
                        </a:rPr>
                        <a:t>к </a:t>
                      </a:r>
                      <a:r>
                        <a:rPr lang="en-US" sz="1100" u="none" strike="noStrike">
                          <a:effectLst/>
                        </a:rPr>
                        <a:t>FLEX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2458687169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4A32E31B-8E63-956B-33F8-8BECB9DC30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2489" y="3684775"/>
            <a:ext cx="2413303" cy="1709172"/>
          </a:xfrm>
          <a:prstGeom prst="rect">
            <a:avLst/>
          </a:prstGeom>
        </p:spPr>
      </p:pic>
      <p:graphicFrame>
        <p:nvGraphicFramePr>
          <p:cNvPr id="139" name="Tabla 9">
            <a:extLst>
              <a:ext uri="{FF2B5EF4-FFF2-40B4-BE49-F238E27FC236}">
                <a16:creationId xmlns:a16="http://schemas.microsoft.com/office/drawing/2014/main" xmlns="" id="{E0C620C8-F04F-2F8E-F978-05427DF0DF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347342"/>
              </p:ext>
            </p:extLst>
          </p:nvPr>
        </p:nvGraphicFramePr>
        <p:xfrm>
          <a:off x="3394861" y="5741547"/>
          <a:ext cx="4499432" cy="10058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670632">
                  <a:extLst>
                    <a:ext uri="{9D8B030D-6E8A-4147-A177-3AD203B41FA5}">
                      <a16:colId xmlns:a16="http://schemas.microsoft.com/office/drawing/2014/main" xmlns="" val="118481557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594403068"/>
                    </a:ext>
                  </a:extLst>
                </a:gridCol>
              </a:tblGrid>
              <a:tr h="975483">
                <a:tc>
                  <a:txBody>
                    <a:bodyPr/>
                    <a:lstStyle/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Доступные функции: </a:t>
                      </a:r>
                      <a:endParaRPr lang="es-ES" sz="1000" b="0" dirty="0">
                        <a:latin typeface="Montserrat" panose="00000500000000000000" pitchFamily="2" charset="0"/>
                      </a:endParaRPr>
                    </a:p>
                    <a:p>
                      <a:endParaRPr lang="ru-RU" sz="1000" b="0" dirty="0">
                        <a:latin typeface="Montserrat" panose="00000500000000000000" pitchFamily="2" charset="0"/>
                      </a:endParaRPr>
                    </a:p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D    Маханическая разблокировка</a:t>
                      </a:r>
                    </a:p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F     Регулирующийся язычок Flex</a:t>
                      </a:r>
                      <a:endParaRPr lang="es-ES" sz="1000" b="0" dirty="0">
                        <a:latin typeface="Montserrat" panose="00000500000000000000" pitchFamily="2" charset="0"/>
                      </a:endParaRP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At    </a:t>
                      </a:r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Отложенная память</a:t>
                      </a:r>
                    </a:p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305 </a:t>
                      </a:r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 M</a:t>
                      </a:r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ониторинг </a:t>
                      </a:r>
                      <a:endParaRPr lang="en-US" sz="1000" b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Доступные катушки: </a:t>
                      </a:r>
                      <a:endParaRPr lang="es-ES" sz="1000" b="0" dirty="0">
                        <a:latin typeface="Montserrat" panose="00000500000000000000" pitchFamily="2" charset="0"/>
                      </a:endParaRPr>
                    </a:p>
                    <a:p>
                      <a:endParaRPr lang="es-ES" sz="1000" b="0" dirty="0">
                        <a:latin typeface="Montserrat" panose="00000500000000000000" pitchFamily="2" charset="0"/>
                      </a:endParaRP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 12V DC</a:t>
                      </a:r>
                    </a:p>
                    <a:p>
                      <a:endParaRPr lang="en-US" sz="1000" b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2547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145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7328" y="870575"/>
            <a:ext cx="3027871" cy="88485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5650" spc="2010" dirty="0"/>
              <a:t>9</a:t>
            </a:r>
            <a:r>
              <a:rPr sz="5650" spc="1945" dirty="0"/>
              <a:t>9</a:t>
            </a:r>
            <a:r>
              <a:rPr spc="765" dirty="0"/>
              <a:t>SERI</a:t>
            </a:r>
            <a:r>
              <a:rPr lang="es-ES" spc="765" dirty="0"/>
              <a:t>ES</a:t>
            </a:r>
            <a:endParaRPr sz="5650" dirty="0"/>
          </a:p>
        </p:txBody>
      </p:sp>
      <p:sp>
        <p:nvSpPr>
          <p:cNvPr id="5" name="object 5"/>
          <p:cNvSpPr/>
          <p:nvPr/>
        </p:nvSpPr>
        <p:spPr>
          <a:xfrm>
            <a:off x="502869" y="1695818"/>
            <a:ext cx="2726055" cy="237490"/>
          </a:xfrm>
          <a:custGeom>
            <a:avLst/>
            <a:gdLst/>
            <a:ahLst/>
            <a:cxnLst/>
            <a:rect l="l" t="t" r="r" b="b"/>
            <a:pathLst>
              <a:path w="2726055" h="237489">
                <a:moveTo>
                  <a:pt x="2725991" y="237223"/>
                </a:moveTo>
                <a:lnTo>
                  <a:pt x="0" y="237223"/>
                </a:lnTo>
                <a:lnTo>
                  <a:pt x="0" y="0"/>
                </a:lnTo>
                <a:lnTo>
                  <a:pt x="2725991" y="0"/>
                </a:lnTo>
                <a:lnTo>
                  <a:pt x="2725991" y="237223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610" y="2195662"/>
            <a:ext cx="1076325" cy="29901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91610" y="1711312"/>
            <a:ext cx="2552700" cy="1879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295" dirty="0">
                <a:solidFill>
                  <a:srgbClr val="FFFFFF"/>
                </a:solidFill>
                <a:latin typeface="Calibri"/>
                <a:cs typeface="Calibri"/>
              </a:rPr>
              <a:t>SPECIAL </a:t>
            </a:r>
            <a:r>
              <a:rPr sz="1050" spc="265" dirty="0">
                <a:solidFill>
                  <a:srgbClr val="FFFFFF"/>
                </a:solidFill>
                <a:latin typeface="Calibri"/>
                <a:cs typeface="Calibri"/>
              </a:rPr>
              <a:t>SERIE</a:t>
            </a:r>
            <a:r>
              <a:rPr sz="105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2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050" spc="210" dirty="0">
                <a:solidFill>
                  <a:srgbClr val="FFFFFF"/>
                </a:solidFill>
                <a:latin typeface="Calibri"/>
                <a:cs typeface="Calibri"/>
              </a:rPr>
              <a:t>MULTIVOLTAGE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28540" y="1755433"/>
            <a:ext cx="4850095" cy="29425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r>
              <a:rPr lang="ru-RU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Последнее поколение электромеханических защёлок</a:t>
            </a:r>
            <a:r>
              <a:rPr lang="es-ES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, </a:t>
            </a:r>
            <a:r>
              <a:rPr lang="ru-RU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 благодаря маленькому размеру и узкой форме</a:t>
            </a:r>
            <a:r>
              <a:rPr lang="es-ES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.</a:t>
            </a: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endParaRPr lang="es-ES" sz="120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И</a:t>
            </a:r>
            <a:r>
              <a:rPr lang="ru-RU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деально подходят для установки в алюминиевые и PVC профили, со встроенной катушкой работающей при 10- 24V AC/DC</a:t>
            </a:r>
            <a:endParaRPr lang="es-ES" sz="1200" b="0" spc="-1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endParaRPr lang="es-ES" sz="1200" b="0" spc="5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Защёлка протестирована на </a:t>
            </a:r>
            <a:r>
              <a:rPr lang="es-ES" sz="120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4</a:t>
            </a:r>
            <a:r>
              <a:rPr lang="ru-RU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00 000 циклов</a:t>
            </a:r>
            <a:endParaRPr lang="es-ES" sz="1200" b="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Максимальное усилие до </a:t>
            </a:r>
            <a:r>
              <a:rPr lang="es-ES" sz="120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33</a:t>
            </a:r>
            <a:r>
              <a:rPr lang="ru-RU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0кг. </a:t>
            </a:r>
            <a:r>
              <a:rPr lang="en-GB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 </a:t>
            </a:r>
            <a:endParaRPr lang="es-ES" sz="1200" b="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s-ES" sz="1200" b="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Максимальный захват </a:t>
            </a:r>
            <a:r>
              <a:rPr lang="es-ES" sz="120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5.1</a:t>
            </a:r>
            <a:r>
              <a:rPr lang="ru-RU" sz="120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 мм</a:t>
            </a:r>
            <a:r>
              <a:rPr lang="es-ES" sz="120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.</a:t>
            </a: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endParaRPr lang="es-ES" sz="1200" spc="5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Регулировка язычка: до </a:t>
            </a:r>
            <a:r>
              <a:rPr lang="es-ES" sz="120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2</a:t>
            </a:r>
            <a:r>
              <a:rPr lang="ru-RU" sz="120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мм.</a:t>
            </a:r>
            <a:endParaRPr lang="es-ES" sz="1200" spc="5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endParaRPr sz="1200" dirty="0">
              <a:latin typeface="Montserrat Light" panose="00000400000000000000" pitchFamily="2" charset="0"/>
              <a:cs typeface="Calibri Light"/>
            </a:endParaRPr>
          </a:p>
        </p:txBody>
      </p:sp>
      <p:sp>
        <p:nvSpPr>
          <p:cNvPr id="829" name="object 829"/>
          <p:cNvSpPr/>
          <p:nvPr/>
        </p:nvSpPr>
        <p:spPr>
          <a:xfrm>
            <a:off x="6857391" y="117548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274421" y="0"/>
                </a:moveTo>
                <a:lnTo>
                  <a:pt x="0" y="0"/>
                </a:lnTo>
                <a:lnTo>
                  <a:pt x="0" y="228701"/>
                </a:lnTo>
                <a:lnTo>
                  <a:pt x="274421" y="228701"/>
                </a:lnTo>
                <a:lnTo>
                  <a:pt x="320167" y="183172"/>
                </a:lnTo>
                <a:lnTo>
                  <a:pt x="320167" y="182956"/>
                </a:lnTo>
                <a:lnTo>
                  <a:pt x="45732" y="182956"/>
                </a:lnTo>
                <a:lnTo>
                  <a:pt x="45732" y="45745"/>
                </a:lnTo>
                <a:lnTo>
                  <a:pt x="320167" y="45745"/>
                </a:lnTo>
                <a:lnTo>
                  <a:pt x="274421" y="0"/>
                </a:lnTo>
                <a:close/>
              </a:path>
              <a:path w="320675" h="229235">
                <a:moveTo>
                  <a:pt x="320167" y="45745"/>
                </a:moveTo>
                <a:lnTo>
                  <a:pt x="255206" y="45745"/>
                </a:lnTo>
                <a:lnTo>
                  <a:pt x="274421" y="64960"/>
                </a:lnTo>
                <a:lnTo>
                  <a:pt x="274421" y="164147"/>
                </a:lnTo>
                <a:lnTo>
                  <a:pt x="255511" y="182956"/>
                </a:lnTo>
                <a:lnTo>
                  <a:pt x="320167" y="182956"/>
                </a:lnTo>
                <a:lnTo>
                  <a:pt x="320167" y="457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7223290" y="32385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7246163" y="163829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7223290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7520590" y="163283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7210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7589189" y="117551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79" y="0"/>
                </a:moveTo>
                <a:lnTo>
                  <a:pt x="0" y="0"/>
                </a:lnTo>
                <a:lnTo>
                  <a:pt x="0" y="228688"/>
                </a:lnTo>
                <a:lnTo>
                  <a:pt x="45745" y="228688"/>
                </a:lnTo>
                <a:lnTo>
                  <a:pt x="45745" y="137223"/>
                </a:lnTo>
                <a:lnTo>
                  <a:pt x="320179" y="137223"/>
                </a:lnTo>
                <a:lnTo>
                  <a:pt x="320179" y="91478"/>
                </a:lnTo>
                <a:lnTo>
                  <a:pt x="45745" y="91478"/>
                </a:lnTo>
                <a:lnTo>
                  <a:pt x="45745" y="45732"/>
                </a:lnTo>
                <a:lnTo>
                  <a:pt x="320179" y="45732"/>
                </a:lnTo>
                <a:lnTo>
                  <a:pt x="320179" y="0"/>
                </a:lnTo>
                <a:close/>
              </a:path>
              <a:path w="320675" h="229235">
                <a:moveTo>
                  <a:pt x="274434" y="137223"/>
                </a:moveTo>
                <a:lnTo>
                  <a:pt x="223202" y="137223"/>
                </a:lnTo>
                <a:lnTo>
                  <a:pt x="268947" y="228688"/>
                </a:lnTo>
                <a:lnTo>
                  <a:pt x="320179" y="228688"/>
                </a:lnTo>
                <a:lnTo>
                  <a:pt x="274434" y="137223"/>
                </a:lnTo>
                <a:close/>
              </a:path>
              <a:path w="320675" h="229235">
                <a:moveTo>
                  <a:pt x="320179" y="45732"/>
                </a:moveTo>
                <a:lnTo>
                  <a:pt x="274434" y="45732"/>
                </a:lnTo>
                <a:lnTo>
                  <a:pt x="274434" y="91478"/>
                </a:lnTo>
                <a:lnTo>
                  <a:pt x="320179" y="91478"/>
                </a:lnTo>
                <a:lnTo>
                  <a:pt x="320179" y="457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8343874" y="255270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8321002" y="232409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8321002" y="163829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45" y="45720"/>
                </a:lnTo>
                <a:lnTo>
                  <a:pt x="45745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8321002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8618302" y="254774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465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8595436" y="163283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45732" y="0"/>
                </a:moveTo>
                <a:lnTo>
                  <a:pt x="0" y="0"/>
                </a:lnTo>
                <a:lnTo>
                  <a:pt x="0" y="45745"/>
                </a:lnTo>
                <a:lnTo>
                  <a:pt x="45732" y="45745"/>
                </a:lnTo>
                <a:lnTo>
                  <a:pt x="45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8686901" y="32331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8961335" y="25473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19"/>
                </a:moveTo>
                <a:lnTo>
                  <a:pt x="45732" y="45719"/>
                </a:lnTo>
                <a:lnTo>
                  <a:pt x="45732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8686901" y="2318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8686901" y="16329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32" y="45720"/>
                </a:lnTo>
                <a:lnTo>
                  <a:pt x="45732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8686901" y="14043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7955095" y="117556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67" y="0"/>
                </a:moveTo>
                <a:lnTo>
                  <a:pt x="0" y="0"/>
                </a:lnTo>
                <a:lnTo>
                  <a:pt x="0" y="228688"/>
                </a:lnTo>
                <a:lnTo>
                  <a:pt x="320167" y="228688"/>
                </a:lnTo>
                <a:lnTo>
                  <a:pt x="274523" y="183172"/>
                </a:lnTo>
                <a:lnTo>
                  <a:pt x="274739" y="182943"/>
                </a:lnTo>
                <a:lnTo>
                  <a:pt x="45745" y="182943"/>
                </a:lnTo>
                <a:lnTo>
                  <a:pt x="45745" y="45732"/>
                </a:lnTo>
                <a:lnTo>
                  <a:pt x="274523" y="45732"/>
                </a:lnTo>
                <a:lnTo>
                  <a:pt x="320167" y="355"/>
                </a:lnTo>
                <a:lnTo>
                  <a:pt x="320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4482618" y="444492"/>
            <a:ext cx="4661535" cy="302260"/>
          </a:xfrm>
          <a:custGeom>
            <a:avLst/>
            <a:gdLst/>
            <a:ahLst/>
            <a:cxnLst/>
            <a:rect l="l" t="t" r="r" b="b"/>
            <a:pathLst>
              <a:path w="4661534" h="302259">
                <a:moveTo>
                  <a:pt x="4661382" y="0"/>
                </a:moveTo>
                <a:lnTo>
                  <a:pt x="301726" y="0"/>
                </a:lnTo>
                <a:lnTo>
                  <a:pt x="0" y="301726"/>
                </a:lnTo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 txBox="1"/>
          <p:nvPr/>
        </p:nvSpPr>
        <p:spPr>
          <a:xfrm>
            <a:off x="6277383" y="483725"/>
            <a:ext cx="2742565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340" dirty="0">
                <a:solidFill>
                  <a:srgbClr val="FFFFFF"/>
                </a:solidFill>
                <a:latin typeface="Calibri"/>
                <a:cs typeface="Calibri"/>
              </a:rPr>
              <a:t>PRODUCTS 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100" spc="305" dirty="0">
                <a:solidFill>
                  <a:srgbClr val="FFFFFF"/>
                </a:solidFill>
                <a:latin typeface="Calibri"/>
                <a:cs typeface="Calibri"/>
              </a:rPr>
              <a:t>ELECTRIC</a:t>
            </a:r>
            <a:r>
              <a:rPr sz="11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315" dirty="0">
                <a:solidFill>
                  <a:srgbClr val="FFFFFF"/>
                </a:solidFill>
                <a:latin typeface="Calibri"/>
                <a:cs typeface="Calibri"/>
              </a:rPr>
              <a:t>STRIKES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849" name="Tabla 848">
            <a:extLst>
              <a:ext uri="{FF2B5EF4-FFF2-40B4-BE49-F238E27FC236}">
                <a16:creationId xmlns:a16="http://schemas.microsoft.com/office/drawing/2014/main" xmlns="" id="{7BA96AC2-4682-4538-9F65-D4655C245F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076636"/>
              </p:ext>
            </p:extLst>
          </p:nvPr>
        </p:nvGraphicFramePr>
        <p:xfrm>
          <a:off x="304801" y="5732868"/>
          <a:ext cx="2743728" cy="736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0983">
                  <a:extLst>
                    <a:ext uri="{9D8B030D-6E8A-4147-A177-3AD203B41FA5}">
                      <a16:colId xmlns:a16="http://schemas.microsoft.com/office/drawing/2014/main" xmlns="" val="3666854395"/>
                    </a:ext>
                  </a:extLst>
                </a:gridCol>
                <a:gridCol w="1362745">
                  <a:extLst>
                    <a:ext uri="{9D8B030D-6E8A-4147-A177-3AD203B41FA5}">
                      <a16:colId xmlns:a16="http://schemas.microsoft.com/office/drawing/2014/main" xmlns="" val="4105023417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P</a:t>
                      </a:r>
                      <a:r>
                        <a:rPr lang="ru-RU" sz="1100" u="none" strike="noStrike" dirty="0">
                          <a:effectLst/>
                        </a:rPr>
                        <a:t>азмеры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66*25,5*16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93546004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C</a:t>
                      </a:r>
                      <a:r>
                        <a:rPr lang="ru-RU" sz="1100" u="none" strike="noStrike">
                          <a:effectLst/>
                        </a:rPr>
                        <a:t>имметричная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203267264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P</a:t>
                      </a:r>
                      <a:r>
                        <a:rPr lang="ru-RU" sz="1100" u="none" strike="noStrike">
                          <a:effectLst/>
                        </a:rPr>
                        <a:t>адиусный языч</a:t>
                      </a:r>
                      <a:r>
                        <a:rPr lang="en-US" sz="1100" u="none" strike="noStrike">
                          <a:effectLst/>
                        </a:rPr>
                        <a:t>o</a:t>
                      </a:r>
                      <a:r>
                        <a:rPr lang="ru-RU" sz="1100" u="none" strike="noStrike">
                          <a:effectLst/>
                        </a:rPr>
                        <a:t>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294064699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 языч</a:t>
                      </a:r>
                      <a:r>
                        <a:rPr lang="en-US" sz="1100" u="none" strike="noStrike">
                          <a:effectLst/>
                        </a:rPr>
                        <a:t>o</a:t>
                      </a:r>
                      <a:r>
                        <a:rPr lang="ru-RU" sz="1100" u="none" strike="noStrike">
                          <a:effectLst/>
                        </a:rPr>
                        <a:t>к </a:t>
                      </a:r>
                      <a:r>
                        <a:rPr lang="en-US" sz="1100" u="none" strike="noStrike">
                          <a:effectLst/>
                        </a:rPr>
                        <a:t>FLEX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3646925217"/>
                  </a:ext>
                </a:extLst>
              </a:tr>
            </a:tbl>
          </a:graphicData>
        </a:graphic>
      </p:graphicFrame>
      <p:pic>
        <p:nvPicPr>
          <p:cNvPr id="444" name="Imagen 443">
            <a:extLst>
              <a:ext uri="{FF2B5EF4-FFF2-40B4-BE49-F238E27FC236}">
                <a16:creationId xmlns:a16="http://schemas.microsoft.com/office/drawing/2014/main" xmlns="" id="{29E39432-3745-4837-AF2C-259887D4B2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2"/>
            <a:ext cx="9144000" cy="725182"/>
          </a:xfrm>
          <a:prstGeom prst="rect">
            <a:avLst/>
          </a:prstGeom>
        </p:spPr>
      </p:pic>
      <p:pic>
        <p:nvPicPr>
          <p:cNvPr id="445" name="Imagen 444">
            <a:extLst>
              <a:ext uri="{FF2B5EF4-FFF2-40B4-BE49-F238E27FC236}">
                <a16:creationId xmlns:a16="http://schemas.microsoft.com/office/drawing/2014/main" xmlns="" id="{E2E01991-8C94-BAB3-D921-5E45C5387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735" y="2222878"/>
            <a:ext cx="856141" cy="807018"/>
          </a:xfrm>
          <a:prstGeom prst="rect">
            <a:avLst/>
          </a:prstGeom>
        </p:spPr>
      </p:pic>
      <p:pic>
        <p:nvPicPr>
          <p:cNvPr id="446" name="Imagen 445">
            <a:extLst>
              <a:ext uri="{FF2B5EF4-FFF2-40B4-BE49-F238E27FC236}">
                <a16:creationId xmlns:a16="http://schemas.microsoft.com/office/drawing/2014/main" xmlns="" id="{5D23D875-30DA-9D53-4592-B4AD794EA8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3633" y="4724684"/>
            <a:ext cx="833031" cy="778406"/>
          </a:xfrm>
          <a:prstGeom prst="rect">
            <a:avLst/>
          </a:prstGeom>
        </p:spPr>
      </p:pic>
      <p:pic>
        <p:nvPicPr>
          <p:cNvPr id="447" name="Imagen 446">
            <a:extLst>
              <a:ext uri="{FF2B5EF4-FFF2-40B4-BE49-F238E27FC236}">
                <a16:creationId xmlns:a16="http://schemas.microsoft.com/office/drawing/2014/main" xmlns="" id="{7910DB07-6B36-D9F3-6B5B-753DD29DE1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5008" y="3802370"/>
            <a:ext cx="933334" cy="807018"/>
          </a:xfrm>
          <a:prstGeom prst="rect">
            <a:avLst/>
          </a:prstGeom>
        </p:spPr>
      </p:pic>
      <p:pic>
        <p:nvPicPr>
          <p:cNvPr id="448" name="Imagen 447">
            <a:extLst>
              <a:ext uri="{FF2B5EF4-FFF2-40B4-BE49-F238E27FC236}">
                <a16:creationId xmlns:a16="http://schemas.microsoft.com/office/drawing/2014/main" xmlns="" id="{F801AB6B-3017-6AEE-3C5F-4DDBCACCE4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8998" y="3032788"/>
            <a:ext cx="750101" cy="796982"/>
          </a:xfrm>
          <a:prstGeom prst="rect">
            <a:avLst/>
          </a:prstGeom>
        </p:spPr>
      </p:pic>
      <p:pic>
        <p:nvPicPr>
          <p:cNvPr id="450" name="Imagen 449">
            <a:extLst>
              <a:ext uri="{FF2B5EF4-FFF2-40B4-BE49-F238E27FC236}">
                <a16:creationId xmlns:a16="http://schemas.microsoft.com/office/drawing/2014/main" xmlns="" id="{BDEA0931-F13A-9D5B-1CF8-282AAE23BF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5392" y="3061972"/>
            <a:ext cx="750101" cy="756739"/>
          </a:xfrm>
          <a:prstGeom prst="rect">
            <a:avLst/>
          </a:prstGeom>
        </p:spPr>
      </p:pic>
      <p:pic>
        <p:nvPicPr>
          <p:cNvPr id="451" name="Imagen 450" descr="Logotipo&#10;&#10;Descripción generada automáticamente">
            <a:extLst>
              <a:ext uri="{FF2B5EF4-FFF2-40B4-BE49-F238E27FC236}">
                <a16:creationId xmlns:a16="http://schemas.microsoft.com/office/drawing/2014/main" xmlns="" id="{5F47F819-BC27-FD3F-C441-072ADFC5596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31" y="3868915"/>
            <a:ext cx="676434" cy="676434"/>
          </a:xfrm>
          <a:prstGeom prst="rect">
            <a:avLst/>
          </a:prstGeom>
        </p:spPr>
      </p:pic>
      <p:pic>
        <p:nvPicPr>
          <p:cNvPr id="12" name="Imagen 11" descr="Imagen que contiene Icono&#10;&#10;Descripción generada automáticamente">
            <a:extLst>
              <a:ext uri="{FF2B5EF4-FFF2-40B4-BE49-F238E27FC236}">
                <a16:creationId xmlns:a16="http://schemas.microsoft.com/office/drawing/2014/main" xmlns="" id="{CEA28391-319A-E649-5BA7-7CC843A0849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128" y="2257249"/>
            <a:ext cx="660040" cy="660040"/>
          </a:xfrm>
          <a:prstGeom prst="rect">
            <a:avLst/>
          </a:prstGeom>
        </p:spPr>
      </p:pic>
      <p:graphicFrame>
        <p:nvGraphicFramePr>
          <p:cNvPr id="42" name="Tabla 9">
            <a:extLst>
              <a:ext uri="{FF2B5EF4-FFF2-40B4-BE49-F238E27FC236}">
                <a16:creationId xmlns:a16="http://schemas.microsoft.com/office/drawing/2014/main" xmlns="" id="{4C72868B-F97F-A423-BE7F-0073B8E5AA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65033"/>
              </p:ext>
            </p:extLst>
          </p:nvPr>
        </p:nvGraphicFramePr>
        <p:xfrm>
          <a:off x="3689549" y="5243563"/>
          <a:ext cx="5175668" cy="17678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587834">
                  <a:extLst>
                    <a:ext uri="{9D8B030D-6E8A-4147-A177-3AD203B41FA5}">
                      <a16:colId xmlns:a16="http://schemas.microsoft.com/office/drawing/2014/main" xmlns="" val="1184815573"/>
                    </a:ext>
                  </a:extLst>
                </a:gridCol>
                <a:gridCol w="2587834">
                  <a:extLst>
                    <a:ext uri="{9D8B030D-6E8A-4147-A177-3AD203B41FA5}">
                      <a16:colId xmlns:a16="http://schemas.microsoft.com/office/drawing/2014/main" xmlns="" val="2594403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Доступные функции: </a:t>
                      </a:r>
                    </a:p>
                    <a:p>
                      <a:endParaRPr lang="ru-RU" sz="1000" b="0" dirty="0">
                        <a:latin typeface="Montserrat" panose="00000500000000000000" pitchFamily="2" charset="0"/>
                      </a:endParaRPr>
                    </a:p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D    Маханическая разблокировка</a:t>
                      </a:r>
                    </a:p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F     Регулирующийся язычок Flex</a:t>
                      </a:r>
                    </a:p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A     Стандартная память (задержка)</a:t>
                      </a:r>
                    </a:p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Ab   Скользящая память (задержка)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305 </a:t>
                      </a:r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 M</a:t>
                      </a:r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ониторинг </a:t>
                      </a:r>
                      <a:endParaRPr lang="en-US" sz="1000" b="0" dirty="0">
                        <a:latin typeface="Montserrat" panose="00000500000000000000" pitchFamily="2" charset="0"/>
                      </a:endParaRPr>
                    </a:p>
                    <a:p>
                      <a:endParaRPr lang="en-US" sz="1000" b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Доступные катушки: </a:t>
                      </a:r>
                      <a:endParaRPr lang="es-ES" sz="1000" b="0" dirty="0">
                        <a:latin typeface="Montserrat" panose="00000500000000000000" pitchFamily="2" charset="0"/>
                      </a:endParaRPr>
                    </a:p>
                    <a:p>
                      <a:endParaRPr lang="es-ES" sz="1000" b="0" dirty="0">
                        <a:latin typeface="Montserrat" panose="00000500000000000000" pitchFamily="2" charset="0"/>
                      </a:endParaRP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10-24V AC/DC</a:t>
                      </a: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6</a:t>
                      </a:r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-12</a:t>
                      </a:r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V AC/DC</a:t>
                      </a: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(424) 24V DC</a:t>
                      </a: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(512) 12V DC</a:t>
                      </a: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(524) 24V DC</a:t>
                      </a:r>
                      <a:endParaRPr lang="ru-RU" sz="1000" b="0" dirty="0">
                        <a:latin typeface="Montserrat" panose="00000500000000000000" pitchFamily="2" charset="0"/>
                      </a:endParaRPr>
                    </a:p>
                    <a:p>
                      <a:endParaRPr lang="en-US" sz="1000" b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254779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2631" y="991467"/>
            <a:ext cx="807085" cy="41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50" spc="630" dirty="0">
                <a:solidFill>
                  <a:srgbClr val="FE5100"/>
                </a:solidFill>
                <a:latin typeface="Calibri"/>
                <a:cs typeface="Calibri"/>
              </a:rPr>
              <a:t>TOP</a:t>
            </a:r>
            <a:endParaRPr sz="25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2869" y="1695818"/>
            <a:ext cx="2726055" cy="237490"/>
          </a:xfrm>
          <a:custGeom>
            <a:avLst/>
            <a:gdLst/>
            <a:ahLst/>
            <a:cxnLst/>
            <a:rect l="l" t="t" r="r" b="b"/>
            <a:pathLst>
              <a:path w="2726055" h="237489">
                <a:moveTo>
                  <a:pt x="2725991" y="237223"/>
                </a:moveTo>
                <a:lnTo>
                  <a:pt x="0" y="237223"/>
                </a:lnTo>
                <a:lnTo>
                  <a:pt x="0" y="0"/>
                </a:lnTo>
                <a:lnTo>
                  <a:pt x="2725991" y="0"/>
                </a:lnTo>
                <a:lnTo>
                  <a:pt x="2725991" y="237223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1610" y="1711312"/>
            <a:ext cx="2552700" cy="1879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295" dirty="0">
                <a:solidFill>
                  <a:srgbClr val="FFFFFF"/>
                </a:solidFill>
                <a:latin typeface="Calibri"/>
                <a:cs typeface="Calibri"/>
              </a:rPr>
              <a:t>SPECIAL </a:t>
            </a:r>
            <a:r>
              <a:rPr sz="1050" spc="265" dirty="0">
                <a:solidFill>
                  <a:srgbClr val="FFFFFF"/>
                </a:solidFill>
                <a:latin typeface="Calibri"/>
                <a:cs typeface="Calibri"/>
              </a:rPr>
              <a:t>SERIE</a:t>
            </a:r>
            <a:r>
              <a:rPr sz="105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2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050" spc="210" dirty="0">
                <a:solidFill>
                  <a:srgbClr val="FFFFFF"/>
                </a:solidFill>
                <a:latin typeface="Calibri"/>
                <a:cs typeface="Calibri"/>
              </a:rPr>
              <a:t>MULTIVOLTAGE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2869" y="931055"/>
            <a:ext cx="2766060" cy="889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5650" spc="2010" dirty="0"/>
              <a:t>9</a:t>
            </a:r>
            <a:r>
              <a:rPr sz="5650" spc="1945" dirty="0"/>
              <a:t>9</a:t>
            </a:r>
            <a:r>
              <a:rPr sz="2400" spc="765" dirty="0"/>
              <a:t>SERIES</a:t>
            </a:r>
            <a:endParaRPr sz="2400" dirty="0"/>
          </a:p>
        </p:txBody>
      </p:sp>
      <p:sp>
        <p:nvSpPr>
          <p:cNvPr id="6" name="object 6"/>
          <p:cNvSpPr/>
          <p:nvPr/>
        </p:nvSpPr>
        <p:spPr>
          <a:xfrm>
            <a:off x="12953" y="1974280"/>
            <a:ext cx="2136228" cy="372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80521" y="2911659"/>
            <a:ext cx="23495" cy="6985"/>
          </a:xfrm>
          <a:custGeom>
            <a:avLst/>
            <a:gdLst/>
            <a:ahLst/>
            <a:cxnLst/>
            <a:rect l="l" t="t" r="r" b="b"/>
            <a:pathLst>
              <a:path w="23495" h="6985">
                <a:moveTo>
                  <a:pt x="23025" y="0"/>
                </a:moveTo>
                <a:lnTo>
                  <a:pt x="0" y="6743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16196" y="2742596"/>
            <a:ext cx="5080" cy="18415"/>
          </a:xfrm>
          <a:custGeom>
            <a:avLst/>
            <a:gdLst/>
            <a:ahLst/>
            <a:cxnLst/>
            <a:rect l="l" t="t" r="r" b="b"/>
            <a:pathLst>
              <a:path w="5079" h="18414">
                <a:moveTo>
                  <a:pt x="0" y="17894"/>
                </a:moveTo>
                <a:lnTo>
                  <a:pt x="4559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30864" y="2798730"/>
            <a:ext cx="4445" cy="15875"/>
          </a:xfrm>
          <a:custGeom>
            <a:avLst/>
            <a:gdLst/>
            <a:ahLst/>
            <a:cxnLst/>
            <a:rect l="l" t="t" r="r" b="b"/>
            <a:pathLst>
              <a:path w="4445" h="15875">
                <a:moveTo>
                  <a:pt x="0" y="15544"/>
                </a:moveTo>
                <a:lnTo>
                  <a:pt x="4254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35119" y="2798730"/>
            <a:ext cx="36830" cy="26034"/>
          </a:xfrm>
          <a:custGeom>
            <a:avLst/>
            <a:gdLst/>
            <a:ahLst/>
            <a:cxnLst/>
            <a:rect l="l" t="t" r="r" b="b"/>
            <a:pathLst>
              <a:path w="36829" h="26035">
                <a:moveTo>
                  <a:pt x="36448" y="25857"/>
                </a:moveTo>
                <a:lnTo>
                  <a:pt x="3263" y="4508"/>
                </a:lnTo>
                <a:lnTo>
                  <a:pt x="0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32731" y="2795047"/>
            <a:ext cx="2540" cy="3810"/>
          </a:xfrm>
          <a:custGeom>
            <a:avLst/>
            <a:gdLst/>
            <a:ahLst/>
            <a:cxnLst/>
            <a:rect l="l" t="t" r="r" b="b"/>
            <a:pathLst>
              <a:path w="2539" h="3810">
                <a:moveTo>
                  <a:pt x="0" y="0"/>
                </a:moveTo>
                <a:lnTo>
                  <a:pt x="2387" y="3683"/>
                </a:lnTo>
              </a:path>
            </a:pathLst>
          </a:custGeom>
          <a:ln w="107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95380" y="2782766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39" h="10794">
                <a:moveTo>
                  <a:pt x="15100" y="0"/>
                </a:moveTo>
                <a:lnTo>
                  <a:pt x="13436" y="1689"/>
                </a:lnTo>
                <a:lnTo>
                  <a:pt x="9715" y="4089"/>
                </a:lnTo>
                <a:lnTo>
                  <a:pt x="5194" y="7315"/>
                </a:lnTo>
                <a:lnTo>
                  <a:pt x="0" y="1021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30864" y="2814275"/>
            <a:ext cx="19050" cy="17780"/>
          </a:xfrm>
          <a:custGeom>
            <a:avLst/>
            <a:gdLst/>
            <a:ahLst/>
            <a:cxnLst/>
            <a:rect l="l" t="t" r="r" b="b"/>
            <a:pathLst>
              <a:path w="19050" h="17780">
                <a:moveTo>
                  <a:pt x="18846" y="17208"/>
                </a:moveTo>
                <a:lnTo>
                  <a:pt x="15087" y="14554"/>
                </a:lnTo>
                <a:lnTo>
                  <a:pt x="8318" y="9525"/>
                </a:lnTo>
                <a:lnTo>
                  <a:pt x="3911" y="4851"/>
                </a:lnTo>
                <a:lnTo>
                  <a:pt x="0" y="0"/>
                </a:lnTo>
              </a:path>
            </a:pathLst>
          </a:custGeom>
          <a:ln w="107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16196" y="2760490"/>
            <a:ext cx="114935" cy="53975"/>
          </a:xfrm>
          <a:custGeom>
            <a:avLst/>
            <a:gdLst/>
            <a:ahLst/>
            <a:cxnLst/>
            <a:rect l="l" t="t" r="r" b="b"/>
            <a:pathLst>
              <a:path w="114935" h="53975">
                <a:moveTo>
                  <a:pt x="0" y="0"/>
                </a:moveTo>
                <a:lnTo>
                  <a:pt x="114668" y="53784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47413" y="2760490"/>
            <a:ext cx="69215" cy="21590"/>
          </a:xfrm>
          <a:custGeom>
            <a:avLst/>
            <a:gdLst/>
            <a:ahLst/>
            <a:cxnLst/>
            <a:rect l="l" t="t" r="r" b="b"/>
            <a:pathLst>
              <a:path w="69214" h="21589">
                <a:moveTo>
                  <a:pt x="68783" y="0"/>
                </a:moveTo>
                <a:lnTo>
                  <a:pt x="0" y="21234"/>
                </a:lnTo>
              </a:path>
            </a:pathLst>
          </a:custGeom>
          <a:ln w="107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36491" y="2835560"/>
            <a:ext cx="168910" cy="78740"/>
          </a:xfrm>
          <a:custGeom>
            <a:avLst/>
            <a:gdLst/>
            <a:ahLst/>
            <a:cxnLst/>
            <a:rect l="l" t="t" r="r" b="b"/>
            <a:pathLst>
              <a:path w="168910" h="78739">
                <a:moveTo>
                  <a:pt x="168808" y="78651"/>
                </a:moveTo>
                <a:lnTo>
                  <a:pt x="0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40300" y="2931001"/>
            <a:ext cx="34290" cy="16510"/>
          </a:xfrm>
          <a:custGeom>
            <a:avLst/>
            <a:gdLst/>
            <a:ahLst/>
            <a:cxnLst/>
            <a:rect l="l" t="t" r="r" b="b"/>
            <a:pathLst>
              <a:path w="34289" h="16510">
                <a:moveTo>
                  <a:pt x="34175" y="15913"/>
                </a:moveTo>
                <a:lnTo>
                  <a:pt x="0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36491" y="2806376"/>
            <a:ext cx="5080" cy="29209"/>
          </a:xfrm>
          <a:custGeom>
            <a:avLst/>
            <a:gdLst/>
            <a:ahLst/>
            <a:cxnLst/>
            <a:rect l="l" t="t" r="r" b="b"/>
            <a:pathLst>
              <a:path w="5079" h="29210">
                <a:moveTo>
                  <a:pt x="0" y="29184"/>
                </a:moveTo>
                <a:lnTo>
                  <a:pt x="4686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74476" y="2927076"/>
            <a:ext cx="63500" cy="20320"/>
          </a:xfrm>
          <a:custGeom>
            <a:avLst/>
            <a:gdLst/>
            <a:ahLst/>
            <a:cxnLst/>
            <a:rect l="l" t="t" r="r" b="b"/>
            <a:pathLst>
              <a:path w="63500" h="20319">
                <a:moveTo>
                  <a:pt x="63042" y="0"/>
                </a:moveTo>
                <a:lnTo>
                  <a:pt x="0" y="19837"/>
                </a:lnTo>
              </a:path>
            </a:pathLst>
          </a:custGeom>
          <a:ln w="107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74476" y="2918402"/>
            <a:ext cx="6350" cy="28575"/>
          </a:xfrm>
          <a:custGeom>
            <a:avLst/>
            <a:gdLst/>
            <a:ahLst/>
            <a:cxnLst/>
            <a:rect l="l" t="t" r="r" b="b"/>
            <a:pathLst>
              <a:path w="6350" h="28575">
                <a:moveTo>
                  <a:pt x="0" y="28511"/>
                </a:moveTo>
                <a:lnTo>
                  <a:pt x="6045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47413" y="2781725"/>
            <a:ext cx="172085" cy="80645"/>
          </a:xfrm>
          <a:custGeom>
            <a:avLst/>
            <a:gdLst/>
            <a:ahLst/>
            <a:cxnLst/>
            <a:rect l="l" t="t" r="r" b="b"/>
            <a:pathLst>
              <a:path w="172085" h="80644">
                <a:moveTo>
                  <a:pt x="0" y="0"/>
                </a:moveTo>
                <a:lnTo>
                  <a:pt x="171653" y="80492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41177" y="2781725"/>
            <a:ext cx="6350" cy="24765"/>
          </a:xfrm>
          <a:custGeom>
            <a:avLst/>
            <a:gdLst/>
            <a:ahLst/>
            <a:cxnLst/>
            <a:rect l="l" t="t" r="r" b="b"/>
            <a:pathLst>
              <a:path w="6350" h="24764">
                <a:moveTo>
                  <a:pt x="6235" y="0"/>
                </a:moveTo>
                <a:lnTo>
                  <a:pt x="0" y="2465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27041" y="2918402"/>
            <a:ext cx="53975" cy="17145"/>
          </a:xfrm>
          <a:custGeom>
            <a:avLst/>
            <a:gdLst/>
            <a:ahLst/>
            <a:cxnLst/>
            <a:rect l="l" t="t" r="r" b="b"/>
            <a:pathLst>
              <a:path w="53975" h="17144">
                <a:moveTo>
                  <a:pt x="0" y="16573"/>
                </a:moveTo>
                <a:lnTo>
                  <a:pt x="53479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20513" y="3159448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177"/>
                </a:moveTo>
                <a:lnTo>
                  <a:pt x="495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31661" y="3424066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5854" y="0"/>
                </a:moveTo>
                <a:lnTo>
                  <a:pt x="5181" y="1358"/>
                </a:lnTo>
                <a:lnTo>
                  <a:pt x="3022" y="3251"/>
                </a:lnTo>
                <a:lnTo>
                  <a:pt x="0" y="4292"/>
                </a:lnTo>
              </a:path>
            </a:pathLst>
          </a:custGeom>
          <a:ln w="107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38874" y="3394538"/>
            <a:ext cx="6350" cy="5715"/>
          </a:xfrm>
          <a:custGeom>
            <a:avLst/>
            <a:gdLst/>
            <a:ahLst/>
            <a:cxnLst/>
            <a:rect l="l" t="t" r="r" b="b"/>
            <a:pathLst>
              <a:path w="6350" h="5714">
                <a:moveTo>
                  <a:pt x="0" y="5422"/>
                </a:moveTo>
                <a:lnTo>
                  <a:pt x="2844" y="3886"/>
                </a:lnTo>
                <a:lnTo>
                  <a:pt x="5016" y="2019"/>
                </a:lnTo>
                <a:lnTo>
                  <a:pt x="6019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50700" y="3273672"/>
            <a:ext cx="27940" cy="15875"/>
          </a:xfrm>
          <a:custGeom>
            <a:avLst/>
            <a:gdLst/>
            <a:ahLst/>
            <a:cxnLst/>
            <a:rect l="l" t="t" r="r" b="b"/>
            <a:pathLst>
              <a:path w="27939" h="15875">
                <a:moveTo>
                  <a:pt x="27863" y="0"/>
                </a:moveTo>
                <a:lnTo>
                  <a:pt x="0" y="15748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78564" y="3253416"/>
            <a:ext cx="5080" cy="20320"/>
          </a:xfrm>
          <a:custGeom>
            <a:avLst/>
            <a:gdLst/>
            <a:ahLst/>
            <a:cxnLst/>
            <a:rect l="l" t="t" r="r" b="b"/>
            <a:pathLst>
              <a:path w="5079" h="20320">
                <a:moveTo>
                  <a:pt x="4889" y="0"/>
                </a:moveTo>
                <a:lnTo>
                  <a:pt x="0" y="20256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68798" y="3273672"/>
            <a:ext cx="10160" cy="3175"/>
          </a:xfrm>
          <a:custGeom>
            <a:avLst/>
            <a:gdLst/>
            <a:ahLst/>
            <a:cxnLst/>
            <a:rect l="l" t="t" r="r" b="b"/>
            <a:pathLst>
              <a:path w="10160" h="3175">
                <a:moveTo>
                  <a:pt x="0" y="2781"/>
                </a:moveTo>
                <a:lnTo>
                  <a:pt x="9766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42764" y="2872149"/>
            <a:ext cx="9525" cy="15240"/>
          </a:xfrm>
          <a:custGeom>
            <a:avLst/>
            <a:gdLst/>
            <a:ahLst/>
            <a:cxnLst/>
            <a:rect l="l" t="t" r="r" b="b"/>
            <a:pathLst>
              <a:path w="9525" h="15239">
                <a:moveTo>
                  <a:pt x="9042" y="14947"/>
                </a:moveTo>
                <a:lnTo>
                  <a:pt x="0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51807" y="2887097"/>
            <a:ext cx="420370" cy="196850"/>
          </a:xfrm>
          <a:custGeom>
            <a:avLst/>
            <a:gdLst/>
            <a:ahLst/>
            <a:cxnLst/>
            <a:rect l="l" t="t" r="r" b="b"/>
            <a:pathLst>
              <a:path w="420370" h="196850">
                <a:moveTo>
                  <a:pt x="0" y="0"/>
                </a:moveTo>
                <a:lnTo>
                  <a:pt x="420281" y="196684"/>
                </a:lnTo>
              </a:path>
            </a:pathLst>
          </a:custGeom>
          <a:ln w="107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60238" y="3276453"/>
            <a:ext cx="8890" cy="3175"/>
          </a:xfrm>
          <a:custGeom>
            <a:avLst/>
            <a:gdLst/>
            <a:ahLst/>
            <a:cxnLst/>
            <a:rect l="l" t="t" r="r" b="b"/>
            <a:pathLst>
              <a:path w="8889" h="3175">
                <a:moveTo>
                  <a:pt x="0" y="2921"/>
                </a:moveTo>
                <a:lnTo>
                  <a:pt x="8559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27041" y="2872149"/>
            <a:ext cx="15875" cy="62865"/>
          </a:xfrm>
          <a:custGeom>
            <a:avLst/>
            <a:gdLst/>
            <a:ahLst/>
            <a:cxnLst/>
            <a:rect l="l" t="t" r="r" b="b"/>
            <a:pathLst>
              <a:path w="15875" h="62864">
                <a:moveTo>
                  <a:pt x="15722" y="0"/>
                </a:moveTo>
                <a:lnTo>
                  <a:pt x="0" y="62826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42764" y="2872149"/>
            <a:ext cx="420370" cy="196850"/>
          </a:xfrm>
          <a:custGeom>
            <a:avLst/>
            <a:gdLst/>
            <a:ahLst/>
            <a:cxnLst/>
            <a:rect l="l" t="t" r="r" b="b"/>
            <a:pathLst>
              <a:path w="420370" h="196850">
                <a:moveTo>
                  <a:pt x="420281" y="196684"/>
                </a:moveTo>
                <a:lnTo>
                  <a:pt x="0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02861" y="2838748"/>
            <a:ext cx="22860" cy="85090"/>
          </a:xfrm>
          <a:custGeom>
            <a:avLst/>
            <a:gdLst/>
            <a:ahLst/>
            <a:cxnLst/>
            <a:rect l="l" t="t" r="r" b="b"/>
            <a:pathLst>
              <a:path w="22860" h="85089">
                <a:moveTo>
                  <a:pt x="22275" y="0"/>
                </a:moveTo>
                <a:lnTo>
                  <a:pt x="0" y="84772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02861" y="2923520"/>
            <a:ext cx="24765" cy="12065"/>
          </a:xfrm>
          <a:custGeom>
            <a:avLst/>
            <a:gdLst/>
            <a:ahLst/>
            <a:cxnLst/>
            <a:rect l="l" t="t" r="r" b="b"/>
            <a:pathLst>
              <a:path w="24764" h="12064">
                <a:moveTo>
                  <a:pt x="0" y="0"/>
                </a:moveTo>
                <a:lnTo>
                  <a:pt x="24180" y="11455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957826" y="3040995"/>
            <a:ext cx="335940" cy="2538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32246" y="3276326"/>
            <a:ext cx="58419" cy="53340"/>
          </a:xfrm>
          <a:custGeom>
            <a:avLst/>
            <a:gdLst/>
            <a:ahLst/>
            <a:cxnLst/>
            <a:rect l="l" t="t" r="r" b="b"/>
            <a:pathLst>
              <a:path w="58420" h="53339">
                <a:moveTo>
                  <a:pt x="0" y="0"/>
                </a:moveTo>
                <a:lnTo>
                  <a:pt x="58038" y="52857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55513" y="3301320"/>
            <a:ext cx="140703" cy="124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41135" y="3340614"/>
            <a:ext cx="11430" cy="15875"/>
          </a:xfrm>
          <a:custGeom>
            <a:avLst/>
            <a:gdLst/>
            <a:ahLst/>
            <a:cxnLst/>
            <a:rect l="l" t="t" r="r" b="b"/>
            <a:pathLst>
              <a:path w="11429" h="15875">
                <a:moveTo>
                  <a:pt x="0" y="0"/>
                </a:moveTo>
                <a:lnTo>
                  <a:pt x="11023" y="10883"/>
                </a:lnTo>
                <a:lnTo>
                  <a:pt x="10020" y="12915"/>
                </a:lnTo>
                <a:lnTo>
                  <a:pt x="8356" y="14604"/>
                </a:lnTo>
                <a:lnTo>
                  <a:pt x="5333" y="15646"/>
                </a:lnTo>
              </a:path>
            </a:pathLst>
          </a:custGeom>
          <a:ln w="107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829073" y="2633554"/>
            <a:ext cx="1512570" cy="707390"/>
          </a:xfrm>
          <a:custGeom>
            <a:avLst/>
            <a:gdLst/>
            <a:ahLst/>
            <a:cxnLst/>
            <a:rect l="l" t="t" r="r" b="b"/>
            <a:pathLst>
              <a:path w="1512570" h="707389">
                <a:moveTo>
                  <a:pt x="1512062" y="707059"/>
                </a:moveTo>
                <a:lnTo>
                  <a:pt x="0" y="0"/>
                </a:lnTo>
              </a:path>
            </a:pathLst>
          </a:custGeom>
          <a:ln w="107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789589" y="2627242"/>
            <a:ext cx="40005" cy="6350"/>
          </a:xfrm>
          <a:custGeom>
            <a:avLst/>
            <a:gdLst/>
            <a:ahLst/>
            <a:cxnLst/>
            <a:rect l="l" t="t" r="r" b="b"/>
            <a:pathLst>
              <a:path w="40004" h="6350">
                <a:moveTo>
                  <a:pt x="0" y="1206"/>
                </a:moveTo>
                <a:lnTo>
                  <a:pt x="3695" y="507"/>
                </a:lnTo>
                <a:lnTo>
                  <a:pt x="8585" y="0"/>
                </a:lnTo>
                <a:lnTo>
                  <a:pt x="13131" y="139"/>
                </a:lnTo>
                <a:lnTo>
                  <a:pt x="18884" y="419"/>
                </a:lnTo>
                <a:lnTo>
                  <a:pt x="24269" y="1396"/>
                </a:lnTo>
                <a:lnTo>
                  <a:pt x="29832" y="2870"/>
                </a:lnTo>
                <a:lnTo>
                  <a:pt x="34886" y="4508"/>
                </a:lnTo>
                <a:lnTo>
                  <a:pt x="39484" y="6311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420755" y="2628449"/>
            <a:ext cx="368935" cy="114300"/>
          </a:xfrm>
          <a:custGeom>
            <a:avLst/>
            <a:gdLst/>
            <a:ahLst/>
            <a:cxnLst/>
            <a:rect l="l" t="t" r="r" b="b"/>
            <a:pathLst>
              <a:path w="368935" h="114300">
                <a:moveTo>
                  <a:pt x="368833" y="0"/>
                </a:moveTo>
                <a:lnTo>
                  <a:pt x="0" y="114147"/>
                </a:lnTo>
              </a:path>
            </a:pathLst>
          </a:custGeom>
          <a:ln w="107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415358" y="2737199"/>
            <a:ext cx="272961" cy="643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853671" y="3323787"/>
            <a:ext cx="142011" cy="1519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208523" y="3193980"/>
            <a:ext cx="410209" cy="191770"/>
          </a:xfrm>
          <a:custGeom>
            <a:avLst/>
            <a:gdLst/>
            <a:ahLst/>
            <a:cxnLst/>
            <a:rect l="l" t="t" r="r" b="b"/>
            <a:pathLst>
              <a:path w="410210" h="191770">
                <a:moveTo>
                  <a:pt x="410146" y="191681"/>
                </a:moveTo>
                <a:lnTo>
                  <a:pt x="0" y="0"/>
                </a:lnTo>
              </a:path>
            </a:pathLst>
          </a:custGeom>
          <a:ln w="107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199659" y="3179540"/>
            <a:ext cx="8890" cy="14604"/>
          </a:xfrm>
          <a:custGeom>
            <a:avLst/>
            <a:gdLst/>
            <a:ahLst/>
            <a:cxnLst/>
            <a:rect l="l" t="t" r="r" b="b"/>
            <a:pathLst>
              <a:path w="8889" h="14605">
                <a:moveTo>
                  <a:pt x="0" y="0"/>
                </a:moveTo>
                <a:lnTo>
                  <a:pt x="8864" y="14439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835040" y="3276326"/>
            <a:ext cx="97790" cy="30480"/>
          </a:xfrm>
          <a:custGeom>
            <a:avLst/>
            <a:gdLst/>
            <a:ahLst/>
            <a:cxnLst/>
            <a:rect l="l" t="t" r="r" b="b"/>
            <a:pathLst>
              <a:path w="97789" h="30479">
                <a:moveTo>
                  <a:pt x="0" y="30391"/>
                </a:moveTo>
                <a:lnTo>
                  <a:pt x="97205" y="0"/>
                </a:lnTo>
              </a:path>
            </a:pathLst>
          </a:custGeom>
          <a:ln w="107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808867" y="2750864"/>
            <a:ext cx="1123950" cy="525780"/>
          </a:xfrm>
          <a:custGeom>
            <a:avLst/>
            <a:gdLst/>
            <a:ahLst/>
            <a:cxnLst/>
            <a:rect l="l" t="t" r="r" b="b"/>
            <a:pathLst>
              <a:path w="1123950" h="525779">
                <a:moveTo>
                  <a:pt x="1123378" y="525462"/>
                </a:moveTo>
                <a:lnTo>
                  <a:pt x="0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519739" y="2745466"/>
            <a:ext cx="294525" cy="986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525136" y="2838748"/>
            <a:ext cx="443865" cy="207645"/>
          </a:xfrm>
          <a:custGeom>
            <a:avLst/>
            <a:gdLst/>
            <a:ahLst/>
            <a:cxnLst/>
            <a:rect l="l" t="t" r="r" b="b"/>
            <a:pathLst>
              <a:path w="443864" h="207644">
                <a:moveTo>
                  <a:pt x="0" y="0"/>
                </a:moveTo>
                <a:lnTo>
                  <a:pt x="443661" y="207289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967757" y="3046037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041" y="0"/>
                </a:moveTo>
                <a:lnTo>
                  <a:pt x="0" y="355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967757" y="3046393"/>
            <a:ext cx="236854" cy="111125"/>
          </a:xfrm>
          <a:custGeom>
            <a:avLst/>
            <a:gdLst/>
            <a:ahLst/>
            <a:cxnLst/>
            <a:rect l="l" t="t" r="r" b="b"/>
            <a:pathLst>
              <a:path w="236854" h="111125">
                <a:moveTo>
                  <a:pt x="0" y="0"/>
                </a:moveTo>
                <a:lnTo>
                  <a:pt x="236639" y="110693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204396" y="3156743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003" y="0"/>
                </a:moveTo>
                <a:lnTo>
                  <a:pt x="0" y="342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643117" y="3301320"/>
            <a:ext cx="197319" cy="999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630964" y="3434569"/>
            <a:ext cx="54610" cy="17145"/>
          </a:xfrm>
          <a:custGeom>
            <a:avLst/>
            <a:gdLst/>
            <a:ahLst/>
            <a:cxnLst/>
            <a:rect l="l" t="t" r="r" b="b"/>
            <a:pathLst>
              <a:path w="54610" h="17145">
                <a:moveTo>
                  <a:pt x="0" y="16738"/>
                </a:moveTo>
                <a:lnTo>
                  <a:pt x="53987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199659" y="3179540"/>
            <a:ext cx="421005" cy="197485"/>
          </a:xfrm>
          <a:custGeom>
            <a:avLst/>
            <a:gdLst/>
            <a:ahLst/>
            <a:cxnLst/>
            <a:rect l="l" t="t" r="r" b="b"/>
            <a:pathLst>
              <a:path w="421004" h="197485">
                <a:moveTo>
                  <a:pt x="420992" y="197002"/>
                </a:moveTo>
                <a:lnTo>
                  <a:pt x="0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606783" y="3376542"/>
            <a:ext cx="13970" cy="63500"/>
          </a:xfrm>
          <a:custGeom>
            <a:avLst/>
            <a:gdLst/>
            <a:ahLst/>
            <a:cxnLst/>
            <a:rect l="l" t="t" r="r" b="b"/>
            <a:pathLst>
              <a:path w="13970" h="63500">
                <a:moveTo>
                  <a:pt x="13868" y="0"/>
                </a:moveTo>
                <a:lnTo>
                  <a:pt x="0" y="63309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606783" y="3439852"/>
            <a:ext cx="24765" cy="12065"/>
          </a:xfrm>
          <a:custGeom>
            <a:avLst/>
            <a:gdLst/>
            <a:ahLst/>
            <a:cxnLst/>
            <a:rect l="l" t="t" r="r" b="b"/>
            <a:pathLst>
              <a:path w="24764" h="12064">
                <a:moveTo>
                  <a:pt x="0" y="0"/>
                </a:moveTo>
                <a:lnTo>
                  <a:pt x="24180" y="11455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630964" y="3364223"/>
            <a:ext cx="17780" cy="87630"/>
          </a:xfrm>
          <a:custGeom>
            <a:avLst/>
            <a:gdLst/>
            <a:ahLst/>
            <a:cxnLst/>
            <a:rect l="l" t="t" r="r" b="b"/>
            <a:pathLst>
              <a:path w="17779" h="87629">
                <a:moveTo>
                  <a:pt x="17551" y="0"/>
                </a:moveTo>
                <a:lnTo>
                  <a:pt x="0" y="87083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205399" y="3156743"/>
            <a:ext cx="443230" cy="207645"/>
          </a:xfrm>
          <a:custGeom>
            <a:avLst/>
            <a:gdLst/>
            <a:ahLst/>
            <a:cxnLst/>
            <a:rect l="l" t="t" r="r" b="b"/>
            <a:pathLst>
              <a:path w="443229" h="207645">
                <a:moveTo>
                  <a:pt x="0" y="0"/>
                </a:moveTo>
                <a:lnTo>
                  <a:pt x="443115" y="207479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199659" y="3156743"/>
            <a:ext cx="6350" cy="22860"/>
          </a:xfrm>
          <a:custGeom>
            <a:avLst/>
            <a:gdLst/>
            <a:ahLst/>
            <a:cxnLst/>
            <a:rect l="l" t="t" r="r" b="b"/>
            <a:pathLst>
              <a:path w="6350" h="22860">
                <a:moveTo>
                  <a:pt x="0" y="22796"/>
                </a:moveTo>
                <a:lnTo>
                  <a:pt x="5740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894044" y="3428358"/>
            <a:ext cx="438150" cy="135890"/>
          </a:xfrm>
          <a:custGeom>
            <a:avLst/>
            <a:gdLst/>
            <a:ahLst/>
            <a:cxnLst/>
            <a:rect l="l" t="t" r="r" b="b"/>
            <a:pathLst>
              <a:path w="438150" h="135889">
                <a:moveTo>
                  <a:pt x="437616" y="0"/>
                </a:moveTo>
                <a:lnTo>
                  <a:pt x="0" y="135343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331661" y="3399961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0" y="28397"/>
                </a:moveTo>
                <a:lnTo>
                  <a:pt x="7213" y="0"/>
                </a:lnTo>
              </a:path>
            </a:pathLst>
          </a:custGeom>
          <a:ln w="107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650179" y="3387743"/>
            <a:ext cx="329133" cy="1813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977623" y="3356260"/>
            <a:ext cx="368935" cy="114300"/>
          </a:xfrm>
          <a:custGeom>
            <a:avLst/>
            <a:gdLst/>
            <a:ahLst/>
            <a:cxnLst/>
            <a:rect l="l" t="t" r="r" b="b"/>
            <a:pathLst>
              <a:path w="368935" h="114300">
                <a:moveTo>
                  <a:pt x="0" y="114096"/>
                </a:moveTo>
                <a:lnTo>
                  <a:pt x="368846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973914" y="3470357"/>
            <a:ext cx="3810" cy="19050"/>
          </a:xfrm>
          <a:custGeom>
            <a:avLst/>
            <a:gdLst/>
            <a:ahLst/>
            <a:cxnLst/>
            <a:rect l="l" t="t" r="r" b="b"/>
            <a:pathLst>
              <a:path w="3810" h="19050">
                <a:moveTo>
                  <a:pt x="3708" y="0"/>
                </a:moveTo>
                <a:lnTo>
                  <a:pt x="0" y="18732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905627" y="3489090"/>
            <a:ext cx="68580" cy="21590"/>
          </a:xfrm>
          <a:custGeom>
            <a:avLst/>
            <a:gdLst/>
            <a:ahLst/>
            <a:cxnLst/>
            <a:rect l="l" t="t" r="r" b="b"/>
            <a:pathLst>
              <a:path w="68579" h="21589">
                <a:moveTo>
                  <a:pt x="0" y="21069"/>
                </a:moveTo>
                <a:lnTo>
                  <a:pt x="68287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900064" y="3510159"/>
            <a:ext cx="5715" cy="25400"/>
          </a:xfrm>
          <a:custGeom>
            <a:avLst/>
            <a:gdLst/>
            <a:ahLst/>
            <a:cxnLst/>
            <a:rect l="l" t="t" r="r" b="b"/>
            <a:pathLst>
              <a:path w="5714" h="25400">
                <a:moveTo>
                  <a:pt x="5562" y="0"/>
                </a:moveTo>
                <a:lnTo>
                  <a:pt x="0" y="24980"/>
                </a:lnTo>
              </a:path>
            </a:pathLst>
          </a:custGeom>
          <a:ln w="107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338874" y="3356260"/>
            <a:ext cx="7620" cy="43815"/>
          </a:xfrm>
          <a:custGeom>
            <a:avLst/>
            <a:gdLst/>
            <a:ahLst/>
            <a:cxnLst/>
            <a:rect l="l" t="t" r="r" b="b"/>
            <a:pathLst>
              <a:path w="7620" h="43814">
                <a:moveTo>
                  <a:pt x="7594" y="0"/>
                </a:moveTo>
                <a:lnTo>
                  <a:pt x="0" y="4370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337515" y="3395211"/>
            <a:ext cx="7620" cy="29209"/>
          </a:xfrm>
          <a:custGeom>
            <a:avLst/>
            <a:gdLst/>
            <a:ahLst/>
            <a:cxnLst/>
            <a:rect l="l" t="t" r="r" b="b"/>
            <a:pathLst>
              <a:path w="7620" h="29210">
                <a:moveTo>
                  <a:pt x="0" y="28854"/>
                </a:moveTo>
                <a:lnTo>
                  <a:pt x="7035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344894" y="3352006"/>
            <a:ext cx="7620" cy="42545"/>
          </a:xfrm>
          <a:custGeom>
            <a:avLst/>
            <a:gdLst/>
            <a:ahLst/>
            <a:cxnLst/>
            <a:rect l="l" t="t" r="r" b="b"/>
            <a:pathLst>
              <a:path w="7620" h="42545">
                <a:moveTo>
                  <a:pt x="0" y="42532"/>
                </a:moveTo>
                <a:lnTo>
                  <a:pt x="7429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4146545" y="3451294"/>
            <a:ext cx="4358005" cy="7766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625090">
              <a:lnSpc>
                <a:spcPct val="100000"/>
              </a:lnSpc>
              <a:spcBef>
                <a:spcPts val="130"/>
              </a:spcBef>
              <a:tabLst>
                <a:tab pos="3474085" algn="l"/>
              </a:tabLst>
            </a:pPr>
            <a:r>
              <a:rPr sz="1000" b="0" spc="15" dirty="0">
                <a:solidFill>
                  <a:srgbClr val="231F20"/>
                </a:solidFill>
                <a:latin typeface="Calibri Light"/>
                <a:cs typeface="Calibri Light"/>
              </a:rPr>
              <a:t>Door</a:t>
            </a:r>
            <a:r>
              <a:rPr sz="1000" b="0" spc="1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1000" b="0" spc="5" dirty="0">
                <a:solidFill>
                  <a:srgbClr val="231F20"/>
                </a:solidFill>
                <a:latin typeface="Calibri Light"/>
                <a:cs typeface="Calibri Light"/>
              </a:rPr>
              <a:t>latch	</a:t>
            </a:r>
            <a:r>
              <a:rPr sz="1000" b="0" spc="10" dirty="0">
                <a:solidFill>
                  <a:srgbClr val="231F20"/>
                </a:solidFill>
                <a:latin typeface="Calibri Light"/>
                <a:cs typeface="Calibri Light"/>
              </a:rPr>
              <a:t>Electric</a:t>
            </a:r>
            <a:r>
              <a:rPr sz="1000" b="0" spc="-5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strike</a:t>
            </a:r>
            <a:endParaRPr sz="10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12700" marR="5080">
              <a:lnSpc>
                <a:spcPct val="101200"/>
              </a:lnSpc>
            </a:pPr>
            <a:r>
              <a:rPr lang="ru-RU" sz="1400" b="0" spc="-5" dirty="0">
                <a:solidFill>
                  <a:srgbClr val="231F20"/>
                </a:solidFill>
                <a:latin typeface="Calibri Light"/>
                <a:cs typeface="Calibri Light"/>
              </a:rPr>
              <a:t>Благодаря своему дизайну и рампе, монтаж не требует подрезки накладной рамы. 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894081" y="862457"/>
            <a:ext cx="4790657" cy="25438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r>
              <a:rPr lang="ru-RU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Защёлка серии 99 со специальной накладкой, которая позволяет не подрезать раму и придаёт антивандальную защиту</a:t>
            </a:r>
            <a:r>
              <a:rPr lang="en-GB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. </a:t>
            </a:r>
            <a:r>
              <a:rPr lang="ru-RU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Кроме того специальная направляющая рампа обеспечивает закрытие/открытие. </a:t>
            </a:r>
            <a:endParaRPr lang="en-GB" sz="1200" b="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endParaRPr lang="en-GB" sz="120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Защёлка протестирована на </a:t>
            </a:r>
            <a:r>
              <a:rPr lang="es-ES" sz="120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4</a:t>
            </a:r>
            <a:r>
              <a:rPr lang="ru-RU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00 000 циклов</a:t>
            </a:r>
            <a:endParaRPr lang="es-ES" sz="1200" b="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Максимальное усилие до </a:t>
            </a:r>
            <a:r>
              <a:rPr lang="es-ES" sz="120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33</a:t>
            </a:r>
            <a:r>
              <a:rPr lang="ru-RU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0кг. </a:t>
            </a:r>
            <a:r>
              <a:rPr lang="en-GB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 </a:t>
            </a:r>
            <a:endParaRPr lang="es-ES" sz="1200" b="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s-ES" sz="1200" b="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Максимальный захват </a:t>
            </a:r>
            <a:r>
              <a:rPr lang="es-ES" sz="120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5.1</a:t>
            </a:r>
            <a:r>
              <a:rPr lang="ru-RU" sz="120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 мм</a:t>
            </a:r>
            <a:r>
              <a:rPr lang="es-ES" sz="120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.</a:t>
            </a: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endParaRPr lang="es-ES" sz="1200" spc="5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Регулировка язычка: до </a:t>
            </a:r>
            <a:r>
              <a:rPr lang="es-ES" sz="120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2</a:t>
            </a:r>
            <a:r>
              <a:rPr lang="ru-RU" sz="120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мм.</a:t>
            </a:r>
            <a:endParaRPr lang="es-ES" sz="1200" spc="5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endParaRPr sz="1200" dirty="0">
              <a:latin typeface="Montserrat Light" panose="00000400000000000000" pitchFamily="2" charset="0"/>
              <a:cs typeface="Times New Roman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4594745" y="4362462"/>
            <a:ext cx="1619377" cy="19177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121717" y="4362462"/>
            <a:ext cx="2018715" cy="19177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857390" y="117548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274421" y="0"/>
                </a:moveTo>
                <a:lnTo>
                  <a:pt x="0" y="0"/>
                </a:lnTo>
                <a:lnTo>
                  <a:pt x="0" y="228701"/>
                </a:lnTo>
                <a:lnTo>
                  <a:pt x="274421" y="228701"/>
                </a:lnTo>
                <a:lnTo>
                  <a:pt x="320167" y="183172"/>
                </a:lnTo>
                <a:lnTo>
                  <a:pt x="320167" y="182956"/>
                </a:lnTo>
                <a:lnTo>
                  <a:pt x="45732" y="182956"/>
                </a:lnTo>
                <a:lnTo>
                  <a:pt x="45732" y="45745"/>
                </a:lnTo>
                <a:lnTo>
                  <a:pt x="320167" y="45745"/>
                </a:lnTo>
                <a:lnTo>
                  <a:pt x="274421" y="0"/>
                </a:lnTo>
                <a:close/>
              </a:path>
              <a:path w="320675" h="229235">
                <a:moveTo>
                  <a:pt x="320167" y="45745"/>
                </a:moveTo>
                <a:lnTo>
                  <a:pt x="255206" y="45745"/>
                </a:lnTo>
                <a:lnTo>
                  <a:pt x="274421" y="64960"/>
                </a:lnTo>
                <a:lnTo>
                  <a:pt x="274421" y="164147"/>
                </a:lnTo>
                <a:lnTo>
                  <a:pt x="255511" y="182956"/>
                </a:lnTo>
                <a:lnTo>
                  <a:pt x="320167" y="182956"/>
                </a:lnTo>
                <a:lnTo>
                  <a:pt x="320167" y="457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223290" y="32385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246163" y="163829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223290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520590" y="163283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7210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589189" y="117551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67" y="0"/>
                </a:moveTo>
                <a:lnTo>
                  <a:pt x="0" y="0"/>
                </a:lnTo>
                <a:lnTo>
                  <a:pt x="0" y="228688"/>
                </a:lnTo>
                <a:lnTo>
                  <a:pt x="45745" y="228688"/>
                </a:lnTo>
                <a:lnTo>
                  <a:pt x="45745" y="137223"/>
                </a:lnTo>
                <a:lnTo>
                  <a:pt x="320167" y="137223"/>
                </a:lnTo>
                <a:lnTo>
                  <a:pt x="320167" y="91478"/>
                </a:lnTo>
                <a:lnTo>
                  <a:pt x="45745" y="91478"/>
                </a:lnTo>
                <a:lnTo>
                  <a:pt x="45745" y="45732"/>
                </a:lnTo>
                <a:lnTo>
                  <a:pt x="320167" y="45732"/>
                </a:lnTo>
                <a:lnTo>
                  <a:pt x="320167" y="0"/>
                </a:lnTo>
                <a:close/>
              </a:path>
              <a:path w="320675" h="229235">
                <a:moveTo>
                  <a:pt x="274434" y="137223"/>
                </a:moveTo>
                <a:lnTo>
                  <a:pt x="223202" y="137223"/>
                </a:lnTo>
                <a:lnTo>
                  <a:pt x="268947" y="228688"/>
                </a:lnTo>
                <a:lnTo>
                  <a:pt x="320167" y="228688"/>
                </a:lnTo>
                <a:lnTo>
                  <a:pt x="274434" y="137223"/>
                </a:lnTo>
                <a:close/>
              </a:path>
              <a:path w="320675" h="229235">
                <a:moveTo>
                  <a:pt x="320167" y="45732"/>
                </a:moveTo>
                <a:lnTo>
                  <a:pt x="274434" y="45732"/>
                </a:lnTo>
                <a:lnTo>
                  <a:pt x="274434" y="91478"/>
                </a:lnTo>
                <a:lnTo>
                  <a:pt x="320167" y="91478"/>
                </a:lnTo>
                <a:lnTo>
                  <a:pt x="320167" y="457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343874" y="255270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321002" y="232409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321002" y="163829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45" y="45720"/>
                </a:lnTo>
                <a:lnTo>
                  <a:pt x="45745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321002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618296" y="254774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465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595436" y="163283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45732" y="0"/>
                </a:moveTo>
                <a:lnTo>
                  <a:pt x="0" y="0"/>
                </a:lnTo>
                <a:lnTo>
                  <a:pt x="0" y="45745"/>
                </a:lnTo>
                <a:lnTo>
                  <a:pt x="45732" y="45745"/>
                </a:lnTo>
                <a:lnTo>
                  <a:pt x="45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686901" y="32331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961335" y="25473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19"/>
                </a:moveTo>
                <a:lnTo>
                  <a:pt x="45732" y="45719"/>
                </a:lnTo>
                <a:lnTo>
                  <a:pt x="45732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686901" y="2318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686901" y="16329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32" y="45720"/>
                </a:lnTo>
                <a:lnTo>
                  <a:pt x="45732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686901" y="14043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955094" y="117556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67" y="0"/>
                </a:moveTo>
                <a:lnTo>
                  <a:pt x="0" y="0"/>
                </a:lnTo>
                <a:lnTo>
                  <a:pt x="0" y="228688"/>
                </a:lnTo>
                <a:lnTo>
                  <a:pt x="320167" y="228688"/>
                </a:lnTo>
                <a:lnTo>
                  <a:pt x="274523" y="183172"/>
                </a:lnTo>
                <a:lnTo>
                  <a:pt x="274739" y="182943"/>
                </a:lnTo>
                <a:lnTo>
                  <a:pt x="45745" y="182943"/>
                </a:lnTo>
                <a:lnTo>
                  <a:pt x="45745" y="45732"/>
                </a:lnTo>
                <a:lnTo>
                  <a:pt x="274523" y="45732"/>
                </a:lnTo>
                <a:lnTo>
                  <a:pt x="320167" y="355"/>
                </a:lnTo>
                <a:lnTo>
                  <a:pt x="320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482618" y="444492"/>
            <a:ext cx="4661535" cy="302260"/>
          </a:xfrm>
          <a:custGeom>
            <a:avLst/>
            <a:gdLst/>
            <a:ahLst/>
            <a:cxnLst/>
            <a:rect l="l" t="t" r="r" b="b"/>
            <a:pathLst>
              <a:path w="4661534" h="302259">
                <a:moveTo>
                  <a:pt x="4661382" y="0"/>
                </a:moveTo>
                <a:lnTo>
                  <a:pt x="301726" y="0"/>
                </a:lnTo>
                <a:lnTo>
                  <a:pt x="0" y="301726"/>
                </a:lnTo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6277390" y="483725"/>
            <a:ext cx="2742565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340" dirty="0">
                <a:solidFill>
                  <a:srgbClr val="FFFFFF"/>
                </a:solidFill>
                <a:latin typeface="Calibri"/>
                <a:cs typeface="Calibri"/>
              </a:rPr>
              <a:t>PRODUCTS 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100" spc="305" dirty="0">
                <a:solidFill>
                  <a:srgbClr val="FFFFFF"/>
                </a:solidFill>
                <a:latin typeface="Calibri"/>
                <a:cs typeface="Calibri"/>
              </a:rPr>
              <a:t>ELECTRIC</a:t>
            </a:r>
            <a:r>
              <a:rPr sz="11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315" dirty="0">
                <a:solidFill>
                  <a:srgbClr val="FFFFFF"/>
                </a:solidFill>
                <a:latin typeface="Calibri"/>
                <a:cs typeface="Calibri"/>
              </a:rPr>
              <a:t>STRIKES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101" name="Imagen 100">
            <a:extLst>
              <a:ext uri="{FF2B5EF4-FFF2-40B4-BE49-F238E27FC236}">
                <a16:creationId xmlns:a16="http://schemas.microsoft.com/office/drawing/2014/main" xmlns="" id="{44389514-86FF-436F-A327-CAE9873AB27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95018" y="3191287"/>
            <a:ext cx="4230269" cy="3671373"/>
          </a:xfrm>
          <a:prstGeom prst="rect">
            <a:avLst/>
          </a:prstGeom>
        </p:spPr>
      </p:pic>
      <p:graphicFrame>
        <p:nvGraphicFramePr>
          <p:cNvPr id="102" name="Tabla 101">
            <a:extLst>
              <a:ext uri="{FF2B5EF4-FFF2-40B4-BE49-F238E27FC236}">
                <a16:creationId xmlns:a16="http://schemas.microsoft.com/office/drawing/2014/main" xmlns="" id="{1FFC212D-856A-4715-8FD3-7D3B20875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686409"/>
              </p:ext>
            </p:extLst>
          </p:nvPr>
        </p:nvGraphicFramePr>
        <p:xfrm>
          <a:off x="299646" y="5740753"/>
          <a:ext cx="3205554" cy="7552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3954">
                  <a:extLst>
                    <a:ext uri="{9D8B030D-6E8A-4147-A177-3AD203B41FA5}">
                      <a16:colId xmlns:a16="http://schemas.microsoft.com/office/drawing/2014/main" xmlns="" val="190242270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3579120080"/>
                    </a:ext>
                  </a:extLst>
                </a:gridCol>
              </a:tblGrid>
              <a:tr h="20284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P</a:t>
                      </a:r>
                      <a:r>
                        <a:rPr lang="ru-RU" sz="1100" u="none" strike="noStrike" dirty="0">
                          <a:effectLst/>
                        </a:rPr>
                        <a:t>азмеры с учётом накладки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66*20.5*25.5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204606732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C</a:t>
                      </a:r>
                      <a:r>
                        <a:rPr lang="ru-RU" sz="1100" u="none" strike="noStrike" dirty="0">
                          <a:effectLst/>
                        </a:rPr>
                        <a:t>имметричная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65712063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P</a:t>
                      </a:r>
                      <a:r>
                        <a:rPr lang="ru-RU" sz="1100" u="none" strike="noStrike" dirty="0">
                          <a:effectLst/>
                        </a:rPr>
                        <a:t>адиусный языч</a:t>
                      </a:r>
                      <a:r>
                        <a:rPr lang="en-US" sz="1100" u="none" strike="noStrike" dirty="0">
                          <a:effectLst/>
                        </a:rPr>
                        <a:t>o</a:t>
                      </a:r>
                      <a:r>
                        <a:rPr lang="ru-RU" sz="1100" u="none" strike="noStrike" dirty="0">
                          <a:effectLst/>
                        </a:rPr>
                        <a:t>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1751570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 языч</a:t>
                      </a:r>
                      <a:r>
                        <a:rPr lang="en-US" sz="1100" u="none" strike="noStrike">
                          <a:effectLst/>
                        </a:rPr>
                        <a:t>o</a:t>
                      </a:r>
                      <a:r>
                        <a:rPr lang="ru-RU" sz="1100" u="none" strike="noStrike">
                          <a:effectLst/>
                        </a:rPr>
                        <a:t>к </a:t>
                      </a:r>
                      <a:r>
                        <a:rPr lang="en-US" sz="1100" u="none" strike="noStrike">
                          <a:effectLst/>
                        </a:rPr>
                        <a:t>FLEX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3599320036"/>
                  </a:ext>
                </a:extLst>
              </a:tr>
            </a:tbl>
          </a:graphicData>
        </a:graphic>
      </p:graphicFrame>
      <p:pic>
        <p:nvPicPr>
          <p:cNvPr id="100" name="Imagen 99">
            <a:extLst>
              <a:ext uri="{FF2B5EF4-FFF2-40B4-BE49-F238E27FC236}">
                <a16:creationId xmlns:a16="http://schemas.microsoft.com/office/drawing/2014/main" xmlns="" id="{C626F82F-58C6-41A4-A947-AA081F8DA64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2"/>
            <a:ext cx="9144000" cy="725182"/>
          </a:xfrm>
          <a:prstGeom prst="rect">
            <a:avLst/>
          </a:prstGeom>
        </p:spPr>
      </p:pic>
      <p:sp>
        <p:nvSpPr>
          <p:cNvPr id="103" name="object 19">
            <a:extLst>
              <a:ext uri="{FF2B5EF4-FFF2-40B4-BE49-F238E27FC236}">
                <a16:creationId xmlns:a16="http://schemas.microsoft.com/office/drawing/2014/main" xmlns="" id="{89FB6D46-BF02-5ED1-60C3-D4090025F82F}"/>
              </a:ext>
            </a:extLst>
          </p:cNvPr>
          <p:cNvSpPr/>
          <p:nvPr/>
        </p:nvSpPr>
        <p:spPr>
          <a:xfrm>
            <a:off x="4336491" y="2806376"/>
            <a:ext cx="5080" cy="29209"/>
          </a:xfrm>
          <a:custGeom>
            <a:avLst/>
            <a:gdLst/>
            <a:ahLst/>
            <a:cxnLst/>
            <a:rect l="l" t="t" r="r" b="b"/>
            <a:pathLst>
              <a:path w="5079" h="29210">
                <a:moveTo>
                  <a:pt x="0" y="29184"/>
                </a:moveTo>
                <a:lnTo>
                  <a:pt x="4686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23">
            <a:extLst>
              <a:ext uri="{FF2B5EF4-FFF2-40B4-BE49-F238E27FC236}">
                <a16:creationId xmlns:a16="http://schemas.microsoft.com/office/drawing/2014/main" xmlns="" id="{68F6FDB7-E5A5-BFE7-860F-BCF46AA35A97}"/>
              </a:ext>
            </a:extLst>
          </p:cNvPr>
          <p:cNvSpPr/>
          <p:nvPr/>
        </p:nvSpPr>
        <p:spPr>
          <a:xfrm>
            <a:off x="4341177" y="2781725"/>
            <a:ext cx="6350" cy="24765"/>
          </a:xfrm>
          <a:custGeom>
            <a:avLst/>
            <a:gdLst/>
            <a:ahLst/>
            <a:cxnLst/>
            <a:rect l="l" t="t" r="r" b="b"/>
            <a:pathLst>
              <a:path w="6350" h="24764">
                <a:moveTo>
                  <a:pt x="6235" y="0"/>
                </a:moveTo>
                <a:lnTo>
                  <a:pt x="0" y="2465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5" name="Imagen 104">
            <a:extLst>
              <a:ext uri="{FF2B5EF4-FFF2-40B4-BE49-F238E27FC236}">
                <a16:creationId xmlns:a16="http://schemas.microsoft.com/office/drawing/2014/main" xmlns="" id="{7A92973B-5A56-82D3-3764-6C1E9DDAD70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45841" y="3866057"/>
            <a:ext cx="919680" cy="866911"/>
          </a:xfrm>
          <a:prstGeom prst="rect">
            <a:avLst/>
          </a:prstGeom>
        </p:spPr>
      </p:pic>
      <p:pic>
        <p:nvPicPr>
          <p:cNvPr id="106" name="Imagen 105">
            <a:extLst>
              <a:ext uri="{FF2B5EF4-FFF2-40B4-BE49-F238E27FC236}">
                <a16:creationId xmlns:a16="http://schemas.microsoft.com/office/drawing/2014/main" xmlns="" id="{B243BB0B-3F8B-285F-33E6-F7FB1648B6B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42261" y="2942570"/>
            <a:ext cx="962077" cy="898990"/>
          </a:xfrm>
          <a:prstGeom prst="rect">
            <a:avLst/>
          </a:prstGeom>
        </p:spPr>
      </p:pic>
      <p:pic>
        <p:nvPicPr>
          <p:cNvPr id="107" name="Imagen 106">
            <a:extLst>
              <a:ext uri="{FF2B5EF4-FFF2-40B4-BE49-F238E27FC236}">
                <a16:creationId xmlns:a16="http://schemas.microsoft.com/office/drawing/2014/main" xmlns="" id="{B6FDE64D-6BF5-3989-AEF9-7B025BCB849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02423" y="4696005"/>
            <a:ext cx="848345" cy="901365"/>
          </a:xfrm>
          <a:prstGeom prst="rect">
            <a:avLst/>
          </a:prstGeom>
        </p:spPr>
      </p:pic>
      <p:pic>
        <p:nvPicPr>
          <p:cNvPr id="108" name="Imagen 107">
            <a:extLst>
              <a:ext uri="{FF2B5EF4-FFF2-40B4-BE49-F238E27FC236}">
                <a16:creationId xmlns:a16="http://schemas.microsoft.com/office/drawing/2014/main" xmlns="" id="{689C5BA6-B351-EDCB-0378-42858DC393F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95376" y="2933916"/>
            <a:ext cx="903983" cy="911983"/>
          </a:xfrm>
          <a:prstGeom prst="rect">
            <a:avLst/>
          </a:prstGeom>
        </p:spPr>
      </p:pic>
      <p:pic>
        <p:nvPicPr>
          <p:cNvPr id="109" name="Imagen 108">
            <a:extLst>
              <a:ext uri="{FF2B5EF4-FFF2-40B4-BE49-F238E27FC236}">
                <a16:creationId xmlns:a16="http://schemas.microsoft.com/office/drawing/2014/main" xmlns="" id="{1CEB1F22-9954-CE55-4EC0-7DADF0BAD20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69666" y="2063696"/>
            <a:ext cx="1046970" cy="901769"/>
          </a:xfrm>
          <a:prstGeom prst="rect">
            <a:avLst/>
          </a:prstGeom>
        </p:spPr>
      </p:pic>
      <p:pic>
        <p:nvPicPr>
          <p:cNvPr id="74" name="Imagen 73" descr="Icono&#10;&#10;Descripción generada automáticamente">
            <a:extLst>
              <a:ext uri="{FF2B5EF4-FFF2-40B4-BE49-F238E27FC236}">
                <a16:creationId xmlns:a16="http://schemas.microsoft.com/office/drawing/2014/main" xmlns="" id="{41EE91F8-D899-1F94-912F-56961A272D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186" y="2102620"/>
            <a:ext cx="725425" cy="722377"/>
          </a:xfrm>
          <a:prstGeom prst="rect">
            <a:avLst/>
          </a:prstGeom>
        </p:spPr>
      </p:pic>
      <p:pic>
        <p:nvPicPr>
          <p:cNvPr id="110" name="Imagen 109">
            <a:extLst>
              <a:ext uri="{FF2B5EF4-FFF2-40B4-BE49-F238E27FC236}">
                <a16:creationId xmlns:a16="http://schemas.microsoft.com/office/drawing/2014/main" xmlns="" id="{D88B8DBF-FA12-39C3-2CFD-B30165E5C2F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822103" y="3844339"/>
            <a:ext cx="1027719" cy="8886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3660" y="652722"/>
            <a:ext cx="172910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>
                <a:solidFill>
                  <a:srgbClr val="F95427"/>
                </a:solidFill>
                <a:latin typeface="Montserrat ExtraBold" panose="00000900000000000000" pitchFamily="2" charset="0"/>
              </a:rPr>
              <a:t>О НАС</a:t>
            </a:r>
            <a:endParaRPr sz="2000" dirty="0">
              <a:solidFill>
                <a:srgbClr val="F95427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8320" y="4024593"/>
            <a:ext cx="2445410" cy="2451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81063" y="4260845"/>
            <a:ext cx="2296324" cy="2070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48869" y="3893908"/>
            <a:ext cx="2699994" cy="2699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7586" y="1160403"/>
            <a:ext cx="8523605" cy="2733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r>
              <a:rPr lang="en-GB" sz="1600" b="1" dirty="0">
                <a:solidFill>
                  <a:srgbClr val="F95427"/>
                </a:solidFill>
                <a:latin typeface="Montserrat Light" panose="00000400000000000000" pitchFamily="2" charset="0"/>
                <a:cs typeface="Calibri Light"/>
              </a:rPr>
              <a:t>DORCAS</a:t>
            </a:r>
            <a:r>
              <a:rPr lang="ru-RU" sz="16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 - была первой испанской фабрикой начавшей производить электромеханические защёлки и другие устройства контроля доступа в 1971г, базируясь с самых истоков и по сегодняшний день в местечке </a:t>
            </a:r>
            <a:r>
              <a:rPr lang="es-ES" sz="16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Siete Aguas, Valencia</a:t>
            </a:r>
            <a:r>
              <a:rPr sz="1600" b="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.</a:t>
            </a:r>
            <a:endParaRPr sz="1600" dirty="0">
              <a:latin typeface="Montserrat Light" panose="00000400000000000000" pitchFamily="2" charset="0"/>
              <a:cs typeface="Calibri Ligh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1200"/>
              </a:lnSpc>
            </a:pPr>
            <a:r>
              <a:rPr lang="ru-RU" sz="1600" b="0" spc="-2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Мы предлагаем широкий выбор </a:t>
            </a:r>
            <a:r>
              <a:rPr lang="ru-RU" sz="1600" b="1" spc="-20" dirty="0">
                <a:solidFill>
                  <a:srgbClr val="F95427"/>
                </a:solidFill>
                <a:latin typeface="Montserrat Light" panose="00000400000000000000" pitchFamily="2" charset="0"/>
                <a:cs typeface="Calibri Light"/>
              </a:rPr>
              <a:t>электромеханических защёлок</a:t>
            </a:r>
            <a:r>
              <a:rPr lang="ru-RU" sz="1600" b="0" spc="-2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, электромагнитных замков, дверных доводчиков, дверных операторов, электронных замков, и т. д. в которых последние </a:t>
            </a:r>
            <a:r>
              <a:rPr lang="ru-RU" sz="1600" b="1" spc="-20" dirty="0">
                <a:solidFill>
                  <a:srgbClr val="F95427"/>
                </a:solidFill>
                <a:latin typeface="Montserrat Light" panose="00000400000000000000" pitchFamily="2" charset="0"/>
                <a:cs typeface="Calibri Light"/>
              </a:rPr>
              <a:t>технологии и инновации </a:t>
            </a:r>
            <a:r>
              <a:rPr lang="ru-RU" sz="1600" b="0" spc="-2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являются ключевый фактором при разработке </a:t>
            </a:r>
            <a:r>
              <a:rPr lang="ru-RU" sz="1600" b="1" spc="-20" dirty="0">
                <a:solidFill>
                  <a:srgbClr val="F95427"/>
                </a:solidFill>
                <a:latin typeface="Montserrat Light" panose="00000400000000000000" pitchFamily="2" charset="0"/>
                <a:cs typeface="Calibri Light"/>
              </a:rPr>
              <a:t>новых моделей и решений</a:t>
            </a:r>
            <a:r>
              <a:rPr lang="ru-RU" sz="1600" b="0" spc="-2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, преследуя цель по удовлетворению потребностей меняющегося рынка и предоставлению персонализированных и </a:t>
            </a:r>
            <a:r>
              <a:rPr lang="ru-RU" sz="1600" b="1" spc="-20" dirty="0">
                <a:solidFill>
                  <a:srgbClr val="F95427"/>
                </a:solidFill>
                <a:latin typeface="Montserrat Light" panose="00000400000000000000" pitchFamily="2" charset="0"/>
                <a:cs typeface="Calibri Light"/>
              </a:rPr>
              <a:t>высококачественных услуг</a:t>
            </a:r>
            <a:r>
              <a:rPr lang="ru-RU" sz="1600" b="0" spc="-2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.</a:t>
            </a:r>
            <a:endParaRPr sz="1600" dirty="0">
              <a:latin typeface="Montserrat Light" panose="00000400000000000000" pitchFamily="2" charset="0"/>
              <a:cs typeface="Calibri Ligh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2631" y="991467"/>
            <a:ext cx="1746369" cy="7976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50" spc="630" dirty="0">
                <a:solidFill>
                  <a:srgbClr val="FE5100"/>
                </a:solidFill>
                <a:latin typeface="Calibri"/>
                <a:cs typeface="Calibri"/>
              </a:rPr>
              <a:t>TOP</a:t>
            </a:r>
            <a:r>
              <a:rPr lang="es-ES" sz="2550" spc="630" dirty="0">
                <a:solidFill>
                  <a:srgbClr val="FE5100"/>
                </a:solidFill>
                <a:latin typeface="Calibri"/>
                <a:cs typeface="Calibri"/>
              </a:rPr>
              <a:t> DOUBLE </a:t>
            </a:r>
            <a:endParaRPr sz="255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5723" y="1756547"/>
            <a:ext cx="2726055" cy="237490"/>
          </a:xfrm>
          <a:custGeom>
            <a:avLst/>
            <a:gdLst/>
            <a:ahLst/>
            <a:cxnLst/>
            <a:rect l="l" t="t" r="r" b="b"/>
            <a:pathLst>
              <a:path w="2726055" h="237489">
                <a:moveTo>
                  <a:pt x="2725991" y="237223"/>
                </a:moveTo>
                <a:lnTo>
                  <a:pt x="0" y="237223"/>
                </a:lnTo>
                <a:lnTo>
                  <a:pt x="0" y="0"/>
                </a:lnTo>
                <a:lnTo>
                  <a:pt x="2725991" y="0"/>
                </a:lnTo>
                <a:lnTo>
                  <a:pt x="2725991" y="237223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2451" y="1756546"/>
            <a:ext cx="2552700" cy="1879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295" dirty="0">
                <a:solidFill>
                  <a:srgbClr val="FFFFFF"/>
                </a:solidFill>
                <a:latin typeface="Calibri"/>
                <a:cs typeface="Calibri"/>
              </a:rPr>
              <a:t>SPECIAL </a:t>
            </a:r>
            <a:r>
              <a:rPr sz="1050" spc="265" dirty="0">
                <a:solidFill>
                  <a:srgbClr val="FFFFFF"/>
                </a:solidFill>
                <a:latin typeface="Calibri"/>
                <a:cs typeface="Calibri"/>
              </a:rPr>
              <a:t>SERIE</a:t>
            </a:r>
            <a:r>
              <a:rPr sz="105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2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050" spc="210" dirty="0">
                <a:solidFill>
                  <a:srgbClr val="FFFFFF"/>
                </a:solidFill>
                <a:latin typeface="Calibri"/>
                <a:cs typeface="Calibri"/>
              </a:rPr>
              <a:t>MULTIVOLTAGE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0532" y="918549"/>
            <a:ext cx="2766060" cy="1054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5650" spc="2010" dirty="0"/>
              <a:t>9</a:t>
            </a:r>
            <a:r>
              <a:rPr sz="5650" spc="1945" dirty="0"/>
              <a:t>9</a:t>
            </a:r>
            <a:r>
              <a:rPr lang="es-ES" sz="5650" spc="1945" dirty="0"/>
              <a:t/>
            </a:r>
            <a:br>
              <a:rPr lang="es-ES" sz="5650" spc="1945" dirty="0"/>
            </a:br>
            <a:endParaRPr sz="1100" dirty="0"/>
          </a:p>
        </p:txBody>
      </p:sp>
      <p:sp>
        <p:nvSpPr>
          <p:cNvPr id="8" name="object 8"/>
          <p:cNvSpPr/>
          <p:nvPr/>
        </p:nvSpPr>
        <p:spPr>
          <a:xfrm>
            <a:off x="4580521" y="2911659"/>
            <a:ext cx="23495" cy="6985"/>
          </a:xfrm>
          <a:custGeom>
            <a:avLst/>
            <a:gdLst/>
            <a:ahLst/>
            <a:cxnLst/>
            <a:rect l="l" t="t" r="r" b="b"/>
            <a:pathLst>
              <a:path w="23495" h="6985">
                <a:moveTo>
                  <a:pt x="23025" y="0"/>
                </a:moveTo>
                <a:lnTo>
                  <a:pt x="0" y="6743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16196" y="2742596"/>
            <a:ext cx="5080" cy="18415"/>
          </a:xfrm>
          <a:custGeom>
            <a:avLst/>
            <a:gdLst/>
            <a:ahLst/>
            <a:cxnLst/>
            <a:rect l="l" t="t" r="r" b="b"/>
            <a:pathLst>
              <a:path w="5079" h="18414">
                <a:moveTo>
                  <a:pt x="0" y="17894"/>
                </a:moveTo>
                <a:lnTo>
                  <a:pt x="4559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30864" y="2798730"/>
            <a:ext cx="4445" cy="15875"/>
          </a:xfrm>
          <a:custGeom>
            <a:avLst/>
            <a:gdLst/>
            <a:ahLst/>
            <a:cxnLst/>
            <a:rect l="l" t="t" r="r" b="b"/>
            <a:pathLst>
              <a:path w="4445" h="15875">
                <a:moveTo>
                  <a:pt x="0" y="15544"/>
                </a:moveTo>
                <a:lnTo>
                  <a:pt x="4254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35119" y="2798730"/>
            <a:ext cx="36830" cy="26034"/>
          </a:xfrm>
          <a:custGeom>
            <a:avLst/>
            <a:gdLst/>
            <a:ahLst/>
            <a:cxnLst/>
            <a:rect l="l" t="t" r="r" b="b"/>
            <a:pathLst>
              <a:path w="36829" h="26035">
                <a:moveTo>
                  <a:pt x="36448" y="25857"/>
                </a:moveTo>
                <a:lnTo>
                  <a:pt x="3263" y="4508"/>
                </a:lnTo>
                <a:lnTo>
                  <a:pt x="0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32731" y="2795047"/>
            <a:ext cx="2540" cy="3810"/>
          </a:xfrm>
          <a:custGeom>
            <a:avLst/>
            <a:gdLst/>
            <a:ahLst/>
            <a:cxnLst/>
            <a:rect l="l" t="t" r="r" b="b"/>
            <a:pathLst>
              <a:path w="2539" h="3810">
                <a:moveTo>
                  <a:pt x="0" y="0"/>
                </a:moveTo>
                <a:lnTo>
                  <a:pt x="2387" y="3683"/>
                </a:lnTo>
              </a:path>
            </a:pathLst>
          </a:custGeom>
          <a:ln w="107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95380" y="2782766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39" h="10794">
                <a:moveTo>
                  <a:pt x="15100" y="0"/>
                </a:moveTo>
                <a:lnTo>
                  <a:pt x="13436" y="1689"/>
                </a:lnTo>
                <a:lnTo>
                  <a:pt x="9715" y="4089"/>
                </a:lnTo>
                <a:lnTo>
                  <a:pt x="5194" y="7315"/>
                </a:lnTo>
                <a:lnTo>
                  <a:pt x="0" y="1021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30864" y="2814275"/>
            <a:ext cx="19050" cy="17780"/>
          </a:xfrm>
          <a:custGeom>
            <a:avLst/>
            <a:gdLst/>
            <a:ahLst/>
            <a:cxnLst/>
            <a:rect l="l" t="t" r="r" b="b"/>
            <a:pathLst>
              <a:path w="19050" h="17780">
                <a:moveTo>
                  <a:pt x="18846" y="17208"/>
                </a:moveTo>
                <a:lnTo>
                  <a:pt x="15087" y="14554"/>
                </a:lnTo>
                <a:lnTo>
                  <a:pt x="8318" y="9525"/>
                </a:lnTo>
                <a:lnTo>
                  <a:pt x="3911" y="4851"/>
                </a:lnTo>
                <a:lnTo>
                  <a:pt x="0" y="0"/>
                </a:lnTo>
              </a:path>
            </a:pathLst>
          </a:custGeom>
          <a:ln w="107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16196" y="2760490"/>
            <a:ext cx="114935" cy="53975"/>
          </a:xfrm>
          <a:custGeom>
            <a:avLst/>
            <a:gdLst/>
            <a:ahLst/>
            <a:cxnLst/>
            <a:rect l="l" t="t" r="r" b="b"/>
            <a:pathLst>
              <a:path w="114935" h="53975">
                <a:moveTo>
                  <a:pt x="0" y="0"/>
                </a:moveTo>
                <a:lnTo>
                  <a:pt x="114668" y="53784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47413" y="2760490"/>
            <a:ext cx="69215" cy="21590"/>
          </a:xfrm>
          <a:custGeom>
            <a:avLst/>
            <a:gdLst/>
            <a:ahLst/>
            <a:cxnLst/>
            <a:rect l="l" t="t" r="r" b="b"/>
            <a:pathLst>
              <a:path w="69214" h="21589">
                <a:moveTo>
                  <a:pt x="68783" y="0"/>
                </a:moveTo>
                <a:lnTo>
                  <a:pt x="0" y="21234"/>
                </a:lnTo>
              </a:path>
            </a:pathLst>
          </a:custGeom>
          <a:ln w="107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36491" y="2835560"/>
            <a:ext cx="168910" cy="78740"/>
          </a:xfrm>
          <a:custGeom>
            <a:avLst/>
            <a:gdLst/>
            <a:ahLst/>
            <a:cxnLst/>
            <a:rect l="l" t="t" r="r" b="b"/>
            <a:pathLst>
              <a:path w="168910" h="78739">
                <a:moveTo>
                  <a:pt x="168808" y="78651"/>
                </a:moveTo>
                <a:lnTo>
                  <a:pt x="0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40300" y="2931001"/>
            <a:ext cx="34290" cy="16510"/>
          </a:xfrm>
          <a:custGeom>
            <a:avLst/>
            <a:gdLst/>
            <a:ahLst/>
            <a:cxnLst/>
            <a:rect l="l" t="t" r="r" b="b"/>
            <a:pathLst>
              <a:path w="34289" h="16510">
                <a:moveTo>
                  <a:pt x="34175" y="15913"/>
                </a:moveTo>
                <a:lnTo>
                  <a:pt x="0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36491" y="2806376"/>
            <a:ext cx="5080" cy="29209"/>
          </a:xfrm>
          <a:custGeom>
            <a:avLst/>
            <a:gdLst/>
            <a:ahLst/>
            <a:cxnLst/>
            <a:rect l="l" t="t" r="r" b="b"/>
            <a:pathLst>
              <a:path w="5079" h="29210">
                <a:moveTo>
                  <a:pt x="0" y="29184"/>
                </a:moveTo>
                <a:lnTo>
                  <a:pt x="4686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74476" y="2927076"/>
            <a:ext cx="63500" cy="20320"/>
          </a:xfrm>
          <a:custGeom>
            <a:avLst/>
            <a:gdLst/>
            <a:ahLst/>
            <a:cxnLst/>
            <a:rect l="l" t="t" r="r" b="b"/>
            <a:pathLst>
              <a:path w="63500" h="20319">
                <a:moveTo>
                  <a:pt x="63042" y="0"/>
                </a:moveTo>
                <a:lnTo>
                  <a:pt x="0" y="19837"/>
                </a:lnTo>
              </a:path>
            </a:pathLst>
          </a:custGeom>
          <a:ln w="107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74476" y="2918402"/>
            <a:ext cx="6350" cy="28575"/>
          </a:xfrm>
          <a:custGeom>
            <a:avLst/>
            <a:gdLst/>
            <a:ahLst/>
            <a:cxnLst/>
            <a:rect l="l" t="t" r="r" b="b"/>
            <a:pathLst>
              <a:path w="6350" h="28575">
                <a:moveTo>
                  <a:pt x="0" y="28511"/>
                </a:moveTo>
                <a:lnTo>
                  <a:pt x="6045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47413" y="2781725"/>
            <a:ext cx="172085" cy="80645"/>
          </a:xfrm>
          <a:custGeom>
            <a:avLst/>
            <a:gdLst/>
            <a:ahLst/>
            <a:cxnLst/>
            <a:rect l="l" t="t" r="r" b="b"/>
            <a:pathLst>
              <a:path w="172085" h="80644">
                <a:moveTo>
                  <a:pt x="0" y="0"/>
                </a:moveTo>
                <a:lnTo>
                  <a:pt x="171653" y="80492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41177" y="2781725"/>
            <a:ext cx="6350" cy="24765"/>
          </a:xfrm>
          <a:custGeom>
            <a:avLst/>
            <a:gdLst/>
            <a:ahLst/>
            <a:cxnLst/>
            <a:rect l="l" t="t" r="r" b="b"/>
            <a:pathLst>
              <a:path w="6350" h="24764">
                <a:moveTo>
                  <a:pt x="6235" y="0"/>
                </a:moveTo>
                <a:lnTo>
                  <a:pt x="0" y="2465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27041" y="2918402"/>
            <a:ext cx="53975" cy="17145"/>
          </a:xfrm>
          <a:custGeom>
            <a:avLst/>
            <a:gdLst/>
            <a:ahLst/>
            <a:cxnLst/>
            <a:rect l="l" t="t" r="r" b="b"/>
            <a:pathLst>
              <a:path w="53975" h="17144">
                <a:moveTo>
                  <a:pt x="0" y="16573"/>
                </a:moveTo>
                <a:lnTo>
                  <a:pt x="53479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20513" y="3159448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177"/>
                </a:moveTo>
                <a:lnTo>
                  <a:pt x="495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31661" y="3424066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5854" y="0"/>
                </a:moveTo>
                <a:lnTo>
                  <a:pt x="5181" y="1358"/>
                </a:lnTo>
                <a:lnTo>
                  <a:pt x="3022" y="3251"/>
                </a:lnTo>
                <a:lnTo>
                  <a:pt x="0" y="4292"/>
                </a:lnTo>
              </a:path>
            </a:pathLst>
          </a:custGeom>
          <a:ln w="107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38874" y="3394538"/>
            <a:ext cx="6350" cy="5715"/>
          </a:xfrm>
          <a:custGeom>
            <a:avLst/>
            <a:gdLst/>
            <a:ahLst/>
            <a:cxnLst/>
            <a:rect l="l" t="t" r="r" b="b"/>
            <a:pathLst>
              <a:path w="6350" h="5714">
                <a:moveTo>
                  <a:pt x="0" y="5422"/>
                </a:moveTo>
                <a:lnTo>
                  <a:pt x="2844" y="3886"/>
                </a:lnTo>
                <a:lnTo>
                  <a:pt x="5016" y="2019"/>
                </a:lnTo>
                <a:lnTo>
                  <a:pt x="6019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50700" y="3273672"/>
            <a:ext cx="27940" cy="15875"/>
          </a:xfrm>
          <a:custGeom>
            <a:avLst/>
            <a:gdLst/>
            <a:ahLst/>
            <a:cxnLst/>
            <a:rect l="l" t="t" r="r" b="b"/>
            <a:pathLst>
              <a:path w="27939" h="15875">
                <a:moveTo>
                  <a:pt x="27863" y="0"/>
                </a:moveTo>
                <a:lnTo>
                  <a:pt x="0" y="15748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78564" y="3253416"/>
            <a:ext cx="5080" cy="20320"/>
          </a:xfrm>
          <a:custGeom>
            <a:avLst/>
            <a:gdLst/>
            <a:ahLst/>
            <a:cxnLst/>
            <a:rect l="l" t="t" r="r" b="b"/>
            <a:pathLst>
              <a:path w="5079" h="20320">
                <a:moveTo>
                  <a:pt x="4889" y="0"/>
                </a:moveTo>
                <a:lnTo>
                  <a:pt x="0" y="20256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68798" y="3273672"/>
            <a:ext cx="10160" cy="3175"/>
          </a:xfrm>
          <a:custGeom>
            <a:avLst/>
            <a:gdLst/>
            <a:ahLst/>
            <a:cxnLst/>
            <a:rect l="l" t="t" r="r" b="b"/>
            <a:pathLst>
              <a:path w="10160" h="3175">
                <a:moveTo>
                  <a:pt x="0" y="2781"/>
                </a:moveTo>
                <a:lnTo>
                  <a:pt x="9766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42764" y="2872149"/>
            <a:ext cx="9525" cy="15240"/>
          </a:xfrm>
          <a:custGeom>
            <a:avLst/>
            <a:gdLst/>
            <a:ahLst/>
            <a:cxnLst/>
            <a:rect l="l" t="t" r="r" b="b"/>
            <a:pathLst>
              <a:path w="9525" h="15239">
                <a:moveTo>
                  <a:pt x="9042" y="14947"/>
                </a:moveTo>
                <a:lnTo>
                  <a:pt x="0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51807" y="2887097"/>
            <a:ext cx="420370" cy="196850"/>
          </a:xfrm>
          <a:custGeom>
            <a:avLst/>
            <a:gdLst/>
            <a:ahLst/>
            <a:cxnLst/>
            <a:rect l="l" t="t" r="r" b="b"/>
            <a:pathLst>
              <a:path w="420370" h="196850">
                <a:moveTo>
                  <a:pt x="0" y="0"/>
                </a:moveTo>
                <a:lnTo>
                  <a:pt x="420281" y="196684"/>
                </a:lnTo>
              </a:path>
            </a:pathLst>
          </a:custGeom>
          <a:ln w="107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60238" y="3276453"/>
            <a:ext cx="8890" cy="3175"/>
          </a:xfrm>
          <a:custGeom>
            <a:avLst/>
            <a:gdLst/>
            <a:ahLst/>
            <a:cxnLst/>
            <a:rect l="l" t="t" r="r" b="b"/>
            <a:pathLst>
              <a:path w="8889" h="3175">
                <a:moveTo>
                  <a:pt x="0" y="2921"/>
                </a:moveTo>
                <a:lnTo>
                  <a:pt x="8559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27041" y="2872149"/>
            <a:ext cx="15875" cy="62865"/>
          </a:xfrm>
          <a:custGeom>
            <a:avLst/>
            <a:gdLst/>
            <a:ahLst/>
            <a:cxnLst/>
            <a:rect l="l" t="t" r="r" b="b"/>
            <a:pathLst>
              <a:path w="15875" h="62864">
                <a:moveTo>
                  <a:pt x="15722" y="0"/>
                </a:moveTo>
                <a:lnTo>
                  <a:pt x="0" y="62826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42764" y="2872149"/>
            <a:ext cx="420370" cy="196850"/>
          </a:xfrm>
          <a:custGeom>
            <a:avLst/>
            <a:gdLst/>
            <a:ahLst/>
            <a:cxnLst/>
            <a:rect l="l" t="t" r="r" b="b"/>
            <a:pathLst>
              <a:path w="420370" h="196850">
                <a:moveTo>
                  <a:pt x="420281" y="196684"/>
                </a:moveTo>
                <a:lnTo>
                  <a:pt x="0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02861" y="2838748"/>
            <a:ext cx="22860" cy="85090"/>
          </a:xfrm>
          <a:custGeom>
            <a:avLst/>
            <a:gdLst/>
            <a:ahLst/>
            <a:cxnLst/>
            <a:rect l="l" t="t" r="r" b="b"/>
            <a:pathLst>
              <a:path w="22860" h="85089">
                <a:moveTo>
                  <a:pt x="22275" y="0"/>
                </a:moveTo>
                <a:lnTo>
                  <a:pt x="0" y="84772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02861" y="2923520"/>
            <a:ext cx="24765" cy="12065"/>
          </a:xfrm>
          <a:custGeom>
            <a:avLst/>
            <a:gdLst/>
            <a:ahLst/>
            <a:cxnLst/>
            <a:rect l="l" t="t" r="r" b="b"/>
            <a:pathLst>
              <a:path w="24764" h="12064">
                <a:moveTo>
                  <a:pt x="0" y="0"/>
                </a:moveTo>
                <a:lnTo>
                  <a:pt x="24180" y="11455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957826" y="3040995"/>
            <a:ext cx="335940" cy="2538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32246" y="3276326"/>
            <a:ext cx="58419" cy="53340"/>
          </a:xfrm>
          <a:custGeom>
            <a:avLst/>
            <a:gdLst/>
            <a:ahLst/>
            <a:cxnLst/>
            <a:rect l="l" t="t" r="r" b="b"/>
            <a:pathLst>
              <a:path w="58420" h="53339">
                <a:moveTo>
                  <a:pt x="0" y="0"/>
                </a:moveTo>
                <a:lnTo>
                  <a:pt x="58038" y="52857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55513" y="3301320"/>
            <a:ext cx="140703" cy="124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41135" y="3340614"/>
            <a:ext cx="11430" cy="15875"/>
          </a:xfrm>
          <a:custGeom>
            <a:avLst/>
            <a:gdLst/>
            <a:ahLst/>
            <a:cxnLst/>
            <a:rect l="l" t="t" r="r" b="b"/>
            <a:pathLst>
              <a:path w="11429" h="15875">
                <a:moveTo>
                  <a:pt x="0" y="0"/>
                </a:moveTo>
                <a:lnTo>
                  <a:pt x="11023" y="10883"/>
                </a:lnTo>
                <a:lnTo>
                  <a:pt x="10020" y="12915"/>
                </a:lnTo>
                <a:lnTo>
                  <a:pt x="8356" y="14604"/>
                </a:lnTo>
                <a:lnTo>
                  <a:pt x="5333" y="15646"/>
                </a:lnTo>
              </a:path>
            </a:pathLst>
          </a:custGeom>
          <a:ln w="107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829073" y="2633554"/>
            <a:ext cx="1512570" cy="707390"/>
          </a:xfrm>
          <a:custGeom>
            <a:avLst/>
            <a:gdLst/>
            <a:ahLst/>
            <a:cxnLst/>
            <a:rect l="l" t="t" r="r" b="b"/>
            <a:pathLst>
              <a:path w="1512570" h="707389">
                <a:moveTo>
                  <a:pt x="1512062" y="707059"/>
                </a:moveTo>
                <a:lnTo>
                  <a:pt x="0" y="0"/>
                </a:lnTo>
              </a:path>
            </a:pathLst>
          </a:custGeom>
          <a:ln w="107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789589" y="2627242"/>
            <a:ext cx="40005" cy="6350"/>
          </a:xfrm>
          <a:custGeom>
            <a:avLst/>
            <a:gdLst/>
            <a:ahLst/>
            <a:cxnLst/>
            <a:rect l="l" t="t" r="r" b="b"/>
            <a:pathLst>
              <a:path w="40004" h="6350">
                <a:moveTo>
                  <a:pt x="0" y="1206"/>
                </a:moveTo>
                <a:lnTo>
                  <a:pt x="3695" y="507"/>
                </a:lnTo>
                <a:lnTo>
                  <a:pt x="8585" y="0"/>
                </a:lnTo>
                <a:lnTo>
                  <a:pt x="13131" y="139"/>
                </a:lnTo>
                <a:lnTo>
                  <a:pt x="18884" y="419"/>
                </a:lnTo>
                <a:lnTo>
                  <a:pt x="24269" y="1396"/>
                </a:lnTo>
                <a:lnTo>
                  <a:pt x="29832" y="2870"/>
                </a:lnTo>
                <a:lnTo>
                  <a:pt x="34886" y="4508"/>
                </a:lnTo>
                <a:lnTo>
                  <a:pt x="39484" y="6311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420755" y="2628449"/>
            <a:ext cx="368935" cy="114300"/>
          </a:xfrm>
          <a:custGeom>
            <a:avLst/>
            <a:gdLst/>
            <a:ahLst/>
            <a:cxnLst/>
            <a:rect l="l" t="t" r="r" b="b"/>
            <a:pathLst>
              <a:path w="368935" h="114300">
                <a:moveTo>
                  <a:pt x="368833" y="0"/>
                </a:moveTo>
                <a:lnTo>
                  <a:pt x="0" y="114147"/>
                </a:lnTo>
              </a:path>
            </a:pathLst>
          </a:custGeom>
          <a:ln w="107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415358" y="2737199"/>
            <a:ext cx="272961" cy="643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853671" y="3323787"/>
            <a:ext cx="142011" cy="1519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208523" y="3193980"/>
            <a:ext cx="410209" cy="191770"/>
          </a:xfrm>
          <a:custGeom>
            <a:avLst/>
            <a:gdLst/>
            <a:ahLst/>
            <a:cxnLst/>
            <a:rect l="l" t="t" r="r" b="b"/>
            <a:pathLst>
              <a:path w="410210" h="191770">
                <a:moveTo>
                  <a:pt x="410146" y="191681"/>
                </a:moveTo>
                <a:lnTo>
                  <a:pt x="0" y="0"/>
                </a:lnTo>
              </a:path>
            </a:pathLst>
          </a:custGeom>
          <a:ln w="107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199659" y="3179540"/>
            <a:ext cx="8890" cy="14604"/>
          </a:xfrm>
          <a:custGeom>
            <a:avLst/>
            <a:gdLst/>
            <a:ahLst/>
            <a:cxnLst/>
            <a:rect l="l" t="t" r="r" b="b"/>
            <a:pathLst>
              <a:path w="8889" h="14605">
                <a:moveTo>
                  <a:pt x="0" y="0"/>
                </a:moveTo>
                <a:lnTo>
                  <a:pt x="8864" y="14439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835040" y="3276326"/>
            <a:ext cx="97790" cy="30480"/>
          </a:xfrm>
          <a:custGeom>
            <a:avLst/>
            <a:gdLst/>
            <a:ahLst/>
            <a:cxnLst/>
            <a:rect l="l" t="t" r="r" b="b"/>
            <a:pathLst>
              <a:path w="97789" h="30479">
                <a:moveTo>
                  <a:pt x="0" y="30391"/>
                </a:moveTo>
                <a:lnTo>
                  <a:pt x="97205" y="0"/>
                </a:lnTo>
              </a:path>
            </a:pathLst>
          </a:custGeom>
          <a:ln w="107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808867" y="2750864"/>
            <a:ext cx="1123950" cy="525780"/>
          </a:xfrm>
          <a:custGeom>
            <a:avLst/>
            <a:gdLst/>
            <a:ahLst/>
            <a:cxnLst/>
            <a:rect l="l" t="t" r="r" b="b"/>
            <a:pathLst>
              <a:path w="1123950" h="525779">
                <a:moveTo>
                  <a:pt x="1123378" y="525462"/>
                </a:moveTo>
                <a:lnTo>
                  <a:pt x="0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519739" y="2745466"/>
            <a:ext cx="294525" cy="98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525136" y="2838748"/>
            <a:ext cx="443865" cy="207645"/>
          </a:xfrm>
          <a:custGeom>
            <a:avLst/>
            <a:gdLst/>
            <a:ahLst/>
            <a:cxnLst/>
            <a:rect l="l" t="t" r="r" b="b"/>
            <a:pathLst>
              <a:path w="443864" h="207644">
                <a:moveTo>
                  <a:pt x="0" y="0"/>
                </a:moveTo>
                <a:lnTo>
                  <a:pt x="443661" y="207289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967757" y="3046037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041" y="0"/>
                </a:moveTo>
                <a:lnTo>
                  <a:pt x="0" y="355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967757" y="3046393"/>
            <a:ext cx="236854" cy="111125"/>
          </a:xfrm>
          <a:custGeom>
            <a:avLst/>
            <a:gdLst/>
            <a:ahLst/>
            <a:cxnLst/>
            <a:rect l="l" t="t" r="r" b="b"/>
            <a:pathLst>
              <a:path w="236854" h="111125">
                <a:moveTo>
                  <a:pt x="0" y="0"/>
                </a:moveTo>
                <a:lnTo>
                  <a:pt x="236639" y="110693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204396" y="3156743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003" y="0"/>
                </a:moveTo>
                <a:lnTo>
                  <a:pt x="0" y="342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643117" y="3301320"/>
            <a:ext cx="197319" cy="999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630964" y="3434569"/>
            <a:ext cx="54610" cy="17145"/>
          </a:xfrm>
          <a:custGeom>
            <a:avLst/>
            <a:gdLst/>
            <a:ahLst/>
            <a:cxnLst/>
            <a:rect l="l" t="t" r="r" b="b"/>
            <a:pathLst>
              <a:path w="54610" h="17145">
                <a:moveTo>
                  <a:pt x="0" y="16738"/>
                </a:moveTo>
                <a:lnTo>
                  <a:pt x="53987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199659" y="3179540"/>
            <a:ext cx="421005" cy="197485"/>
          </a:xfrm>
          <a:custGeom>
            <a:avLst/>
            <a:gdLst/>
            <a:ahLst/>
            <a:cxnLst/>
            <a:rect l="l" t="t" r="r" b="b"/>
            <a:pathLst>
              <a:path w="421004" h="197485">
                <a:moveTo>
                  <a:pt x="420992" y="197002"/>
                </a:moveTo>
                <a:lnTo>
                  <a:pt x="0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606783" y="3376542"/>
            <a:ext cx="13970" cy="63500"/>
          </a:xfrm>
          <a:custGeom>
            <a:avLst/>
            <a:gdLst/>
            <a:ahLst/>
            <a:cxnLst/>
            <a:rect l="l" t="t" r="r" b="b"/>
            <a:pathLst>
              <a:path w="13970" h="63500">
                <a:moveTo>
                  <a:pt x="13868" y="0"/>
                </a:moveTo>
                <a:lnTo>
                  <a:pt x="0" y="63309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606783" y="3439852"/>
            <a:ext cx="24765" cy="12065"/>
          </a:xfrm>
          <a:custGeom>
            <a:avLst/>
            <a:gdLst/>
            <a:ahLst/>
            <a:cxnLst/>
            <a:rect l="l" t="t" r="r" b="b"/>
            <a:pathLst>
              <a:path w="24764" h="12064">
                <a:moveTo>
                  <a:pt x="0" y="0"/>
                </a:moveTo>
                <a:lnTo>
                  <a:pt x="24180" y="11455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630964" y="3364223"/>
            <a:ext cx="17780" cy="87630"/>
          </a:xfrm>
          <a:custGeom>
            <a:avLst/>
            <a:gdLst/>
            <a:ahLst/>
            <a:cxnLst/>
            <a:rect l="l" t="t" r="r" b="b"/>
            <a:pathLst>
              <a:path w="17779" h="87629">
                <a:moveTo>
                  <a:pt x="17551" y="0"/>
                </a:moveTo>
                <a:lnTo>
                  <a:pt x="0" y="87083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205399" y="3156743"/>
            <a:ext cx="443230" cy="207645"/>
          </a:xfrm>
          <a:custGeom>
            <a:avLst/>
            <a:gdLst/>
            <a:ahLst/>
            <a:cxnLst/>
            <a:rect l="l" t="t" r="r" b="b"/>
            <a:pathLst>
              <a:path w="443229" h="207645">
                <a:moveTo>
                  <a:pt x="0" y="0"/>
                </a:moveTo>
                <a:lnTo>
                  <a:pt x="443115" y="207479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199659" y="3156743"/>
            <a:ext cx="6350" cy="22860"/>
          </a:xfrm>
          <a:custGeom>
            <a:avLst/>
            <a:gdLst/>
            <a:ahLst/>
            <a:cxnLst/>
            <a:rect l="l" t="t" r="r" b="b"/>
            <a:pathLst>
              <a:path w="6350" h="22860">
                <a:moveTo>
                  <a:pt x="0" y="22796"/>
                </a:moveTo>
                <a:lnTo>
                  <a:pt x="5740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894044" y="3428358"/>
            <a:ext cx="438150" cy="135890"/>
          </a:xfrm>
          <a:custGeom>
            <a:avLst/>
            <a:gdLst/>
            <a:ahLst/>
            <a:cxnLst/>
            <a:rect l="l" t="t" r="r" b="b"/>
            <a:pathLst>
              <a:path w="438150" h="135889">
                <a:moveTo>
                  <a:pt x="437616" y="0"/>
                </a:moveTo>
                <a:lnTo>
                  <a:pt x="0" y="135343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331661" y="3399961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0" y="28397"/>
                </a:moveTo>
                <a:lnTo>
                  <a:pt x="7213" y="0"/>
                </a:lnTo>
              </a:path>
            </a:pathLst>
          </a:custGeom>
          <a:ln w="107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650179" y="3387743"/>
            <a:ext cx="329133" cy="1813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977623" y="3356260"/>
            <a:ext cx="368935" cy="114300"/>
          </a:xfrm>
          <a:custGeom>
            <a:avLst/>
            <a:gdLst/>
            <a:ahLst/>
            <a:cxnLst/>
            <a:rect l="l" t="t" r="r" b="b"/>
            <a:pathLst>
              <a:path w="368935" h="114300">
                <a:moveTo>
                  <a:pt x="0" y="114096"/>
                </a:moveTo>
                <a:lnTo>
                  <a:pt x="368846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973914" y="3470357"/>
            <a:ext cx="3810" cy="19050"/>
          </a:xfrm>
          <a:custGeom>
            <a:avLst/>
            <a:gdLst/>
            <a:ahLst/>
            <a:cxnLst/>
            <a:rect l="l" t="t" r="r" b="b"/>
            <a:pathLst>
              <a:path w="3810" h="19050">
                <a:moveTo>
                  <a:pt x="3708" y="0"/>
                </a:moveTo>
                <a:lnTo>
                  <a:pt x="0" y="18732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905627" y="3489090"/>
            <a:ext cx="68580" cy="21590"/>
          </a:xfrm>
          <a:custGeom>
            <a:avLst/>
            <a:gdLst/>
            <a:ahLst/>
            <a:cxnLst/>
            <a:rect l="l" t="t" r="r" b="b"/>
            <a:pathLst>
              <a:path w="68579" h="21589">
                <a:moveTo>
                  <a:pt x="0" y="21069"/>
                </a:moveTo>
                <a:lnTo>
                  <a:pt x="68287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900064" y="3510159"/>
            <a:ext cx="5715" cy="25400"/>
          </a:xfrm>
          <a:custGeom>
            <a:avLst/>
            <a:gdLst/>
            <a:ahLst/>
            <a:cxnLst/>
            <a:rect l="l" t="t" r="r" b="b"/>
            <a:pathLst>
              <a:path w="5714" h="25400">
                <a:moveTo>
                  <a:pt x="5562" y="0"/>
                </a:moveTo>
                <a:lnTo>
                  <a:pt x="0" y="24980"/>
                </a:lnTo>
              </a:path>
            </a:pathLst>
          </a:custGeom>
          <a:ln w="107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338874" y="3356260"/>
            <a:ext cx="7620" cy="43815"/>
          </a:xfrm>
          <a:custGeom>
            <a:avLst/>
            <a:gdLst/>
            <a:ahLst/>
            <a:cxnLst/>
            <a:rect l="l" t="t" r="r" b="b"/>
            <a:pathLst>
              <a:path w="7620" h="43814">
                <a:moveTo>
                  <a:pt x="7594" y="0"/>
                </a:moveTo>
                <a:lnTo>
                  <a:pt x="0" y="4370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337515" y="3395211"/>
            <a:ext cx="7620" cy="29209"/>
          </a:xfrm>
          <a:custGeom>
            <a:avLst/>
            <a:gdLst/>
            <a:ahLst/>
            <a:cxnLst/>
            <a:rect l="l" t="t" r="r" b="b"/>
            <a:pathLst>
              <a:path w="7620" h="29210">
                <a:moveTo>
                  <a:pt x="0" y="28854"/>
                </a:moveTo>
                <a:lnTo>
                  <a:pt x="7035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344894" y="3352006"/>
            <a:ext cx="7620" cy="42545"/>
          </a:xfrm>
          <a:custGeom>
            <a:avLst/>
            <a:gdLst/>
            <a:ahLst/>
            <a:cxnLst/>
            <a:rect l="l" t="t" r="r" b="b"/>
            <a:pathLst>
              <a:path w="7620" h="42545">
                <a:moveTo>
                  <a:pt x="0" y="42532"/>
                </a:moveTo>
                <a:lnTo>
                  <a:pt x="7429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3704339" y="983969"/>
            <a:ext cx="5252310" cy="34908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r>
              <a:rPr lang="ru-RU" sz="1200" b="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Calibri Light"/>
              </a:rPr>
              <a:t>Версия защёлки 99</a:t>
            </a:r>
            <a:r>
              <a:rPr lang="es-ES" sz="1200" b="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Calibri Light"/>
              </a:rPr>
              <a:t>TOP</a:t>
            </a:r>
            <a:r>
              <a:rPr lang="ru-RU" sz="1200" b="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Calibri Light"/>
              </a:rPr>
              <a:t>, объединяющая в себе две направляющие рампы, обеспецивающи</a:t>
            </a:r>
            <a:r>
              <a:rPr lang="es-ES" sz="1200" b="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Calibri Light"/>
              </a:rPr>
              <a:t>e</a:t>
            </a:r>
            <a:r>
              <a:rPr lang="ru-RU" sz="1200" b="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Calibri Light"/>
              </a:rPr>
              <a:t> больший захват язычка. и </a:t>
            </a:r>
            <a:r>
              <a:rPr lang="ru-RU" sz="1200" b="0" u="sng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Calibri Light"/>
              </a:rPr>
              <a:t>скользящее арртетирование</a:t>
            </a:r>
            <a:r>
              <a:rPr lang="en-GB" sz="1200" b="0" u="sng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Calibri Light"/>
              </a:rPr>
              <a:t> </a:t>
            </a:r>
            <a:r>
              <a:rPr lang="es-ES" sz="1200" b="0" u="sng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Calibri Light"/>
              </a:rPr>
              <a:t>(Ab)</a:t>
            </a:r>
            <a:r>
              <a:rPr lang="ru-RU" sz="1200" b="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Calibri Light"/>
              </a:rPr>
              <a:t>, при этом со всеми возможностяни адаптации язычка </a:t>
            </a:r>
            <a:r>
              <a:rPr lang="es-ES" sz="1200" b="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Calibri Light"/>
              </a:rPr>
              <a:t>FLEX</a:t>
            </a: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endParaRPr lang="es-ES" sz="1200" b="0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Защёлка протестирована на </a:t>
            </a:r>
            <a:r>
              <a:rPr lang="es-ES" sz="120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4</a:t>
            </a:r>
            <a:r>
              <a:rPr lang="ru-RU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00 000 циклов</a:t>
            </a:r>
            <a:endParaRPr lang="es-ES" sz="1200" b="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Максимальное усилие до </a:t>
            </a:r>
            <a:r>
              <a:rPr lang="es-ES" sz="120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33</a:t>
            </a:r>
            <a:r>
              <a:rPr lang="ru-RU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0кг. </a:t>
            </a:r>
            <a:r>
              <a:rPr lang="en-GB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 </a:t>
            </a:r>
            <a:endParaRPr lang="es-ES" sz="1200" b="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s-ES" sz="1200" b="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Максимальный захват </a:t>
            </a:r>
            <a:r>
              <a:rPr lang="es-ES" sz="120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5.1</a:t>
            </a:r>
            <a:r>
              <a:rPr lang="ru-RU" sz="120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 мм</a:t>
            </a:r>
            <a:r>
              <a:rPr lang="es-ES" sz="120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.</a:t>
            </a: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endParaRPr lang="es-ES" sz="1200" spc="5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Регулировка язычка: до </a:t>
            </a:r>
            <a:r>
              <a:rPr lang="es-ES" sz="120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2</a:t>
            </a:r>
            <a:r>
              <a:rPr lang="ru-RU" sz="120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мм.</a:t>
            </a:r>
            <a:endParaRPr lang="es-ES" sz="1200" spc="5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s-ES" sz="1200" spc="5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b="0" spc="-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Как и в случае серии 99 TOP, монтаж не требует подрезки дверной рамы.</a:t>
            </a:r>
            <a:endParaRPr lang="ru-RU" sz="1200" dirty="0">
              <a:latin typeface="Montserrat Light" panose="00000400000000000000" pitchFamily="2" charset="0"/>
              <a:cs typeface="Calibri Light"/>
            </a:endParaRP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endParaRPr lang="es-ES" sz="1200" spc="5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endParaRPr lang="es-ES" sz="1200" b="0" spc="15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2704465">
              <a:lnSpc>
                <a:spcPct val="100000"/>
              </a:lnSpc>
              <a:tabLst>
                <a:tab pos="3263265" algn="l"/>
              </a:tabLst>
            </a:pPr>
            <a:endParaRPr lang="en-GB" sz="1000" spc="15" dirty="0">
              <a:solidFill>
                <a:srgbClr val="231F20"/>
              </a:solidFill>
              <a:latin typeface="Calibri Light"/>
              <a:cs typeface="Calibri Light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6676183" y="4160653"/>
            <a:ext cx="1278911" cy="97784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857390" y="117548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274421" y="0"/>
                </a:moveTo>
                <a:lnTo>
                  <a:pt x="0" y="0"/>
                </a:lnTo>
                <a:lnTo>
                  <a:pt x="0" y="228701"/>
                </a:lnTo>
                <a:lnTo>
                  <a:pt x="274421" y="228701"/>
                </a:lnTo>
                <a:lnTo>
                  <a:pt x="320167" y="183172"/>
                </a:lnTo>
                <a:lnTo>
                  <a:pt x="320167" y="182956"/>
                </a:lnTo>
                <a:lnTo>
                  <a:pt x="45732" y="182956"/>
                </a:lnTo>
                <a:lnTo>
                  <a:pt x="45732" y="45745"/>
                </a:lnTo>
                <a:lnTo>
                  <a:pt x="320167" y="45745"/>
                </a:lnTo>
                <a:lnTo>
                  <a:pt x="274421" y="0"/>
                </a:lnTo>
                <a:close/>
              </a:path>
              <a:path w="320675" h="229235">
                <a:moveTo>
                  <a:pt x="320167" y="45745"/>
                </a:moveTo>
                <a:lnTo>
                  <a:pt x="255206" y="45745"/>
                </a:lnTo>
                <a:lnTo>
                  <a:pt x="274421" y="64960"/>
                </a:lnTo>
                <a:lnTo>
                  <a:pt x="274421" y="164147"/>
                </a:lnTo>
                <a:lnTo>
                  <a:pt x="255511" y="182956"/>
                </a:lnTo>
                <a:lnTo>
                  <a:pt x="320167" y="182956"/>
                </a:lnTo>
                <a:lnTo>
                  <a:pt x="320167" y="457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223290" y="32385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246163" y="163829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223290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520590" y="163283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7210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589189" y="117551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67" y="0"/>
                </a:moveTo>
                <a:lnTo>
                  <a:pt x="0" y="0"/>
                </a:lnTo>
                <a:lnTo>
                  <a:pt x="0" y="228688"/>
                </a:lnTo>
                <a:lnTo>
                  <a:pt x="45745" y="228688"/>
                </a:lnTo>
                <a:lnTo>
                  <a:pt x="45745" y="137223"/>
                </a:lnTo>
                <a:lnTo>
                  <a:pt x="320167" y="137223"/>
                </a:lnTo>
                <a:lnTo>
                  <a:pt x="320167" y="91478"/>
                </a:lnTo>
                <a:lnTo>
                  <a:pt x="45745" y="91478"/>
                </a:lnTo>
                <a:lnTo>
                  <a:pt x="45745" y="45732"/>
                </a:lnTo>
                <a:lnTo>
                  <a:pt x="320167" y="45732"/>
                </a:lnTo>
                <a:lnTo>
                  <a:pt x="320167" y="0"/>
                </a:lnTo>
                <a:close/>
              </a:path>
              <a:path w="320675" h="229235">
                <a:moveTo>
                  <a:pt x="274434" y="137223"/>
                </a:moveTo>
                <a:lnTo>
                  <a:pt x="223202" y="137223"/>
                </a:lnTo>
                <a:lnTo>
                  <a:pt x="268947" y="228688"/>
                </a:lnTo>
                <a:lnTo>
                  <a:pt x="320167" y="228688"/>
                </a:lnTo>
                <a:lnTo>
                  <a:pt x="274434" y="137223"/>
                </a:lnTo>
                <a:close/>
              </a:path>
              <a:path w="320675" h="229235">
                <a:moveTo>
                  <a:pt x="320167" y="45732"/>
                </a:moveTo>
                <a:lnTo>
                  <a:pt x="274434" y="45732"/>
                </a:lnTo>
                <a:lnTo>
                  <a:pt x="274434" y="91478"/>
                </a:lnTo>
                <a:lnTo>
                  <a:pt x="320167" y="91478"/>
                </a:lnTo>
                <a:lnTo>
                  <a:pt x="320167" y="457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343874" y="255270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321002" y="232409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321002" y="163829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45" y="45720"/>
                </a:lnTo>
                <a:lnTo>
                  <a:pt x="45745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321002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618296" y="254774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465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595436" y="163283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45732" y="0"/>
                </a:moveTo>
                <a:lnTo>
                  <a:pt x="0" y="0"/>
                </a:lnTo>
                <a:lnTo>
                  <a:pt x="0" y="45745"/>
                </a:lnTo>
                <a:lnTo>
                  <a:pt x="45732" y="45745"/>
                </a:lnTo>
                <a:lnTo>
                  <a:pt x="45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686901" y="32331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961335" y="25473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19"/>
                </a:moveTo>
                <a:lnTo>
                  <a:pt x="45732" y="45719"/>
                </a:lnTo>
                <a:lnTo>
                  <a:pt x="45732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686901" y="2318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686901" y="16329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32" y="45720"/>
                </a:lnTo>
                <a:lnTo>
                  <a:pt x="45732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686901" y="14043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955094" y="117556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67" y="0"/>
                </a:moveTo>
                <a:lnTo>
                  <a:pt x="0" y="0"/>
                </a:lnTo>
                <a:lnTo>
                  <a:pt x="0" y="228688"/>
                </a:lnTo>
                <a:lnTo>
                  <a:pt x="320167" y="228688"/>
                </a:lnTo>
                <a:lnTo>
                  <a:pt x="274523" y="183172"/>
                </a:lnTo>
                <a:lnTo>
                  <a:pt x="274739" y="182943"/>
                </a:lnTo>
                <a:lnTo>
                  <a:pt x="45745" y="182943"/>
                </a:lnTo>
                <a:lnTo>
                  <a:pt x="45745" y="45732"/>
                </a:lnTo>
                <a:lnTo>
                  <a:pt x="274523" y="45732"/>
                </a:lnTo>
                <a:lnTo>
                  <a:pt x="320167" y="355"/>
                </a:lnTo>
                <a:lnTo>
                  <a:pt x="320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482618" y="444492"/>
            <a:ext cx="4661535" cy="302260"/>
          </a:xfrm>
          <a:custGeom>
            <a:avLst/>
            <a:gdLst/>
            <a:ahLst/>
            <a:cxnLst/>
            <a:rect l="l" t="t" r="r" b="b"/>
            <a:pathLst>
              <a:path w="4661534" h="302259">
                <a:moveTo>
                  <a:pt x="4661382" y="0"/>
                </a:moveTo>
                <a:lnTo>
                  <a:pt x="301726" y="0"/>
                </a:lnTo>
                <a:lnTo>
                  <a:pt x="0" y="301726"/>
                </a:lnTo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6277390" y="483725"/>
            <a:ext cx="2742565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340" dirty="0">
                <a:solidFill>
                  <a:srgbClr val="FFFFFF"/>
                </a:solidFill>
                <a:latin typeface="Calibri"/>
                <a:cs typeface="Calibri"/>
              </a:rPr>
              <a:t>PRODUCTS 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100" spc="305" dirty="0">
                <a:solidFill>
                  <a:srgbClr val="FFFFFF"/>
                </a:solidFill>
                <a:latin typeface="Calibri"/>
                <a:cs typeface="Calibri"/>
              </a:rPr>
              <a:t>ELECTRIC</a:t>
            </a:r>
            <a:r>
              <a:rPr sz="11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315" dirty="0">
                <a:solidFill>
                  <a:srgbClr val="FFFFFF"/>
                </a:solidFill>
                <a:latin typeface="Calibri"/>
                <a:cs typeface="Calibri"/>
              </a:rPr>
              <a:t>STRIKES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103" name="Imagen 102">
            <a:extLst>
              <a:ext uri="{FF2B5EF4-FFF2-40B4-BE49-F238E27FC236}">
                <a16:creationId xmlns:a16="http://schemas.microsoft.com/office/drawing/2014/main" xmlns="" id="{DCD855ED-E993-4F3C-B4FA-206C57B998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95" y="2357202"/>
            <a:ext cx="1536241" cy="3385250"/>
          </a:xfrm>
          <a:prstGeom prst="rect">
            <a:avLst/>
          </a:prstGeom>
        </p:spPr>
      </p:pic>
      <p:sp>
        <p:nvSpPr>
          <p:cNvPr id="104" name="Elipse 103">
            <a:extLst>
              <a:ext uri="{FF2B5EF4-FFF2-40B4-BE49-F238E27FC236}">
                <a16:creationId xmlns:a16="http://schemas.microsoft.com/office/drawing/2014/main" xmlns="" id="{4F556393-0268-4535-8FB2-B6FF5BCEBECF}"/>
              </a:ext>
            </a:extLst>
          </p:cNvPr>
          <p:cNvSpPr/>
          <p:nvPr/>
        </p:nvSpPr>
        <p:spPr>
          <a:xfrm>
            <a:off x="187351" y="3565301"/>
            <a:ext cx="858901" cy="595353"/>
          </a:xfrm>
          <a:prstGeom prst="ellipse">
            <a:avLst/>
          </a:prstGeom>
          <a:noFill/>
          <a:ln w="28575">
            <a:solidFill>
              <a:srgbClr val="F9542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Elipse 104">
            <a:extLst>
              <a:ext uri="{FF2B5EF4-FFF2-40B4-BE49-F238E27FC236}">
                <a16:creationId xmlns:a16="http://schemas.microsoft.com/office/drawing/2014/main" xmlns="" id="{D960C1D9-D1E3-407E-9955-C3B44BABDBA7}"/>
              </a:ext>
            </a:extLst>
          </p:cNvPr>
          <p:cNvSpPr/>
          <p:nvPr/>
        </p:nvSpPr>
        <p:spPr>
          <a:xfrm>
            <a:off x="187351" y="4320575"/>
            <a:ext cx="858901" cy="595353"/>
          </a:xfrm>
          <a:prstGeom prst="ellipse">
            <a:avLst/>
          </a:prstGeom>
          <a:noFill/>
          <a:ln w="28575">
            <a:solidFill>
              <a:srgbClr val="F9542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7" name="Conector recto de flecha 106">
            <a:extLst>
              <a:ext uri="{FF2B5EF4-FFF2-40B4-BE49-F238E27FC236}">
                <a16:creationId xmlns:a16="http://schemas.microsoft.com/office/drawing/2014/main" xmlns="" id="{4D276C57-3EC8-4239-AB6D-BD2EEBF6F5D5}"/>
              </a:ext>
            </a:extLst>
          </p:cNvPr>
          <p:cNvCxnSpPr>
            <a:cxnSpLocks/>
          </p:cNvCxnSpPr>
          <p:nvPr/>
        </p:nvCxnSpPr>
        <p:spPr>
          <a:xfrm flipH="1">
            <a:off x="995432" y="3568473"/>
            <a:ext cx="423679" cy="2616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8" name="Conector recto de flecha 107">
            <a:extLst>
              <a:ext uri="{FF2B5EF4-FFF2-40B4-BE49-F238E27FC236}">
                <a16:creationId xmlns:a16="http://schemas.microsoft.com/office/drawing/2014/main" xmlns="" id="{46B24DCC-F1DF-4F96-8FE7-D11A4E4D689B}"/>
              </a:ext>
            </a:extLst>
          </p:cNvPr>
          <p:cNvCxnSpPr>
            <a:cxnSpLocks/>
          </p:cNvCxnSpPr>
          <p:nvPr/>
        </p:nvCxnSpPr>
        <p:spPr>
          <a:xfrm flipH="1">
            <a:off x="989275" y="4315288"/>
            <a:ext cx="429836" cy="3102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0" name="Imagen 109">
            <a:extLst>
              <a:ext uri="{FF2B5EF4-FFF2-40B4-BE49-F238E27FC236}">
                <a16:creationId xmlns:a16="http://schemas.microsoft.com/office/drawing/2014/main" xmlns="" id="{BC5407BD-14B1-4E48-9CC5-B93AC87B7C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47669" y="4129387"/>
            <a:ext cx="2129721" cy="1092366"/>
          </a:xfrm>
          <a:prstGeom prst="rect">
            <a:avLst/>
          </a:prstGeom>
        </p:spPr>
      </p:pic>
      <p:pic>
        <p:nvPicPr>
          <p:cNvPr id="106" name="Imagen 105">
            <a:extLst>
              <a:ext uri="{FF2B5EF4-FFF2-40B4-BE49-F238E27FC236}">
                <a16:creationId xmlns:a16="http://schemas.microsoft.com/office/drawing/2014/main" xmlns="" id="{728D72E8-9B76-4C2D-9C60-AE4D8A02511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2"/>
            <a:ext cx="9144000" cy="725182"/>
          </a:xfrm>
          <a:prstGeom prst="rect">
            <a:avLst/>
          </a:prstGeom>
        </p:spPr>
      </p:pic>
      <p:graphicFrame>
        <p:nvGraphicFramePr>
          <p:cNvPr id="109" name="Tabla 9">
            <a:extLst>
              <a:ext uri="{FF2B5EF4-FFF2-40B4-BE49-F238E27FC236}">
                <a16:creationId xmlns:a16="http://schemas.microsoft.com/office/drawing/2014/main" xmlns="" id="{83A67F25-E5F1-CCCB-8EF5-6DD6B2512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743205"/>
              </p:ext>
            </p:extLst>
          </p:nvPr>
        </p:nvGraphicFramePr>
        <p:xfrm>
          <a:off x="3824436" y="5429804"/>
          <a:ext cx="4542790" cy="14630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637790">
                  <a:extLst>
                    <a:ext uri="{9D8B030D-6E8A-4147-A177-3AD203B41FA5}">
                      <a16:colId xmlns:a16="http://schemas.microsoft.com/office/drawing/2014/main" xmlns="" val="118481557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2594403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Доступные функции: </a:t>
                      </a:r>
                    </a:p>
                    <a:p>
                      <a:endParaRPr lang="ru-RU" sz="1000" b="0" dirty="0">
                        <a:latin typeface="Montserrat" panose="00000500000000000000" pitchFamily="2" charset="0"/>
                      </a:endParaRPr>
                    </a:p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D    Маханическая разблокировка</a:t>
                      </a:r>
                    </a:p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F     Регулирующийся язычок Flex</a:t>
                      </a:r>
                    </a:p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A     Стандартная память (задержка)</a:t>
                      </a:r>
                    </a:p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Ab   Скользящая память (задержка)</a:t>
                      </a:r>
                    </a:p>
                    <a:p>
                      <a:endParaRPr lang="en-US" sz="1000" b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Доступные катушки: </a:t>
                      </a:r>
                      <a:endParaRPr lang="es-ES" sz="1000" b="0" dirty="0">
                        <a:latin typeface="Montserrat" panose="00000500000000000000" pitchFamily="2" charset="0"/>
                      </a:endParaRPr>
                    </a:p>
                    <a:p>
                      <a:endParaRPr lang="es-ES" sz="1000" b="0" dirty="0">
                        <a:latin typeface="Montserrat" panose="00000500000000000000" pitchFamily="2" charset="0"/>
                      </a:endParaRP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10-24V AC/DC</a:t>
                      </a: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6</a:t>
                      </a:r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-12</a:t>
                      </a:r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V AC/DC</a:t>
                      </a: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(424) 24V DC</a:t>
                      </a: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(512) 12V DC</a:t>
                      </a: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(524) 24V DC</a:t>
                      </a:r>
                      <a:endParaRPr lang="ru-RU" sz="1000" b="0" dirty="0">
                        <a:latin typeface="Montserrat" panose="00000500000000000000" pitchFamily="2" charset="0"/>
                      </a:endParaRPr>
                    </a:p>
                    <a:p>
                      <a:endParaRPr lang="en-US" sz="1000" b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2547791"/>
                  </a:ext>
                </a:extLst>
              </a:tr>
            </a:tbl>
          </a:graphicData>
        </a:graphic>
      </p:graphicFrame>
      <p:pic>
        <p:nvPicPr>
          <p:cNvPr id="111" name="Imagen 110">
            <a:extLst>
              <a:ext uri="{FF2B5EF4-FFF2-40B4-BE49-F238E27FC236}">
                <a16:creationId xmlns:a16="http://schemas.microsoft.com/office/drawing/2014/main" xmlns="" id="{14F29789-B670-0352-3E31-1E1EEC8F303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2560" y="3862978"/>
            <a:ext cx="919680" cy="866911"/>
          </a:xfrm>
          <a:prstGeom prst="rect">
            <a:avLst/>
          </a:prstGeom>
        </p:spPr>
      </p:pic>
      <p:pic>
        <p:nvPicPr>
          <p:cNvPr id="112" name="Imagen 111">
            <a:extLst>
              <a:ext uri="{FF2B5EF4-FFF2-40B4-BE49-F238E27FC236}">
                <a16:creationId xmlns:a16="http://schemas.microsoft.com/office/drawing/2014/main" xmlns="" id="{A622B8F0-D6D7-8A07-EC01-A0AE972EEFC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28980" y="2939491"/>
            <a:ext cx="962077" cy="898990"/>
          </a:xfrm>
          <a:prstGeom prst="rect">
            <a:avLst/>
          </a:prstGeom>
        </p:spPr>
      </p:pic>
      <p:pic>
        <p:nvPicPr>
          <p:cNvPr id="113" name="Imagen 112">
            <a:extLst>
              <a:ext uri="{FF2B5EF4-FFF2-40B4-BE49-F238E27FC236}">
                <a16:creationId xmlns:a16="http://schemas.microsoft.com/office/drawing/2014/main" xmlns="" id="{D22559CC-4828-37A7-D02C-F10757497DA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89142" y="4692926"/>
            <a:ext cx="848345" cy="901365"/>
          </a:xfrm>
          <a:prstGeom prst="rect">
            <a:avLst/>
          </a:prstGeom>
        </p:spPr>
      </p:pic>
      <p:pic>
        <p:nvPicPr>
          <p:cNvPr id="116" name="Imagen 115" descr="Icono&#10;&#10;Descripción generada automáticamente">
            <a:extLst>
              <a:ext uri="{FF2B5EF4-FFF2-40B4-BE49-F238E27FC236}">
                <a16:creationId xmlns:a16="http://schemas.microsoft.com/office/drawing/2014/main" xmlns="" id="{51881516-4058-059C-7753-D34AEDC5551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986" y="2115029"/>
            <a:ext cx="759777" cy="759777"/>
          </a:xfrm>
          <a:prstGeom prst="rect">
            <a:avLst/>
          </a:prstGeom>
        </p:spPr>
      </p:pic>
      <p:pic>
        <p:nvPicPr>
          <p:cNvPr id="119" name="Imagen 118">
            <a:extLst>
              <a:ext uri="{FF2B5EF4-FFF2-40B4-BE49-F238E27FC236}">
                <a16:creationId xmlns:a16="http://schemas.microsoft.com/office/drawing/2014/main" xmlns="" id="{808252FD-280E-BF0D-B4E8-87C09563A2A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84205" y="2044032"/>
            <a:ext cx="1046970" cy="901769"/>
          </a:xfrm>
          <a:prstGeom prst="rect">
            <a:avLst/>
          </a:prstGeom>
        </p:spPr>
      </p:pic>
      <p:pic>
        <p:nvPicPr>
          <p:cNvPr id="120" name="Imagen 119">
            <a:extLst>
              <a:ext uri="{FF2B5EF4-FFF2-40B4-BE49-F238E27FC236}">
                <a16:creationId xmlns:a16="http://schemas.microsoft.com/office/drawing/2014/main" xmlns="" id="{786E480D-0AF2-AA99-664A-60A5596D9AC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59453" y="2925048"/>
            <a:ext cx="903983" cy="911983"/>
          </a:xfrm>
          <a:prstGeom prst="rect">
            <a:avLst/>
          </a:prstGeom>
        </p:spPr>
      </p:pic>
      <p:pic>
        <p:nvPicPr>
          <p:cNvPr id="121" name="Imagen 120">
            <a:extLst>
              <a:ext uri="{FF2B5EF4-FFF2-40B4-BE49-F238E27FC236}">
                <a16:creationId xmlns:a16="http://schemas.microsoft.com/office/drawing/2014/main" xmlns="" id="{16FCB143-E08E-FEDE-3B61-632ED23972C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63003" y="3854328"/>
            <a:ext cx="1027719" cy="888629"/>
          </a:xfrm>
          <a:prstGeom prst="rect">
            <a:avLst/>
          </a:prstGeom>
        </p:spPr>
      </p:pic>
      <p:graphicFrame>
        <p:nvGraphicFramePr>
          <p:cNvPr id="122" name="Tabla 121">
            <a:extLst>
              <a:ext uri="{FF2B5EF4-FFF2-40B4-BE49-F238E27FC236}">
                <a16:creationId xmlns:a16="http://schemas.microsoft.com/office/drawing/2014/main" xmlns="" id="{3B31C2A1-D11C-476F-C36F-CBFB1E0EC7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173505"/>
              </p:ext>
            </p:extLst>
          </p:nvPr>
        </p:nvGraphicFramePr>
        <p:xfrm>
          <a:off x="299646" y="5867400"/>
          <a:ext cx="3205554" cy="726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3954">
                  <a:extLst>
                    <a:ext uri="{9D8B030D-6E8A-4147-A177-3AD203B41FA5}">
                      <a16:colId xmlns:a16="http://schemas.microsoft.com/office/drawing/2014/main" xmlns="" val="190242270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3579120080"/>
                    </a:ext>
                  </a:extLst>
                </a:gridCol>
              </a:tblGrid>
              <a:tr h="762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P</a:t>
                      </a:r>
                      <a:r>
                        <a:rPr lang="ru-RU" sz="1100" u="none" strike="noStrike" dirty="0">
                          <a:effectLst/>
                        </a:rPr>
                        <a:t>азмеры с учётом накладки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66*20.5*25.5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204606732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C</a:t>
                      </a:r>
                      <a:r>
                        <a:rPr lang="ru-RU" sz="1100" u="none" strike="noStrike" dirty="0">
                          <a:effectLst/>
                        </a:rPr>
                        <a:t>имметричная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65712063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P</a:t>
                      </a:r>
                      <a:r>
                        <a:rPr lang="ru-RU" sz="1100" u="none" strike="noStrike" dirty="0">
                          <a:effectLst/>
                        </a:rPr>
                        <a:t>адиусный языч</a:t>
                      </a:r>
                      <a:r>
                        <a:rPr lang="en-US" sz="1100" u="none" strike="noStrike" dirty="0">
                          <a:effectLst/>
                        </a:rPr>
                        <a:t>o</a:t>
                      </a:r>
                      <a:r>
                        <a:rPr lang="ru-RU" sz="1100" u="none" strike="noStrike" dirty="0">
                          <a:effectLst/>
                        </a:rPr>
                        <a:t>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1751570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 языч</a:t>
                      </a:r>
                      <a:r>
                        <a:rPr lang="en-US" sz="1100" u="none" strike="noStrike">
                          <a:effectLst/>
                        </a:rPr>
                        <a:t>o</a:t>
                      </a:r>
                      <a:r>
                        <a:rPr lang="ru-RU" sz="1100" u="none" strike="noStrike">
                          <a:effectLst/>
                        </a:rPr>
                        <a:t>к </a:t>
                      </a:r>
                      <a:r>
                        <a:rPr lang="en-US" sz="1100" u="none" strike="noStrike">
                          <a:effectLst/>
                        </a:rPr>
                        <a:t>FLEX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3599320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85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2631" y="991467"/>
            <a:ext cx="1746369" cy="4052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50" spc="630" dirty="0">
                <a:solidFill>
                  <a:srgbClr val="FE5100"/>
                </a:solidFill>
                <a:latin typeface="Calibri"/>
                <a:cs typeface="Calibri"/>
              </a:rPr>
              <a:t>TOP</a:t>
            </a:r>
            <a:r>
              <a:rPr lang="es-ES" sz="2550" spc="630" dirty="0">
                <a:solidFill>
                  <a:srgbClr val="FE5100"/>
                </a:solidFill>
                <a:latin typeface="Calibri"/>
                <a:cs typeface="Calibri"/>
              </a:rPr>
              <a:t> 2 </a:t>
            </a:r>
            <a:endParaRPr sz="255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5723" y="1756547"/>
            <a:ext cx="2726055" cy="237490"/>
          </a:xfrm>
          <a:custGeom>
            <a:avLst/>
            <a:gdLst/>
            <a:ahLst/>
            <a:cxnLst/>
            <a:rect l="l" t="t" r="r" b="b"/>
            <a:pathLst>
              <a:path w="2726055" h="237489">
                <a:moveTo>
                  <a:pt x="2725991" y="237223"/>
                </a:moveTo>
                <a:lnTo>
                  <a:pt x="0" y="237223"/>
                </a:lnTo>
                <a:lnTo>
                  <a:pt x="0" y="0"/>
                </a:lnTo>
                <a:lnTo>
                  <a:pt x="2725991" y="0"/>
                </a:lnTo>
                <a:lnTo>
                  <a:pt x="2725991" y="237223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2451" y="1756546"/>
            <a:ext cx="2552700" cy="1879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295" dirty="0">
                <a:solidFill>
                  <a:srgbClr val="FFFFFF"/>
                </a:solidFill>
                <a:latin typeface="Calibri"/>
                <a:cs typeface="Calibri"/>
              </a:rPr>
              <a:t>SPECIAL </a:t>
            </a:r>
            <a:r>
              <a:rPr sz="1050" spc="265" dirty="0">
                <a:solidFill>
                  <a:srgbClr val="FFFFFF"/>
                </a:solidFill>
                <a:latin typeface="Calibri"/>
                <a:cs typeface="Calibri"/>
              </a:rPr>
              <a:t>SERIE</a:t>
            </a:r>
            <a:r>
              <a:rPr sz="105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2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050" spc="210" dirty="0">
                <a:solidFill>
                  <a:srgbClr val="FFFFFF"/>
                </a:solidFill>
                <a:latin typeface="Calibri"/>
                <a:cs typeface="Calibri"/>
              </a:rPr>
              <a:t>MULTIVOLTAGE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5722" y="954703"/>
            <a:ext cx="2847077" cy="1054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lang="en-US" sz="5650" spc="2010" dirty="0"/>
              <a:t>9</a:t>
            </a:r>
            <a:r>
              <a:rPr lang="en-US" sz="5650" spc="1945" dirty="0"/>
              <a:t>9</a:t>
            </a:r>
            <a:r>
              <a:rPr kumimoji="0" lang="en-US" sz="2800" b="0" i="0" u="none" strike="noStrike" kern="0" cap="none" spc="76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SERIES</a:t>
            </a:r>
            <a:r>
              <a:rPr lang="es-ES" sz="5650" spc="1945" dirty="0"/>
              <a:t/>
            </a:r>
            <a:br>
              <a:rPr lang="es-ES" sz="5650" spc="1945" dirty="0"/>
            </a:br>
            <a:endParaRPr sz="1100" dirty="0"/>
          </a:p>
        </p:txBody>
      </p:sp>
      <p:sp>
        <p:nvSpPr>
          <p:cNvPr id="8" name="object 8"/>
          <p:cNvSpPr/>
          <p:nvPr/>
        </p:nvSpPr>
        <p:spPr>
          <a:xfrm>
            <a:off x="4580521" y="2911659"/>
            <a:ext cx="23495" cy="6985"/>
          </a:xfrm>
          <a:custGeom>
            <a:avLst/>
            <a:gdLst/>
            <a:ahLst/>
            <a:cxnLst/>
            <a:rect l="l" t="t" r="r" b="b"/>
            <a:pathLst>
              <a:path w="23495" h="6985">
                <a:moveTo>
                  <a:pt x="23025" y="0"/>
                </a:moveTo>
                <a:lnTo>
                  <a:pt x="0" y="6743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16196" y="2742596"/>
            <a:ext cx="5080" cy="18415"/>
          </a:xfrm>
          <a:custGeom>
            <a:avLst/>
            <a:gdLst/>
            <a:ahLst/>
            <a:cxnLst/>
            <a:rect l="l" t="t" r="r" b="b"/>
            <a:pathLst>
              <a:path w="5079" h="18414">
                <a:moveTo>
                  <a:pt x="0" y="17894"/>
                </a:moveTo>
                <a:lnTo>
                  <a:pt x="4559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30864" y="2798730"/>
            <a:ext cx="4445" cy="15875"/>
          </a:xfrm>
          <a:custGeom>
            <a:avLst/>
            <a:gdLst/>
            <a:ahLst/>
            <a:cxnLst/>
            <a:rect l="l" t="t" r="r" b="b"/>
            <a:pathLst>
              <a:path w="4445" h="15875">
                <a:moveTo>
                  <a:pt x="0" y="15544"/>
                </a:moveTo>
                <a:lnTo>
                  <a:pt x="4254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35119" y="2798730"/>
            <a:ext cx="36830" cy="26034"/>
          </a:xfrm>
          <a:custGeom>
            <a:avLst/>
            <a:gdLst/>
            <a:ahLst/>
            <a:cxnLst/>
            <a:rect l="l" t="t" r="r" b="b"/>
            <a:pathLst>
              <a:path w="36829" h="26035">
                <a:moveTo>
                  <a:pt x="36448" y="25857"/>
                </a:moveTo>
                <a:lnTo>
                  <a:pt x="3263" y="4508"/>
                </a:lnTo>
                <a:lnTo>
                  <a:pt x="0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32731" y="2795047"/>
            <a:ext cx="2540" cy="3810"/>
          </a:xfrm>
          <a:custGeom>
            <a:avLst/>
            <a:gdLst/>
            <a:ahLst/>
            <a:cxnLst/>
            <a:rect l="l" t="t" r="r" b="b"/>
            <a:pathLst>
              <a:path w="2539" h="3810">
                <a:moveTo>
                  <a:pt x="0" y="0"/>
                </a:moveTo>
                <a:lnTo>
                  <a:pt x="2387" y="3683"/>
                </a:lnTo>
              </a:path>
            </a:pathLst>
          </a:custGeom>
          <a:ln w="107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95380" y="2782766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39" h="10794">
                <a:moveTo>
                  <a:pt x="15100" y="0"/>
                </a:moveTo>
                <a:lnTo>
                  <a:pt x="13436" y="1689"/>
                </a:lnTo>
                <a:lnTo>
                  <a:pt x="9715" y="4089"/>
                </a:lnTo>
                <a:lnTo>
                  <a:pt x="5194" y="7315"/>
                </a:lnTo>
                <a:lnTo>
                  <a:pt x="0" y="1021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30864" y="2814275"/>
            <a:ext cx="19050" cy="17780"/>
          </a:xfrm>
          <a:custGeom>
            <a:avLst/>
            <a:gdLst/>
            <a:ahLst/>
            <a:cxnLst/>
            <a:rect l="l" t="t" r="r" b="b"/>
            <a:pathLst>
              <a:path w="19050" h="17780">
                <a:moveTo>
                  <a:pt x="18846" y="17208"/>
                </a:moveTo>
                <a:lnTo>
                  <a:pt x="15087" y="14554"/>
                </a:lnTo>
                <a:lnTo>
                  <a:pt x="8318" y="9525"/>
                </a:lnTo>
                <a:lnTo>
                  <a:pt x="3911" y="4851"/>
                </a:lnTo>
                <a:lnTo>
                  <a:pt x="0" y="0"/>
                </a:lnTo>
              </a:path>
            </a:pathLst>
          </a:custGeom>
          <a:ln w="107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16196" y="2760490"/>
            <a:ext cx="114935" cy="53975"/>
          </a:xfrm>
          <a:custGeom>
            <a:avLst/>
            <a:gdLst/>
            <a:ahLst/>
            <a:cxnLst/>
            <a:rect l="l" t="t" r="r" b="b"/>
            <a:pathLst>
              <a:path w="114935" h="53975">
                <a:moveTo>
                  <a:pt x="0" y="0"/>
                </a:moveTo>
                <a:lnTo>
                  <a:pt x="114668" y="53784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47413" y="2760490"/>
            <a:ext cx="69215" cy="21590"/>
          </a:xfrm>
          <a:custGeom>
            <a:avLst/>
            <a:gdLst/>
            <a:ahLst/>
            <a:cxnLst/>
            <a:rect l="l" t="t" r="r" b="b"/>
            <a:pathLst>
              <a:path w="69214" h="21589">
                <a:moveTo>
                  <a:pt x="68783" y="0"/>
                </a:moveTo>
                <a:lnTo>
                  <a:pt x="0" y="21234"/>
                </a:lnTo>
              </a:path>
            </a:pathLst>
          </a:custGeom>
          <a:ln w="107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36491" y="2835560"/>
            <a:ext cx="168910" cy="78740"/>
          </a:xfrm>
          <a:custGeom>
            <a:avLst/>
            <a:gdLst/>
            <a:ahLst/>
            <a:cxnLst/>
            <a:rect l="l" t="t" r="r" b="b"/>
            <a:pathLst>
              <a:path w="168910" h="78739">
                <a:moveTo>
                  <a:pt x="168808" y="78651"/>
                </a:moveTo>
                <a:lnTo>
                  <a:pt x="0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40300" y="2931001"/>
            <a:ext cx="34290" cy="16510"/>
          </a:xfrm>
          <a:custGeom>
            <a:avLst/>
            <a:gdLst/>
            <a:ahLst/>
            <a:cxnLst/>
            <a:rect l="l" t="t" r="r" b="b"/>
            <a:pathLst>
              <a:path w="34289" h="16510">
                <a:moveTo>
                  <a:pt x="34175" y="15913"/>
                </a:moveTo>
                <a:lnTo>
                  <a:pt x="0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36491" y="2806376"/>
            <a:ext cx="5080" cy="29209"/>
          </a:xfrm>
          <a:custGeom>
            <a:avLst/>
            <a:gdLst/>
            <a:ahLst/>
            <a:cxnLst/>
            <a:rect l="l" t="t" r="r" b="b"/>
            <a:pathLst>
              <a:path w="5079" h="29210">
                <a:moveTo>
                  <a:pt x="0" y="29184"/>
                </a:moveTo>
                <a:lnTo>
                  <a:pt x="4686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74476" y="2927076"/>
            <a:ext cx="63500" cy="20320"/>
          </a:xfrm>
          <a:custGeom>
            <a:avLst/>
            <a:gdLst/>
            <a:ahLst/>
            <a:cxnLst/>
            <a:rect l="l" t="t" r="r" b="b"/>
            <a:pathLst>
              <a:path w="63500" h="20319">
                <a:moveTo>
                  <a:pt x="63042" y="0"/>
                </a:moveTo>
                <a:lnTo>
                  <a:pt x="0" y="19837"/>
                </a:lnTo>
              </a:path>
            </a:pathLst>
          </a:custGeom>
          <a:ln w="107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74476" y="2918402"/>
            <a:ext cx="6350" cy="28575"/>
          </a:xfrm>
          <a:custGeom>
            <a:avLst/>
            <a:gdLst/>
            <a:ahLst/>
            <a:cxnLst/>
            <a:rect l="l" t="t" r="r" b="b"/>
            <a:pathLst>
              <a:path w="6350" h="28575">
                <a:moveTo>
                  <a:pt x="0" y="28511"/>
                </a:moveTo>
                <a:lnTo>
                  <a:pt x="6045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47413" y="2781725"/>
            <a:ext cx="172085" cy="80645"/>
          </a:xfrm>
          <a:custGeom>
            <a:avLst/>
            <a:gdLst/>
            <a:ahLst/>
            <a:cxnLst/>
            <a:rect l="l" t="t" r="r" b="b"/>
            <a:pathLst>
              <a:path w="172085" h="80644">
                <a:moveTo>
                  <a:pt x="0" y="0"/>
                </a:moveTo>
                <a:lnTo>
                  <a:pt x="171653" y="80492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41177" y="2781725"/>
            <a:ext cx="6350" cy="24765"/>
          </a:xfrm>
          <a:custGeom>
            <a:avLst/>
            <a:gdLst/>
            <a:ahLst/>
            <a:cxnLst/>
            <a:rect l="l" t="t" r="r" b="b"/>
            <a:pathLst>
              <a:path w="6350" h="24764">
                <a:moveTo>
                  <a:pt x="6235" y="0"/>
                </a:moveTo>
                <a:lnTo>
                  <a:pt x="0" y="2465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27041" y="2918402"/>
            <a:ext cx="53975" cy="17145"/>
          </a:xfrm>
          <a:custGeom>
            <a:avLst/>
            <a:gdLst/>
            <a:ahLst/>
            <a:cxnLst/>
            <a:rect l="l" t="t" r="r" b="b"/>
            <a:pathLst>
              <a:path w="53975" h="17144">
                <a:moveTo>
                  <a:pt x="0" y="16573"/>
                </a:moveTo>
                <a:lnTo>
                  <a:pt x="53479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20513" y="3159448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177"/>
                </a:moveTo>
                <a:lnTo>
                  <a:pt x="495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31661" y="3424066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5854" y="0"/>
                </a:moveTo>
                <a:lnTo>
                  <a:pt x="5181" y="1358"/>
                </a:lnTo>
                <a:lnTo>
                  <a:pt x="3022" y="3251"/>
                </a:lnTo>
                <a:lnTo>
                  <a:pt x="0" y="4292"/>
                </a:lnTo>
              </a:path>
            </a:pathLst>
          </a:custGeom>
          <a:ln w="107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38874" y="3394538"/>
            <a:ext cx="6350" cy="5715"/>
          </a:xfrm>
          <a:custGeom>
            <a:avLst/>
            <a:gdLst/>
            <a:ahLst/>
            <a:cxnLst/>
            <a:rect l="l" t="t" r="r" b="b"/>
            <a:pathLst>
              <a:path w="6350" h="5714">
                <a:moveTo>
                  <a:pt x="0" y="5422"/>
                </a:moveTo>
                <a:lnTo>
                  <a:pt x="2844" y="3886"/>
                </a:lnTo>
                <a:lnTo>
                  <a:pt x="5016" y="2019"/>
                </a:lnTo>
                <a:lnTo>
                  <a:pt x="6019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50700" y="3273672"/>
            <a:ext cx="27940" cy="15875"/>
          </a:xfrm>
          <a:custGeom>
            <a:avLst/>
            <a:gdLst/>
            <a:ahLst/>
            <a:cxnLst/>
            <a:rect l="l" t="t" r="r" b="b"/>
            <a:pathLst>
              <a:path w="27939" h="15875">
                <a:moveTo>
                  <a:pt x="27863" y="0"/>
                </a:moveTo>
                <a:lnTo>
                  <a:pt x="0" y="15748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78564" y="3253416"/>
            <a:ext cx="5080" cy="20320"/>
          </a:xfrm>
          <a:custGeom>
            <a:avLst/>
            <a:gdLst/>
            <a:ahLst/>
            <a:cxnLst/>
            <a:rect l="l" t="t" r="r" b="b"/>
            <a:pathLst>
              <a:path w="5079" h="20320">
                <a:moveTo>
                  <a:pt x="4889" y="0"/>
                </a:moveTo>
                <a:lnTo>
                  <a:pt x="0" y="20256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68798" y="3273672"/>
            <a:ext cx="10160" cy="3175"/>
          </a:xfrm>
          <a:custGeom>
            <a:avLst/>
            <a:gdLst/>
            <a:ahLst/>
            <a:cxnLst/>
            <a:rect l="l" t="t" r="r" b="b"/>
            <a:pathLst>
              <a:path w="10160" h="3175">
                <a:moveTo>
                  <a:pt x="0" y="2781"/>
                </a:moveTo>
                <a:lnTo>
                  <a:pt x="9766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42764" y="2872149"/>
            <a:ext cx="9525" cy="15240"/>
          </a:xfrm>
          <a:custGeom>
            <a:avLst/>
            <a:gdLst/>
            <a:ahLst/>
            <a:cxnLst/>
            <a:rect l="l" t="t" r="r" b="b"/>
            <a:pathLst>
              <a:path w="9525" h="15239">
                <a:moveTo>
                  <a:pt x="9042" y="14947"/>
                </a:moveTo>
                <a:lnTo>
                  <a:pt x="0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51807" y="2887097"/>
            <a:ext cx="420370" cy="196850"/>
          </a:xfrm>
          <a:custGeom>
            <a:avLst/>
            <a:gdLst/>
            <a:ahLst/>
            <a:cxnLst/>
            <a:rect l="l" t="t" r="r" b="b"/>
            <a:pathLst>
              <a:path w="420370" h="196850">
                <a:moveTo>
                  <a:pt x="0" y="0"/>
                </a:moveTo>
                <a:lnTo>
                  <a:pt x="420281" y="196684"/>
                </a:lnTo>
              </a:path>
            </a:pathLst>
          </a:custGeom>
          <a:ln w="107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60238" y="3276453"/>
            <a:ext cx="8890" cy="3175"/>
          </a:xfrm>
          <a:custGeom>
            <a:avLst/>
            <a:gdLst/>
            <a:ahLst/>
            <a:cxnLst/>
            <a:rect l="l" t="t" r="r" b="b"/>
            <a:pathLst>
              <a:path w="8889" h="3175">
                <a:moveTo>
                  <a:pt x="0" y="2921"/>
                </a:moveTo>
                <a:lnTo>
                  <a:pt x="8559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27041" y="2872149"/>
            <a:ext cx="15875" cy="62865"/>
          </a:xfrm>
          <a:custGeom>
            <a:avLst/>
            <a:gdLst/>
            <a:ahLst/>
            <a:cxnLst/>
            <a:rect l="l" t="t" r="r" b="b"/>
            <a:pathLst>
              <a:path w="15875" h="62864">
                <a:moveTo>
                  <a:pt x="15722" y="0"/>
                </a:moveTo>
                <a:lnTo>
                  <a:pt x="0" y="62826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42764" y="2872149"/>
            <a:ext cx="420370" cy="196850"/>
          </a:xfrm>
          <a:custGeom>
            <a:avLst/>
            <a:gdLst/>
            <a:ahLst/>
            <a:cxnLst/>
            <a:rect l="l" t="t" r="r" b="b"/>
            <a:pathLst>
              <a:path w="420370" h="196850">
                <a:moveTo>
                  <a:pt x="420281" y="196684"/>
                </a:moveTo>
                <a:lnTo>
                  <a:pt x="0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02861" y="2838748"/>
            <a:ext cx="22860" cy="85090"/>
          </a:xfrm>
          <a:custGeom>
            <a:avLst/>
            <a:gdLst/>
            <a:ahLst/>
            <a:cxnLst/>
            <a:rect l="l" t="t" r="r" b="b"/>
            <a:pathLst>
              <a:path w="22860" h="85089">
                <a:moveTo>
                  <a:pt x="22275" y="0"/>
                </a:moveTo>
                <a:lnTo>
                  <a:pt x="0" y="84772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02861" y="2923520"/>
            <a:ext cx="24765" cy="12065"/>
          </a:xfrm>
          <a:custGeom>
            <a:avLst/>
            <a:gdLst/>
            <a:ahLst/>
            <a:cxnLst/>
            <a:rect l="l" t="t" r="r" b="b"/>
            <a:pathLst>
              <a:path w="24764" h="12064">
                <a:moveTo>
                  <a:pt x="0" y="0"/>
                </a:moveTo>
                <a:lnTo>
                  <a:pt x="24180" y="11455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957826" y="3040995"/>
            <a:ext cx="335940" cy="2538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32246" y="3276326"/>
            <a:ext cx="58419" cy="53340"/>
          </a:xfrm>
          <a:custGeom>
            <a:avLst/>
            <a:gdLst/>
            <a:ahLst/>
            <a:cxnLst/>
            <a:rect l="l" t="t" r="r" b="b"/>
            <a:pathLst>
              <a:path w="58420" h="53339">
                <a:moveTo>
                  <a:pt x="0" y="0"/>
                </a:moveTo>
                <a:lnTo>
                  <a:pt x="58038" y="52857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55513" y="3301320"/>
            <a:ext cx="140703" cy="124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41135" y="3340614"/>
            <a:ext cx="11430" cy="15875"/>
          </a:xfrm>
          <a:custGeom>
            <a:avLst/>
            <a:gdLst/>
            <a:ahLst/>
            <a:cxnLst/>
            <a:rect l="l" t="t" r="r" b="b"/>
            <a:pathLst>
              <a:path w="11429" h="15875">
                <a:moveTo>
                  <a:pt x="0" y="0"/>
                </a:moveTo>
                <a:lnTo>
                  <a:pt x="11023" y="10883"/>
                </a:lnTo>
                <a:lnTo>
                  <a:pt x="10020" y="12915"/>
                </a:lnTo>
                <a:lnTo>
                  <a:pt x="8356" y="14604"/>
                </a:lnTo>
                <a:lnTo>
                  <a:pt x="5333" y="15646"/>
                </a:lnTo>
              </a:path>
            </a:pathLst>
          </a:custGeom>
          <a:ln w="107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829073" y="2633554"/>
            <a:ext cx="1512570" cy="707390"/>
          </a:xfrm>
          <a:custGeom>
            <a:avLst/>
            <a:gdLst/>
            <a:ahLst/>
            <a:cxnLst/>
            <a:rect l="l" t="t" r="r" b="b"/>
            <a:pathLst>
              <a:path w="1512570" h="707389">
                <a:moveTo>
                  <a:pt x="1512062" y="707059"/>
                </a:moveTo>
                <a:lnTo>
                  <a:pt x="0" y="0"/>
                </a:lnTo>
              </a:path>
            </a:pathLst>
          </a:custGeom>
          <a:ln w="107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789589" y="2627242"/>
            <a:ext cx="40005" cy="6350"/>
          </a:xfrm>
          <a:custGeom>
            <a:avLst/>
            <a:gdLst/>
            <a:ahLst/>
            <a:cxnLst/>
            <a:rect l="l" t="t" r="r" b="b"/>
            <a:pathLst>
              <a:path w="40004" h="6350">
                <a:moveTo>
                  <a:pt x="0" y="1206"/>
                </a:moveTo>
                <a:lnTo>
                  <a:pt x="3695" y="507"/>
                </a:lnTo>
                <a:lnTo>
                  <a:pt x="8585" y="0"/>
                </a:lnTo>
                <a:lnTo>
                  <a:pt x="13131" y="139"/>
                </a:lnTo>
                <a:lnTo>
                  <a:pt x="18884" y="419"/>
                </a:lnTo>
                <a:lnTo>
                  <a:pt x="24269" y="1396"/>
                </a:lnTo>
                <a:lnTo>
                  <a:pt x="29832" y="2870"/>
                </a:lnTo>
                <a:lnTo>
                  <a:pt x="34886" y="4508"/>
                </a:lnTo>
                <a:lnTo>
                  <a:pt x="39484" y="6311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420755" y="2628449"/>
            <a:ext cx="368935" cy="114300"/>
          </a:xfrm>
          <a:custGeom>
            <a:avLst/>
            <a:gdLst/>
            <a:ahLst/>
            <a:cxnLst/>
            <a:rect l="l" t="t" r="r" b="b"/>
            <a:pathLst>
              <a:path w="368935" h="114300">
                <a:moveTo>
                  <a:pt x="368833" y="0"/>
                </a:moveTo>
                <a:lnTo>
                  <a:pt x="0" y="114147"/>
                </a:lnTo>
              </a:path>
            </a:pathLst>
          </a:custGeom>
          <a:ln w="107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415358" y="2737199"/>
            <a:ext cx="272961" cy="643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853671" y="3323787"/>
            <a:ext cx="142011" cy="1519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208523" y="3193980"/>
            <a:ext cx="410209" cy="191770"/>
          </a:xfrm>
          <a:custGeom>
            <a:avLst/>
            <a:gdLst/>
            <a:ahLst/>
            <a:cxnLst/>
            <a:rect l="l" t="t" r="r" b="b"/>
            <a:pathLst>
              <a:path w="410210" h="191770">
                <a:moveTo>
                  <a:pt x="410146" y="191681"/>
                </a:moveTo>
                <a:lnTo>
                  <a:pt x="0" y="0"/>
                </a:lnTo>
              </a:path>
            </a:pathLst>
          </a:custGeom>
          <a:ln w="107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199659" y="3179540"/>
            <a:ext cx="8890" cy="14604"/>
          </a:xfrm>
          <a:custGeom>
            <a:avLst/>
            <a:gdLst/>
            <a:ahLst/>
            <a:cxnLst/>
            <a:rect l="l" t="t" r="r" b="b"/>
            <a:pathLst>
              <a:path w="8889" h="14605">
                <a:moveTo>
                  <a:pt x="0" y="0"/>
                </a:moveTo>
                <a:lnTo>
                  <a:pt x="8864" y="14439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835040" y="3276326"/>
            <a:ext cx="97790" cy="30480"/>
          </a:xfrm>
          <a:custGeom>
            <a:avLst/>
            <a:gdLst/>
            <a:ahLst/>
            <a:cxnLst/>
            <a:rect l="l" t="t" r="r" b="b"/>
            <a:pathLst>
              <a:path w="97789" h="30479">
                <a:moveTo>
                  <a:pt x="0" y="30391"/>
                </a:moveTo>
                <a:lnTo>
                  <a:pt x="97205" y="0"/>
                </a:lnTo>
              </a:path>
            </a:pathLst>
          </a:custGeom>
          <a:ln w="107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808867" y="2750864"/>
            <a:ext cx="1123950" cy="525780"/>
          </a:xfrm>
          <a:custGeom>
            <a:avLst/>
            <a:gdLst/>
            <a:ahLst/>
            <a:cxnLst/>
            <a:rect l="l" t="t" r="r" b="b"/>
            <a:pathLst>
              <a:path w="1123950" h="525779">
                <a:moveTo>
                  <a:pt x="1123378" y="525462"/>
                </a:moveTo>
                <a:lnTo>
                  <a:pt x="0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519739" y="2745466"/>
            <a:ext cx="294525" cy="98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525136" y="2838748"/>
            <a:ext cx="443865" cy="207645"/>
          </a:xfrm>
          <a:custGeom>
            <a:avLst/>
            <a:gdLst/>
            <a:ahLst/>
            <a:cxnLst/>
            <a:rect l="l" t="t" r="r" b="b"/>
            <a:pathLst>
              <a:path w="443864" h="207644">
                <a:moveTo>
                  <a:pt x="0" y="0"/>
                </a:moveTo>
                <a:lnTo>
                  <a:pt x="443661" y="207289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967757" y="3046037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041" y="0"/>
                </a:moveTo>
                <a:lnTo>
                  <a:pt x="0" y="355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967757" y="3046393"/>
            <a:ext cx="236854" cy="111125"/>
          </a:xfrm>
          <a:custGeom>
            <a:avLst/>
            <a:gdLst/>
            <a:ahLst/>
            <a:cxnLst/>
            <a:rect l="l" t="t" r="r" b="b"/>
            <a:pathLst>
              <a:path w="236854" h="111125">
                <a:moveTo>
                  <a:pt x="0" y="0"/>
                </a:moveTo>
                <a:lnTo>
                  <a:pt x="236639" y="110693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204396" y="3156743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003" y="0"/>
                </a:moveTo>
                <a:lnTo>
                  <a:pt x="0" y="342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643117" y="3301320"/>
            <a:ext cx="197319" cy="999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630964" y="3434569"/>
            <a:ext cx="54610" cy="17145"/>
          </a:xfrm>
          <a:custGeom>
            <a:avLst/>
            <a:gdLst/>
            <a:ahLst/>
            <a:cxnLst/>
            <a:rect l="l" t="t" r="r" b="b"/>
            <a:pathLst>
              <a:path w="54610" h="17145">
                <a:moveTo>
                  <a:pt x="0" y="16738"/>
                </a:moveTo>
                <a:lnTo>
                  <a:pt x="53987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199659" y="3179540"/>
            <a:ext cx="421005" cy="197485"/>
          </a:xfrm>
          <a:custGeom>
            <a:avLst/>
            <a:gdLst/>
            <a:ahLst/>
            <a:cxnLst/>
            <a:rect l="l" t="t" r="r" b="b"/>
            <a:pathLst>
              <a:path w="421004" h="197485">
                <a:moveTo>
                  <a:pt x="420992" y="197002"/>
                </a:moveTo>
                <a:lnTo>
                  <a:pt x="0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606783" y="3376542"/>
            <a:ext cx="13970" cy="63500"/>
          </a:xfrm>
          <a:custGeom>
            <a:avLst/>
            <a:gdLst/>
            <a:ahLst/>
            <a:cxnLst/>
            <a:rect l="l" t="t" r="r" b="b"/>
            <a:pathLst>
              <a:path w="13970" h="63500">
                <a:moveTo>
                  <a:pt x="13868" y="0"/>
                </a:moveTo>
                <a:lnTo>
                  <a:pt x="0" y="63309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606783" y="3439852"/>
            <a:ext cx="24765" cy="12065"/>
          </a:xfrm>
          <a:custGeom>
            <a:avLst/>
            <a:gdLst/>
            <a:ahLst/>
            <a:cxnLst/>
            <a:rect l="l" t="t" r="r" b="b"/>
            <a:pathLst>
              <a:path w="24764" h="12064">
                <a:moveTo>
                  <a:pt x="0" y="0"/>
                </a:moveTo>
                <a:lnTo>
                  <a:pt x="24180" y="11455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630964" y="3364223"/>
            <a:ext cx="17780" cy="87630"/>
          </a:xfrm>
          <a:custGeom>
            <a:avLst/>
            <a:gdLst/>
            <a:ahLst/>
            <a:cxnLst/>
            <a:rect l="l" t="t" r="r" b="b"/>
            <a:pathLst>
              <a:path w="17779" h="87629">
                <a:moveTo>
                  <a:pt x="17551" y="0"/>
                </a:moveTo>
                <a:lnTo>
                  <a:pt x="0" y="87083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205399" y="3156743"/>
            <a:ext cx="443230" cy="207645"/>
          </a:xfrm>
          <a:custGeom>
            <a:avLst/>
            <a:gdLst/>
            <a:ahLst/>
            <a:cxnLst/>
            <a:rect l="l" t="t" r="r" b="b"/>
            <a:pathLst>
              <a:path w="443229" h="207645">
                <a:moveTo>
                  <a:pt x="0" y="0"/>
                </a:moveTo>
                <a:lnTo>
                  <a:pt x="443115" y="207479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199659" y="3156743"/>
            <a:ext cx="6350" cy="22860"/>
          </a:xfrm>
          <a:custGeom>
            <a:avLst/>
            <a:gdLst/>
            <a:ahLst/>
            <a:cxnLst/>
            <a:rect l="l" t="t" r="r" b="b"/>
            <a:pathLst>
              <a:path w="6350" h="22860">
                <a:moveTo>
                  <a:pt x="0" y="22796"/>
                </a:moveTo>
                <a:lnTo>
                  <a:pt x="5740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894044" y="3428358"/>
            <a:ext cx="438150" cy="135890"/>
          </a:xfrm>
          <a:custGeom>
            <a:avLst/>
            <a:gdLst/>
            <a:ahLst/>
            <a:cxnLst/>
            <a:rect l="l" t="t" r="r" b="b"/>
            <a:pathLst>
              <a:path w="438150" h="135889">
                <a:moveTo>
                  <a:pt x="437616" y="0"/>
                </a:moveTo>
                <a:lnTo>
                  <a:pt x="0" y="135343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331661" y="3399961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0" y="28397"/>
                </a:moveTo>
                <a:lnTo>
                  <a:pt x="7213" y="0"/>
                </a:lnTo>
              </a:path>
            </a:pathLst>
          </a:custGeom>
          <a:ln w="107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650179" y="3387743"/>
            <a:ext cx="329133" cy="1813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977623" y="3356260"/>
            <a:ext cx="368935" cy="114300"/>
          </a:xfrm>
          <a:custGeom>
            <a:avLst/>
            <a:gdLst/>
            <a:ahLst/>
            <a:cxnLst/>
            <a:rect l="l" t="t" r="r" b="b"/>
            <a:pathLst>
              <a:path w="368935" h="114300">
                <a:moveTo>
                  <a:pt x="0" y="114096"/>
                </a:moveTo>
                <a:lnTo>
                  <a:pt x="368846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973914" y="3470357"/>
            <a:ext cx="3810" cy="19050"/>
          </a:xfrm>
          <a:custGeom>
            <a:avLst/>
            <a:gdLst/>
            <a:ahLst/>
            <a:cxnLst/>
            <a:rect l="l" t="t" r="r" b="b"/>
            <a:pathLst>
              <a:path w="3810" h="19050">
                <a:moveTo>
                  <a:pt x="3708" y="0"/>
                </a:moveTo>
                <a:lnTo>
                  <a:pt x="0" y="18732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905627" y="3489090"/>
            <a:ext cx="68580" cy="21590"/>
          </a:xfrm>
          <a:custGeom>
            <a:avLst/>
            <a:gdLst/>
            <a:ahLst/>
            <a:cxnLst/>
            <a:rect l="l" t="t" r="r" b="b"/>
            <a:pathLst>
              <a:path w="68579" h="21589">
                <a:moveTo>
                  <a:pt x="0" y="21069"/>
                </a:moveTo>
                <a:lnTo>
                  <a:pt x="68287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900064" y="3510159"/>
            <a:ext cx="5715" cy="25400"/>
          </a:xfrm>
          <a:custGeom>
            <a:avLst/>
            <a:gdLst/>
            <a:ahLst/>
            <a:cxnLst/>
            <a:rect l="l" t="t" r="r" b="b"/>
            <a:pathLst>
              <a:path w="5714" h="25400">
                <a:moveTo>
                  <a:pt x="5562" y="0"/>
                </a:moveTo>
                <a:lnTo>
                  <a:pt x="0" y="24980"/>
                </a:lnTo>
              </a:path>
            </a:pathLst>
          </a:custGeom>
          <a:ln w="107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338874" y="3356260"/>
            <a:ext cx="7620" cy="43815"/>
          </a:xfrm>
          <a:custGeom>
            <a:avLst/>
            <a:gdLst/>
            <a:ahLst/>
            <a:cxnLst/>
            <a:rect l="l" t="t" r="r" b="b"/>
            <a:pathLst>
              <a:path w="7620" h="43814">
                <a:moveTo>
                  <a:pt x="7594" y="0"/>
                </a:moveTo>
                <a:lnTo>
                  <a:pt x="0" y="4370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337515" y="3395211"/>
            <a:ext cx="7620" cy="29209"/>
          </a:xfrm>
          <a:custGeom>
            <a:avLst/>
            <a:gdLst/>
            <a:ahLst/>
            <a:cxnLst/>
            <a:rect l="l" t="t" r="r" b="b"/>
            <a:pathLst>
              <a:path w="7620" h="29210">
                <a:moveTo>
                  <a:pt x="0" y="28854"/>
                </a:moveTo>
                <a:lnTo>
                  <a:pt x="7035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344894" y="3352006"/>
            <a:ext cx="7620" cy="42545"/>
          </a:xfrm>
          <a:custGeom>
            <a:avLst/>
            <a:gdLst/>
            <a:ahLst/>
            <a:cxnLst/>
            <a:rect l="l" t="t" r="r" b="b"/>
            <a:pathLst>
              <a:path w="7620" h="42545">
                <a:moveTo>
                  <a:pt x="0" y="42532"/>
                </a:moveTo>
                <a:lnTo>
                  <a:pt x="7429" y="0"/>
                </a:lnTo>
              </a:path>
            </a:pathLst>
          </a:custGeom>
          <a:ln w="10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4023145" y="1744435"/>
            <a:ext cx="4535346" cy="32826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200"/>
              </a:lnSpc>
            </a:pPr>
            <a:r>
              <a:rPr lang="ru-RU" sz="1200" b="0" spc="-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Версия накладки </a:t>
            </a:r>
            <a:r>
              <a:rPr lang="es-ES" sz="1200" b="0" spc="-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TOP</a:t>
            </a:r>
            <a:r>
              <a:rPr lang="ru-RU" sz="1200" b="0" spc="-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, предназначенная для установки в дверные рамы, где ранее была установлена обычная защёлка. </a:t>
            </a:r>
          </a:p>
          <a:p>
            <a:pPr marL="12700" marR="5080" algn="just">
              <a:lnSpc>
                <a:spcPct val="101200"/>
              </a:lnSpc>
            </a:pPr>
            <a:r>
              <a:rPr lang="ru-RU" sz="1200" b="0" spc="-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Накладка </a:t>
            </a:r>
            <a:r>
              <a:rPr lang="es-ES" sz="1200" b="0" spc="-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TOP</a:t>
            </a:r>
            <a:r>
              <a:rPr lang="ru-RU" sz="1200" b="0" spc="-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 позволяет защитить язычок и за счёт направляющих рамп обеспечить мягкое закрытие.</a:t>
            </a:r>
            <a:endParaRPr lang="es-ES" sz="1200" b="0" spc="-5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2700" marR="5080" algn="just">
              <a:lnSpc>
                <a:spcPct val="101200"/>
              </a:lnSpc>
            </a:pPr>
            <a:endParaRPr lang="es-ES" sz="1200" b="0" spc="-5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2700" marR="5080" algn="just">
              <a:lnSpc>
                <a:spcPct val="101200"/>
              </a:lnSpc>
            </a:pPr>
            <a:endParaRPr lang="es-ES" sz="1200" b="0" spc="-5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Защёлка протестирована на </a:t>
            </a:r>
            <a:r>
              <a:rPr lang="es-ES" sz="120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4</a:t>
            </a:r>
            <a:r>
              <a:rPr lang="ru-RU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00 000 циклов</a:t>
            </a:r>
            <a:endParaRPr lang="es-ES" sz="1200" b="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Максимальное усилие до </a:t>
            </a:r>
            <a:r>
              <a:rPr lang="es-ES" sz="120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33</a:t>
            </a:r>
            <a:r>
              <a:rPr lang="ru-RU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0кг. </a:t>
            </a:r>
            <a:r>
              <a:rPr lang="en-GB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 </a:t>
            </a:r>
            <a:endParaRPr lang="es-ES" sz="1200" b="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s-ES" sz="1200" b="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Максимальный захват </a:t>
            </a:r>
            <a:r>
              <a:rPr lang="es-ES" sz="120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5.1</a:t>
            </a:r>
            <a:r>
              <a:rPr lang="ru-RU" sz="120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 мм</a:t>
            </a:r>
            <a:r>
              <a:rPr lang="es-ES" sz="120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.</a:t>
            </a: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endParaRPr lang="es-ES" sz="1200" spc="5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Регулировка язычка: до </a:t>
            </a:r>
            <a:r>
              <a:rPr lang="es-ES" sz="120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2</a:t>
            </a:r>
            <a:r>
              <a:rPr lang="ru-RU" sz="120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мм.</a:t>
            </a:r>
            <a:endParaRPr lang="es-ES" sz="1200" spc="5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2700" marR="5080" algn="just">
              <a:lnSpc>
                <a:spcPct val="101200"/>
              </a:lnSpc>
            </a:pPr>
            <a:endParaRPr lang="es-ES" sz="1400" spc="-5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2700" marR="5080" algn="just">
              <a:lnSpc>
                <a:spcPct val="101200"/>
              </a:lnSpc>
            </a:pPr>
            <a:endParaRPr sz="1200" dirty="0">
              <a:latin typeface="Montserrat Light" panose="00000400000000000000" pitchFamily="2" charset="0"/>
              <a:cs typeface="Calibri Light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6857390" y="117548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274421" y="0"/>
                </a:moveTo>
                <a:lnTo>
                  <a:pt x="0" y="0"/>
                </a:lnTo>
                <a:lnTo>
                  <a:pt x="0" y="228701"/>
                </a:lnTo>
                <a:lnTo>
                  <a:pt x="274421" y="228701"/>
                </a:lnTo>
                <a:lnTo>
                  <a:pt x="320167" y="183172"/>
                </a:lnTo>
                <a:lnTo>
                  <a:pt x="320167" y="182956"/>
                </a:lnTo>
                <a:lnTo>
                  <a:pt x="45732" y="182956"/>
                </a:lnTo>
                <a:lnTo>
                  <a:pt x="45732" y="45745"/>
                </a:lnTo>
                <a:lnTo>
                  <a:pt x="320167" y="45745"/>
                </a:lnTo>
                <a:lnTo>
                  <a:pt x="274421" y="0"/>
                </a:lnTo>
                <a:close/>
              </a:path>
              <a:path w="320675" h="229235">
                <a:moveTo>
                  <a:pt x="320167" y="45745"/>
                </a:moveTo>
                <a:lnTo>
                  <a:pt x="255206" y="45745"/>
                </a:lnTo>
                <a:lnTo>
                  <a:pt x="274421" y="64960"/>
                </a:lnTo>
                <a:lnTo>
                  <a:pt x="274421" y="164147"/>
                </a:lnTo>
                <a:lnTo>
                  <a:pt x="255511" y="182956"/>
                </a:lnTo>
                <a:lnTo>
                  <a:pt x="320167" y="182956"/>
                </a:lnTo>
                <a:lnTo>
                  <a:pt x="320167" y="457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223290" y="32385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246163" y="163829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223290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520590" y="163283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7210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589189" y="117551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67" y="0"/>
                </a:moveTo>
                <a:lnTo>
                  <a:pt x="0" y="0"/>
                </a:lnTo>
                <a:lnTo>
                  <a:pt x="0" y="228688"/>
                </a:lnTo>
                <a:lnTo>
                  <a:pt x="45745" y="228688"/>
                </a:lnTo>
                <a:lnTo>
                  <a:pt x="45745" y="137223"/>
                </a:lnTo>
                <a:lnTo>
                  <a:pt x="320167" y="137223"/>
                </a:lnTo>
                <a:lnTo>
                  <a:pt x="320167" y="91478"/>
                </a:lnTo>
                <a:lnTo>
                  <a:pt x="45745" y="91478"/>
                </a:lnTo>
                <a:lnTo>
                  <a:pt x="45745" y="45732"/>
                </a:lnTo>
                <a:lnTo>
                  <a:pt x="320167" y="45732"/>
                </a:lnTo>
                <a:lnTo>
                  <a:pt x="320167" y="0"/>
                </a:lnTo>
                <a:close/>
              </a:path>
              <a:path w="320675" h="229235">
                <a:moveTo>
                  <a:pt x="274434" y="137223"/>
                </a:moveTo>
                <a:lnTo>
                  <a:pt x="223202" y="137223"/>
                </a:lnTo>
                <a:lnTo>
                  <a:pt x="268947" y="228688"/>
                </a:lnTo>
                <a:lnTo>
                  <a:pt x="320167" y="228688"/>
                </a:lnTo>
                <a:lnTo>
                  <a:pt x="274434" y="137223"/>
                </a:lnTo>
                <a:close/>
              </a:path>
              <a:path w="320675" h="229235">
                <a:moveTo>
                  <a:pt x="320167" y="45732"/>
                </a:moveTo>
                <a:lnTo>
                  <a:pt x="274434" y="45732"/>
                </a:lnTo>
                <a:lnTo>
                  <a:pt x="274434" y="91478"/>
                </a:lnTo>
                <a:lnTo>
                  <a:pt x="320167" y="91478"/>
                </a:lnTo>
                <a:lnTo>
                  <a:pt x="320167" y="457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343874" y="255270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321002" y="232409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321002" y="163829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45" y="45720"/>
                </a:lnTo>
                <a:lnTo>
                  <a:pt x="45745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321002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618296" y="254774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465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595436" y="163283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45732" y="0"/>
                </a:moveTo>
                <a:lnTo>
                  <a:pt x="0" y="0"/>
                </a:lnTo>
                <a:lnTo>
                  <a:pt x="0" y="45745"/>
                </a:lnTo>
                <a:lnTo>
                  <a:pt x="45732" y="45745"/>
                </a:lnTo>
                <a:lnTo>
                  <a:pt x="45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686901" y="32331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961335" y="25473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19"/>
                </a:moveTo>
                <a:lnTo>
                  <a:pt x="45732" y="45719"/>
                </a:lnTo>
                <a:lnTo>
                  <a:pt x="45732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686901" y="2318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686901" y="16329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32" y="45720"/>
                </a:lnTo>
                <a:lnTo>
                  <a:pt x="45732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686901" y="14043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955094" y="117556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67" y="0"/>
                </a:moveTo>
                <a:lnTo>
                  <a:pt x="0" y="0"/>
                </a:lnTo>
                <a:lnTo>
                  <a:pt x="0" y="228688"/>
                </a:lnTo>
                <a:lnTo>
                  <a:pt x="320167" y="228688"/>
                </a:lnTo>
                <a:lnTo>
                  <a:pt x="274523" y="183172"/>
                </a:lnTo>
                <a:lnTo>
                  <a:pt x="274739" y="182943"/>
                </a:lnTo>
                <a:lnTo>
                  <a:pt x="45745" y="182943"/>
                </a:lnTo>
                <a:lnTo>
                  <a:pt x="45745" y="45732"/>
                </a:lnTo>
                <a:lnTo>
                  <a:pt x="274523" y="45732"/>
                </a:lnTo>
                <a:lnTo>
                  <a:pt x="320167" y="355"/>
                </a:lnTo>
                <a:lnTo>
                  <a:pt x="320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482618" y="444492"/>
            <a:ext cx="4661535" cy="302260"/>
          </a:xfrm>
          <a:custGeom>
            <a:avLst/>
            <a:gdLst/>
            <a:ahLst/>
            <a:cxnLst/>
            <a:rect l="l" t="t" r="r" b="b"/>
            <a:pathLst>
              <a:path w="4661534" h="302259">
                <a:moveTo>
                  <a:pt x="4661382" y="0"/>
                </a:moveTo>
                <a:lnTo>
                  <a:pt x="301726" y="0"/>
                </a:lnTo>
                <a:lnTo>
                  <a:pt x="0" y="301726"/>
                </a:lnTo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6277390" y="483725"/>
            <a:ext cx="2742565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340" dirty="0">
                <a:solidFill>
                  <a:srgbClr val="FFFFFF"/>
                </a:solidFill>
                <a:latin typeface="Calibri"/>
                <a:cs typeface="Calibri"/>
              </a:rPr>
              <a:t>PRODUCTS 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100" spc="305" dirty="0">
                <a:solidFill>
                  <a:srgbClr val="FFFFFF"/>
                </a:solidFill>
                <a:latin typeface="Calibri"/>
                <a:cs typeface="Calibri"/>
              </a:rPr>
              <a:t>ELECTRIC</a:t>
            </a:r>
            <a:r>
              <a:rPr sz="11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315" dirty="0">
                <a:solidFill>
                  <a:srgbClr val="FFFFFF"/>
                </a:solidFill>
                <a:latin typeface="Calibri"/>
                <a:cs typeface="Calibri"/>
              </a:rPr>
              <a:t>STRIKES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102" name="Imagen 101">
            <a:extLst>
              <a:ext uri="{FF2B5EF4-FFF2-40B4-BE49-F238E27FC236}">
                <a16:creationId xmlns:a16="http://schemas.microsoft.com/office/drawing/2014/main" xmlns="" id="{0895F057-710B-4A42-8CF8-C71399F5BB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098" y="2353878"/>
            <a:ext cx="1466815" cy="2774625"/>
          </a:xfrm>
          <a:prstGeom prst="rect">
            <a:avLst/>
          </a:prstGeom>
        </p:spPr>
      </p:pic>
      <p:pic>
        <p:nvPicPr>
          <p:cNvPr id="100" name="Imagen 99">
            <a:extLst>
              <a:ext uri="{FF2B5EF4-FFF2-40B4-BE49-F238E27FC236}">
                <a16:creationId xmlns:a16="http://schemas.microsoft.com/office/drawing/2014/main" xmlns="" id="{4FC589A5-A30D-4804-B56F-C2FB722B63F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2"/>
            <a:ext cx="9144000" cy="725182"/>
          </a:xfrm>
          <a:prstGeom prst="rect">
            <a:avLst/>
          </a:prstGeom>
        </p:spPr>
      </p:pic>
      <p:graphicFrame>
        <p:nvGraphicFramePr>
          <p:cNvPr id="101" name="Tabla 100">
            <a:extLst>
              <a:ext uri="{FF2B5EF4-FFF2-40B4-BE49-F238E27FC236}">
                <a16:creationId xmlns:a16="http://schemas.microsoft.com/office/drawing/2014/main" xmlns="" id="{9AAE1DC7-A621-75B8-1632-D631D1BA0F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54513"/>
              </p:ext>
            </p:extLst>
          </p:nvPr>
        </p:nvGraphicFramePr>
        <p:xfrm>
          <a:off x="474179" y="5638084"/>
          <a:ext cx="2874475" cy="894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4538">
                  <a:extLst>
                    <a:ext uri="{9D8B030D-6E8A-4147-A177-3AD203B41FA5}">
                      <a16:colId xmlns:a16="http://schemas.microsoft.com/office/drawing/2014/main" xmlns="" val="1902422706"/>
                    </a:ext>
                  </a:extLst>
                </a:gridCol>
                <a:gridCol w="1229937">
                  <a:extLst>
                    <a:ext uri="{9D8B030D-6E8A-4147-A177-3AD203B41FA5}">
                      <a16:colId xmlns:a16="http://schemas.microsoft.com/office/drawing/2014/main" xmlns="" val="3579120080"/>
                    </a:ext>
                  </a:extLst>
                </a:gridCol>
              </a:tblGrid>
              <a:tr h="762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P</a:t>
                      </a:r>
                      <a:r>
                        <a:rPr lang="ru-RU" sz="1100" u="none" strike="noStrike" dirty="0">
                          <a:effectLst/>
                        </a:rPr>
                        <a:t>азмеры с учётом накладки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66*20.5*25.5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204606732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C</a:t>
                      </a:r>
                      <a:r>
                        <a:rPr lang="ru-RU" sz="1100" u="none" strike="noStrike" dirty="0">
                          <a:effectLst/>
                        </a:rPr>
                        <a:t>имметричная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65712063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P</a:t>
                      </a:r>
                      <a:r>
                        <a:rPr lang="ru-RU" sz="1100" u="none" strike="noStrike" dirty="0">
                          <a:effectLst/>
                        </a:rPr>
                        <a:t>адиусный языч</a:t>
                      </a:r>
                      <a:r>
                        <a:rPr lang="en-US" sz="1100" u="none" strike="noStrike" dirty="0">
                          <a:effectLst/>
                        </a:rPr>
                        <a:t>o</a:t>
                      </a:r>
                      <a:r>
                        <a:rPr lang="ru-RU" sz="1100" u="none" strike="noStrike" dirty="0">
                          <a:effectLst/>
                        </a:rPr>
                        <a:t>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1751570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 языч</a:t>
                      </a:r>
                      <a:r>
                        <a:rPr lang="en-US" sz="1100" u="none" strike="noStrike">
                          <a:effectLst/>
                        </a:rPr>
                        <a:t>o</a:t>
                      </a:r>
                      <a:r>
                        <a:rPr lang="ru-RU" sz="1100" u="none" strike="noStrike">
                          <a:effectLst/>
                        </a:rPr>
                        <a:t>к </a:t>
                      </a:r>
                      <a:r>
                        <a:rPr lang="en-US" sz="1100" u="none" strike="noStrike">
                          <a:effectLst/>
                        </a:rPr>
                        <a:t>FLEX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3599320036"/>
                  </a:ext>
                </a:extLst>
              </a:tr>
            </a:tbl>
          </a:graphicData>
        </a:graphic>
      </p:graphicFrame>
      <p:pic>
        <p:nvPicPr>
          <p:cNvPr id="103" name="Imagen 102">
            <a:extLst>
              <a:ext uri="{FF2B5EF4-FFF2-40B4-BE49-F238E27FC236}">
                <a16:creationId xmlns:a16="http://schemas.microsoft.com/office/drawing/2014/main" xmlns="" id="{1409B982-ACFC-BD20-EBF5-64755A9CBC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10567" y="3271712"/>
            <a:ext cx="962076" cy="906874"/>
          </a:xfrm>
          <a:prstGeom prst="rect">
            <a:avLst/>
          </a:prstGeom>
        </p:spPr>
      </p:pic>
      <p:pic>
        <p:nvPicPr>
          <p:cNvPr id="104" name="Imagen 103">
            <a:extLst>
              <a:ext uri="{FF2B5EF4-FFF2-40B4-BE49-F238E27FC236}">
                <a16:creationId xmlns:a16="http://schemas.microsoft.com/office/drawing/2014/main" xmlns="" id="{25D64DBC-5A82-98D3-BEB2-934D2126FDF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12288" y="2310995"/>
            <a:ext cx="962077" cy="898990"/>
          </a:xfrm>
          <a:prstGeom prst="rect">
            <a:avLst/>
          </a:prstGeom>
        </p:spPr>
      </p:pic>
      <p:pic>
        <p:nvPicPr>
          <p:cNvPr id="105" name="Imagen 104">
            <a:extLst>
              <a:ext uri="{FF2B5EF4-FFF2-40B4-BE49-F238E27FC236}">
                <a16:creationId xmlns:a16="http://schemas.microsoft.com/office/drawing/2014/main" xmlns="" id="{2E8F61F7-1648-B999-F142-134B3986E2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30465" y="4145471"/>
            <a:ext cx="903983" cy="960480"/>
          </a:xfrm>
          <a:prstGeom prst="rect">
            <a:avLst/>
          </a:prstGeom>
        </p:spPr>
      </p:pic>
      <p:pic>
        <p:nvPicPr>
          <p:cNvPr id="106" name="Imagen 105">
            <a:extLst>
              <a:ext uri="{FF2B5EF4-FFF2-40B4-BE49-F238E27FC236}">
                <a16:creationId xmlns:a16="http://schemas.microsoft.com/office/drawing/2014/main" xmlns="" id="{BB517C34-C198-5FF0-F16A-A50B40F99FF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84796" y="3292666"/>
            <a:ext cx="903983" cy="911983"/>
          </a:xfrm>
          <a:prstGeom prst="rect">
            <a:avLst/>
          </a:prstGeom>
        </p:spPr>
      </p:pic>
      <p:pic>
        <p:nvPicPr>
          <p:cNvPr id="107" name="Imagen 106">
            <a:extLst>
              <a:ext uri="{FF2B5EF4-FFF2-40B4-BE49-F238E27FC236}">
                <a16:creationId xmlns:a16="http://schemas.microsoft.com/office/drawing/2014/main" xmlns="" id="{78CFE911-A9DB-BF61-7BAF-AA0B5E8C8C0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80282" y="2299979"/>
            <a:ext cx="1046970" cy="901769"/>
          </a:xfrm>
          <a:prstGeom prst="rect">
            <a:avLst/>
          </a:prstGeom>
        </p:spPr>
      </p:pic>
      <p:graphicFrame>
        <p:nvGraphicFramePr>
          <p:cNvPr id="108" name="Tabla 9">
            <a:extLst>
              <a:ext uri="{FF2B5EF4-FFF2-40B4-BE49-F238E27FC236}">
                <a16:creationId xmlns:a16="http://schemas.microsoft.com/office/drawing/2014/main" xmlns="" id="{60F24391-AFFB-643E-9EC4-6572E41F7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897980"/>
              </p:ext>
            </p:extLst>
          </p:nvPr>
        </p:nvGraphicFramePr>
        <p:xfrm>
          <a:off x="4005995" y="5222410"/>
          <a:ext cx="4542790" cy="16154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637790">
                  <a:extLst>
                    <a:ext uri="{9D8B030D-6E8A-4147-A177-3AD203B41FA5}">
                      <a16:colId xmlns:a16="http://schemas.microsoft.com/office/drawing/2014/main" xmlns="" val="118481557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2594403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Доступные функции: </a:t>
                      </a:r>
                    </a:p>
                    <a:p>
                      <a:endParaRPr lang="ru-RU" sz="1000" b="0" dirty="0">
                        <a:latin typeface="Montserrat" panose="00000500000000000000" pitchFamily="2" charset="0"/>
                      </a:endParaRPr>
                    </a:p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D    Маханическая разблокировка</a:t>
                      </a:r>
                    </a:p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F     Регулирующийся язычок Flex</a:t>
                      </a:r>
                    </a:p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A     Стандартная память (задержка)</a:t>
                      </a:r>
                    </a:p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Ab   Скользящая память (задержка)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305 </a:t>
                      </a:r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 M</a:t>
                      </a:r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ониторинг </a:t>
                      </a:r>
                      <a:endParaRPr lang="en-US" sz="1000" b="0" dirty="0">
                        <a:latin typeface="Montserrat" panose="00000500000000000000" pitchFamily="2" charset="0"/>
                      </a:endParaRPr>
                    </a:p>
                    <a:p>
                      <a:endParaRPr lang="en-US" sz="1000" b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Доступные катушки: </a:t>
                      </a:r>
                      <a:endParaRPr lang="es-ES" sz="1000" b="0" dirty="0">
                        <a:latin typeface="Montserrat" panose="00000500000000000000" pitchFamily="2" charset="0"/>
                      </a:endParaRPr>
                    </a:p>
                    <a:p>
                      <a:endParaRPr lang="es-ES" sz="1000" b="0" dirty="0">
                        <a:latin typeface="Montserrat" panose="00000500000000000000" pitchFamily="2" charset="0"/>
                      </a:endParaRP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10-24V AC/DC</a:t>
                      </a: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6</a:t>
                      </a:r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-12</a:t>
                      </a:r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V AC/DC</a:t>
                      </a: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(424) 24V DC</a:t>
                      </a: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(512) 12V DC</a:t>
                      </a: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(524) 24V DC</a:t>
                      </a:r>
                      <a:endParaRPr lang="ru-RU" sz="1000" b="0" dirty="0">
                        <a:latin typeface="Montserrat" panose="00000500000000000000" pitchFamily="2" charset="0"/>
                      </a:endParaRPr>
                    </a:p>
                    <a:p>
                      <a:endParaRPr lang="en-US" sz="1000" b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2547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2280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7328" y="870575"/>
            <a:ext cx="2875471" cy="889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5650" spc="2010" dirty="0"/>
              <a:t>9</a:t>
            </a:r>
            <a:r>
              <a:rPr sz="5650" spc="1945" dirty="0"/>
              <a:t>9</a:t>
            </a:r>
            <a:r>
              <a:rPr spc="765" dirty="0"/>
              <a:t>SERIES</a:t>
            </a:r>
            <a:endParaRPr sz="5650" dirty="0"/>
          </a:p>
        </p:txBody>
      </p:sp>
      <p:sp>
        <p:nvSpPr>
          <p:cNvPr id="3" name="object 3"/>
          <p:cNvSpPr/>
          <p:nvPr/>
        </p:nvSpPr>
        <p:spPr>
          <a:xfrm>
            <a:off x="502869" y="1695818"/>
            <a:ext cx="2726055" cy="237490"/>
          </a:xfrm>
          <a:custGeom>
            <a:avLst/>
            <a:gdLst/>
            <a:ahLst/>
            <a:cxnLst/>
            <a:rect l="l" t="t" r="r" b="b"/>
            <a:pathLst>
              <a:path w="2726055" h="237489">
                <a:moveTo>
                  <a:pt x="2725991" y="237223"/>
                </a:moveTo>
                <a:lnTo>
                  <a:pt x="0" y="237223"/>
                </a:lnTo>
                <a:lnTo>
                  <a:pt x="0" y="0"/>
                </a:lnTo>
                <a:lnTo>
                  <a:pt x="2725991" y="0"/>
                </a:lnTo>
                <a:lnTo>
                  <a:pt x="2725991" y="237223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86966" y="1711312"/>
            <a:ext cx="2562225" cy="1879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295" dirty="0">
                <a:solidFill>
                  <a:srgbClr val="FFFFFF"/>
                </a:solidFill>
                <a:latin typeface="Calibri"/>
                <a:cs typeface="Calibri"/>
              </a:rPr>
              <a:t>SPECIAL</a:t>
            </a:r>
            <a:r>
              <a:rPr sz="105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265" dirty="0">
                <a:solidFill>
                  <a:srgbClr val="FFFFFF"/>
                </a:solidFill>
                <a:latin typeface="Calibri"/>
                <a:cs typeface="Calibri"/>
              </a:rPr>
              <a:t>SERIE</a:t>
            </a:r>
            <a:r>
              <a:rPr sz="105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2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05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315" dirty="0">
                <a:solidFill>
                  <a:srgbClr val="FFFFFF"/>
                </a:solidFill>
                <a:latin typeface="Calibri"/>
                <a:cs typeface="Calibri"/>
              </a:rPr>
              <a:t>PRELOAD</a:t>
            </a:r>
            <a:r>
              <a:rPr sz="105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355" dirty="0">
                <a:solidFill>
                  <a:srgbClr val="FFFFFF"/>
                </a:solidFill>
                <a:latin typeface="Calibri"/>
                <a:cs typeface="Calibri"/>
              </a:rPr>
              <a:t>VDC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64567" y="1492683"/>
            <a:ext cx="4358005" cy="10902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r>
              <a:rPr lang="ru-RU" sz="14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Эта инновационная защёлка серии 99  </a:t>
            </a:r>
            <a:r>
              <a:rPr lang="es-ES" sz="14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  </a:t>
            </a:r>
            <a:r>
              <a:rPr lang="ru-RU" sz="14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с с функцией преднагрузки </a:t>
            </a:r>
            <a:r>
              <a:rPr lang="es-ES" sz="14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c</a:t>
            </a:r>
            <a:r>
              <a:rPr lang="ru-RU" sz="14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имулирует работу в режиме VAC до момента открытия механизма с автоматическим переключением на режим VDC в момент открытия. </a:t>
            </a:r>
            <a:endParaRPr lang="ru-RU" sz="1400" dirty="0">
              <a:latin typeface="Montserrat Light" panose="00000400000000000000" pitchFamily="2" charset="0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66318" y="2940343"/>
            <a:ext cx="4317365" cy="66107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1400" b="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Стандартное функционирование</a:t>
            </a:r>
            <a:r>
              <a:rPr lang="es-ES" sz="1400" b="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 </a:t>
            </a:r>
            <a:r>
              <a:rPr lang="es-ES" sz="1400" b="0" spc="5" dirty="0" err="1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bi-voltage</a:t>
            </a:r>
            <a:r>
              <a:rPr lang="ru-RU" sz="1400" b="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 12</a:t>
            </a:r>
            <a:r>
              <a:rPr lang="es-ES" sz="1400" b="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/24</a:t>
            </a:r>
            <a:r>
              <a:rPr lang="ru-RU" sz="1400" b="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V</a:t>
            </a:r>
            <a:r>
              <a:rPr lang="es-ES" sz="1400" b="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 </a:t>
            </a:r>
            <a:r>
              <a:rPr lang="ru-RU" sz="1400" b="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DC, бесперебойная работа при преднагрузке до 20кг. </a:t>
            </a:r>
            <a:endParaRPr sz="1400" dirty="0">
              <a:latin typeface="Montserrat Light" panose="00000400000000000000" pitchFamily="2" charset="0"/>
              <a:cs typeface="Calibri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57393" y="117548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274421" y="0"/>
                </a:moveTo>
                <a:lnTo>
                  <a:pt x="0" y="0"/>
                </a:lnTo>
                <a:lnTo>
                  <a:pt x="0" y="228701"/>
                </a:lnTo>
                <a:lnTo>
                  <a:pt x="274421" y="228701"/>
                </a:lnTo>
                <a:lnTo>
                  <a:pt x="320167" y="183172"/>
                </a:lnTo>
                <a:lnTo>
                  <a:pt x="320167" y="182956"/>
                </a:lnTo>
                <a:lnTo>
                  <a:pt x="45732" y="182956"/>
                </a:lnTo>
                <a:lnTo>
                  <a:pt x="45732" y="45745"/>
                </a:lnTo>
                <a:lnTo>
                  <a:pt x="320167" y="45745"/>
                </a:lnTo>
                <a:lnTo>
                  <a:pt x="274421" y="0"/>
                </a:lnTo>
                <a:close/>
              </a:path>
              <a:path w="320675" h="229235">
                <a:moveTo>
                  <a:pt x="320167" y="45745"/>
                </a:moveTo>
                <a:lnTo>
                  <a:pt x="255206" y="45745"/>
                </a:lnTo>
                <a:lnTo>
                  <a:pt x="274421" y="64960"/>
                </a:lnTo>
                <a:lnTo>
                  <a:pt x="274421" y="164147"/>
                </a:lnTo>
                <a:lnTo>
                  <a:pt x="255511" y="182956"/>
                </a:lnTo>
                <a:lnTo>
                  <a:pt x="320167" y="182956"/>
                </a:lnTo>
                <a:lnTo>
                  <a:pt x="320167" y="457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23290" y="32385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46163" y="163829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23290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20590" y="163283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7210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89189" y="117551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79" y="0"/>
                </a:moveTo>
                <a:lnTo>
                  <a:pt x="0" y="0"/>
                </a:lnTo>
                <a:lnTo>
                  <a:pt x="0" y="228688"/>
                </a:lnTo>
                <a:lnTo>
                  <a:pt x="45745" y="228688"/>
                </a:lnTo>
                <a:lnTo>
                  <a:pt x="45745" y="137223"/>
                </a:lnTo>
                <a:lnTo>
                  <a:pt x="320179" y="137223"/>
                </a:lnTo>
                <a:lnTo>
                  <a:pt x="320179" y="91478"/>
                </a:lnTo>
                <a:lnTo>
                  <a:pt x="45745" y="91478"/>
                </a:lnTo>
                <a:lnTo>
                  <a:pt x="45745" y="45732"/>
                </a:lnTo>
                <a:lnTo>
                  <a:pt x="320179" y="45732"/>
                </a:lnTo>
                <a:lnTo>
                  <a:pt x="320179" y="0"/>
                </a:lnTo>
                <a:close/>
              </a:path>
              <a:path w="320675" h="229235">
                <a:moveTo>
                  <a:pt x="274434" y="137223"/>
                </a:moveTo>
                <a:lnTo>
                  <a:pt x="223202" y="137223"/>
                </a:lnTo>
                <a:lnTo>
                  <a:pt x="268947" y="228688"/>
                </a:lnTo>
                <a:lnTo>
                  <a:pt x="320179" y="228688"/>
                </a:lnTo>
                <a:lnTo>
                  <a:pt x="274434" y="137223"/>
                </a:lnTo>
                <a:close/>
              </a:path>
              <a:path w="320675" h="229235">
                <a:moveTo>
                  <a:pt x="320179" y="45732"/>
                </a:moveTo>
                <a:lnTo>
                  <a:pt x="274434" y="45732"/>
                </a:lnTo>
                <a:lnTo>
                  <a:pt x="274434" y="91478"/>
                </a:lnTo>
                <a:lnTo>
                  <a:pt x="320179" y="91478"/>
                </a:lnTo>
                <a:lnTo>
                  <a:pt x="320179" y="457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43874" y="255270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21002" y="232409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21002" y="163829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45" y="45720"/>
                </a:lnTo>
                <a:lnTo>
                  <a:pt x="45745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21002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18302" y="254774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465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95436" y="163283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45732" y="0"/>
                </a:moveTo>
                <a:lnTo>
                  <a:pt x="0" y="0"/>
                </a:lnTo>
                <a:lnTo>
                  <a:pt x="0" y="45745"/>
                </a:lnTo>
                <a:lnTo>
                  <a:pt x="45732" y="45745"/>
                </a:lnTo>
                <a:lnTo>
                  <a:pt x="45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86903" y="32331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61337" y="25473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19"/>
                </a:moveTo>
                <a:lnTo>
                  <a:pt x="45732" y="45719"/>
                </a:lnTo>
                <a:lnTo>
                  <a:pt x="45732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86903" y="2318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86903" y="16329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32" y="45720"/>
                </a:lnTo>
                <a:lnTo>
                  <a:pt x="45732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686903" y="14043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55097" y="117556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67" y="0"/>
                </a:moveTo>
                <a:lnTo>
                  <a:pt x="0" y="0"/>
                </a:lnTo>
                <a:lnTo>
                  <a:pt x="0" y="228688"/>
                </a:lnTo>
                <a:lnTo>
                  <a:pt x="320167" y="228688"/>
                </a:lnTo>
                <a:lnTo>
                  <a:pt x="274523" y="183172"/>
                </a:lnTo>
                <a:lnTo>
                  <a:pt x="274739" y="182943"/>
                </a:lnTo>
                <a:lnTo>
                  <a:pt x="45745" y="182943"/>
                </a:lnTo>
                <a:lnTo>
                  <a:pt x="45745" y="45732"/>
                </a:lnTo>
                <a:lnTo>
                  <a:pt x="274523" y="45732"/>
                </a:lnTo>
                <a:lnTo>
                  <a:pt x="320167" y="355"/>
                </a:lnTo>
                <a:lnTo>
                  <a:pt x="320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82619" y="444492"/>
            <a:ext cx="4661535" cy="302260"/>
          </a:xfrm>
          <a:custGeom>
            <a:avLst/>
            <a:gdLst/>
            <a:ahLst/>
            <a:cxnLst/>
            <a:rect l="l" t="t" r="r" b="b"/>
            <a:pathLst>
              <a:path w="4661534" h="302259">
                <a:moveTo>
                  <a:pt x="4661382" y="0"/>
                </a:moveTo>
                <a:lnTo>
                  <a:pt x="301726" y="0"/>
                </a:lnTo>
                <a:lnTo>
                  <a:pt x="0" y="301726"/>
                </a:lnTo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277396" y="483725"/>
            <a:ext cx="2742565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340" dirty="0">
                <a:solidFill>
                  <a:srgbClr val="FFFFFF"/>
                </a:solidFill>
                <a:latin typeface="Calibri"/>
                <a:cs typeface="Calibri"/>
              </a:rPr>
              <a:t>PRODUCTS 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100" spc="305" dirty="0">
                <a:solidFill>
                  <a:srgbClr val="FFFFFF"/>
                </a:solidFill>
                <a:latin typeface="Calibri"/>
                <a:cs typeface="Calibri"/>
              </a:rPr>
              <a:t>ELECTRIC</a:t>
            </a:r>
            <a:r>
              <a:rPr sz="11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315" dirty="0">
                <a:solidFill>
                  <a:srgbClr val="FFFFFF"/>
                </a:solidFill>
                <a:latin typeface="Calibri"/>
                <a:cs typeface="Calibri"/>
              </a:rPr>
              <a:t>STRIKES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707003" y="1027649"/>
            <a:ext cx="1507490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555" dirty="0">
                <a:solidFill>
                  <a:srgbClr val="FE5100"/>
                </a:solidFill>
                <a:latin typeface="Calibri"/>
                <a:cs typeface="Calibri"/>
              </a:rPr>
              <a:t>PREL</a:t>
            </a:r>
            <a:r>
              <a:rPr sz="1950" spc="670" dirty="0">
                <a:solidFill>
                  <a:srgbClr val="FE5100"/>
                </a:solidFill>
                <a:latin typeface="Calibri"/>
                <a:cs typeface="Calibri"/>
              </a:rPr>
              <a:t>O</a:t>
            </a:r>
            <a:r>
              <a:rPr sz="1950" spc="645" dirty="0">
                <a:solidFill>
                  <a:srgbClr val="FE5100"/>
                </a:solidFill>
                <a:latin typeface="Calibri"/>
                <a:cs typeface="Calibri"/>
              </a:rPr>
              <a:t>AD</a:t>
            </a:r>
            <a:endParaRPr sz="1950" dirty="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90026" y="2268463"/>
            <a:ext cx="2028365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065837" y="3878912"/>
            <a:ext cx="4356735" cy="872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95"/>
              </a:spcBef>
            </a:pPr>
            <a:r>
              <a:rPr lang="ru-RU" sz="1400" b="0" spc="1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Может комбинироваться с другими версиями серии 99 как TOP cover</a:t>
            </a:r>
            <a:r>
              <a:rPr lang="es-ES" sz="1400" b="0" spc="1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 TOP </a:t>
            </a:r>
            <a:r>
              <a:rPr lang="es-ES" sz="1400" b="0" spc="15" dirty="0" err="1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Double</a:t>
            </a:r>
            <a:r>
              <a:rPr lang="es-ES" sz="1400" b="0" spc="1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, TOP2</a:t>
            </a:r>
            <a:r>
              <a:rPr lang="ru-RU" sz="1400" b="0" spc="1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, и элементами как microswitch  (305)</a:t>
            </a:r>
            <a:r>
              <a:rPr lang="es-ES" sz="1400" b="0" spc="1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, A, </a:t>
            </a:r>
            <a:r>
              <a:rPr lang="es-ES" sz="1400" b="0" spc="15" dirty="0" err="1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Aa</a:t>
            </a:r>
            <a:r>
              <a:rPr lang="es-ES" sz="1400" b="0" spc="1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, Ab </a:t>
            </a:r>
            <a:r>
              <a:rPr lang="ru-RU" sz="1400" b="0" spc="1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 и другие.</a:t>
            </a:r>
            <a:endParaRPr sz="1400" dirty="0">
              <a:latin typeface="Montserrat Light" panose="00000400000000000000" pitchFamily="2" charset="0"/>
              <a:cs typeface="Calibri Light"/>
            </a:endParaRP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9E8BA779-3C5C-4FD7-A39A-E77BCC2271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2"/>
            <a:ext cx="9144000" cy="725182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xmlns="" id="{85E8C393-B793-D240-78D9-9594372E3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658" y="5416272"/>
            <a:ext cx="1242257" cy="117098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xmlns="" id="{E40B2D75-4F6B-07E1-0CB1-FC690520C3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476" y="5416272"/>
            <a:ext cx="1253154" cy="117098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xmlns="" id="{B75A4E39-6F93-9453-4B10-7C026890B4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0869" y="5332577"/>
            <a:ext cx="1102098" cy="1170980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xmlns="" id="{E3ACB9DD-D50A-B0DC-2DDF-72E74385ED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6332" y="5371057"/>
            <a:ext cx="1122566" cy="1132500"/>
          </a:xfrm>
          <a:prstGeom prst="rect">
            <a:avLst/>
          </a:prstGeom>
        </p:spPr>
      </p:pic>
      <p:pic>
        <p:nvPicPr>
          <p:cNvPr id="44" name="Imagen 43" descr="Logotipo&#10;&#10;Descripción generada automáticamente con confianza media">
            <a:extLst>
              <a:ext uri="{FF2B5EF4-FFF2-40B4-BE49-F238E27FC236}">
                <a16:creationId xmlns:a16="http://schemas.microsoft.com/office/drawing/2014/main" xmlns="" id="{16C39952-6145-0886-A8A3-1529E4C273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487" y="5499967"/>
            <a:ext cx="1003590" cy="100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53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89374" y="1632194"/>
            <a:ext cx="4798982" cy="36236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4"/>
              </a:spcBef>
            </a:pPr>
            <a:r>
              <a:rPr lang="ru-RU" sz="12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Ввиду потребностей некоторых проектов с более тяжёлыми дверями, серия 99 была укомплектована стальным язычком, что позволяет удерживать накрузки до 500кг.</a:t>
            </a:r>
            <a:endParaRPr lang="es-ES" sz="1200" b="0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2700" algn="just">
              <a:lnSpc>
                <a:spcPct val="100000"/>
              </a:lnSpc>
              <a:spcBef>
                <a:spcPts val="114"/>
              </a:spcBef>
            </a:pPr>
            <a:endParaRPr lang="es-ES" sz="1200" b="0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2700" algn="just">
              <a:lnSpc>
                <a:spcPct val="100000"/>
              </a:lnSpc>
              <a:spcBef>
                <a:spcPts val="114"/>
              </a:spcBef>
            </a:pPr>
            <a:endParaRPr lang="es-ES" sz="1200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84150" indent="-171450" algn="just">
              <a:spcBef>
                <a:spcPts val="114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Совместима с вариациями </a:t>
            </a:r>
            <a:r>
              <a:rPr lang="es-ES" sz="120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TOP, TOP DOUBLE </a:t>
            </a:r>
            <a:r>
              <a:rPr lang="ru-RU" sz="120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и</a:t>
            </a:r>
            <a:r>
              <a:rPr lang="es-ES" sz="120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 TOP2</a:t>
            </a:r>
          </a:p>
          <a:p>
            <a:pPr marL="12700" algn="just">
              <a:spcBef>
                <a:spcPts val="114"/>
              </a:spcBef>
            </a:pPr>
            <a:endParaRPr lang="es-ES" sz="1200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Защёлка протестирована на </a:t>
            </a:r>
            <a:r>
              <a:rPr lang="es-ES" sz="120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4</a:t>
            </a:r>
            <a:r>
              <a:rPr lang="ru-RU" sz="12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00 000 циклов</a:t>
            </a:r>
            <a:endParaRPr lang="es-ES" sz="1200" b="0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Максимальное усилие </a:t>
            </a:r>
            <a:r>
              <a:rPr lang="ru-RU" sz="12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до </a:t>
            </a:r>
            <a:r>
              <a:rPr lang="es-ES" sz="12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50</a:t>
            </a:r>
            <a:r>
              <a:rPr lang="ru-RU" sz="12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0кг. </a:t>
            </a:r>
            <a:r>
              <a:rPr lang="en-GB" sz="12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 </a:t>
            </a:r>
            <a:endParaRPr lang="es-ES" sz="1200" b="0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s-ES" sz="1200" b="0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spc="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Максимальный захват </a:t>
            </a:r>
            <a:r>
              <a:rPr lang="es-ES" sz="1200" spc="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4.8</a:t>
            </a:r>
            <a:r>
              <a:rPr lang="ru-RU" sz="1200" spc="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 мм</a:t>
            </a:r>
            <a:r>
              <a:rPr lang="es-ES" sz="1200" spc="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.</a:t>
            </a: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endParaRPr lang="es-ES" sz="1200" spc="5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spc="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Регулировка язычка: до </a:t>
            </a:r>
            <a:r>
              <a:rPr lang="es-ES" sz="1200" spc="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2</a:t>
            </a:r>
            <a:r>
              <a:rPr lang="ru-RU" sz="1200" spc="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мм.</a:t>
            </a:r>
            <a:endParaRPr lang="es-ES" sz="1200" spc="5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2700" algn="just">
              <a:spcBef>
                <a:spcPts val="114"/>
              </a:spcBef>
            </a:pPr>
            <a:endParaRPr lang="es-ES" sz="140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2700" algn="just">
              <a:spcBef>
                <a:spcPts val="114"/>
              </a:spcBef>
            </a:pPr>
            <a:endParaRPr lang="es-ES" sz="140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2700" algn="just">
              <a:lnSpc>
                <a:spcPct val="100000"/>
              </a:lnSpc>
              <a:spcBef>
                <a:spcPts val="114"/>
              </a:spcBef>
            </a:pP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8561" y="870575"/>
            <a:ext cx="3235239" cy="88485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ES" sz="5650" spc="1605" dirty="0"/>
              <a:t>SM99</a:t>
            </a:r>
            <a:endParaRPr sz="1800" dirty="0"/>
          </a:p>
        </p:txBody>
      </p:sp>
      <p:sp>
        <p:nvSpPr>
          <p:cNvPr id="6" name="object 6"/>
          <p:cNvSpPr/>
          <p:nvPr/>
        </p:nvSpPr>
        <p:spPr>
          <a:xfrm>
            <a:off x="502869" y="1695818"/>
            <a:ext cx="2726055" cy="237490"/>
          </a:xfrm>
          <a:custGeom>
            <a:avLst/>
            <a:gdLst/>
            <a:ahLst/>
            <a:cxnLst/>
            <a:rect l="l" t="t" r="r" b="b"/>
            <a:pathLst>
              <a:path w="2726055" h="237489">
                <a:moveTo>
                  <a:pt x="2725991" y="237223"/>
                </a:moveTo>
                <a:lnTo>
                  <a:pt x="0" y="237223"/>
                </a:lnTo>
                <a:lnTo>
                  <a:pt x="0" y="0"/>
                </a:lnTo>
                <a:lnTo>
                  <a:pt x="2725991" y="0"/>
                </a:lnTo>
                <a:lnTo>
                  <a:pt x="2725991" y="237223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85843" y="1709070"/>
            <a:ext cx="2364105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295" dirty="0">
                <a:solidFill>
                  <a:srgbClr val="FFFFFF"/>
                </a:solidFill>
                <a:latin typeface="Calibri"/>
                <a:cs typeface="Calibri"/>
              </a:rPr>
              <a:t>SPECIAL</a:t>
            </a:r>
            <a:r>
              <a:rPr sz="105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265" dirty="0">
                <a:solidFill>
                  <a:srgbClr val="FFFFFF"/>
                </a:solidFill>
                <a:latin typeface="Calibri"/>
                <a:cs typeface="Calibri"/>
              </a:rPr>
              <a:t>SERIE</a:t>
            </a:r>
            <a:r>
              <a:rPr sz="105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2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05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265" dirty="0">
                <a:solidFill>
                  <a:srgbClr val="FFFFFF"/>
                </a:solidFill>
                <a:latin typeface="Calibri"/>
                <a:cs typeface="Calibri"/>
              </a:rPr>
              <a:t>FIRE</a:t>
            </a:r>
            <a:r>
              <a:rPr sz="11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310" dirty="0">
                <a:solidFill>
                  <a:srgbClr val="FFFFFF"/>
                </a:solidFill>
                <a:latin typeface="Calibri"/>
                <a:cs typeface="Calibri"/>
              </a:rPr>
              <a:t>RATED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78915" y="5102201"/>
            <a:ext cx="368935" cy="670560"/>
          </a:xfrm>
          <a:custGeom>
            <a:avLst/>
            <a:gdLst/>
            <a:ahLst/>
            <a:cxnLst/>
            <a:rect l="l" t="t" r="r" b="b"/>
            <a:pathLst>
              <a:path w="368935" h="670560">
                <a:moveTo>
                  <a:pt x="335318" y="0"/>
                </a:moveTo>
                <a:lnTo>
                  <a:pt x="285875" y="3646"/>
                </a:lnTo>
                <a:lnTo>
                  <a:pt x="238649" y="14235"/>
                </a:lnTo>
                <a:lnTo>
                  <a:pt x="194165" y="31241"/>
                </a:lnTo>
                <a:lnTo>
                  <a:pt x="152946" y="54138"/>
                </a:lnTo>
                <a:lnTo>
                  <a:pt x="115520" y="82400"/>
                </a:lnTo>
                <a:lnTo>
                  <a:pt x="82410" y="115501"/>
                </a:lnTo>
                <a:lnTo>
                  <a:pt x="54143" y="152917"/>
                </a:lnTo>
                <a:lnTo>
                  <a:pt x="31243" y="194121"/>
                </a:lnTo>
                <a:lnTo>
                  <a:pt x="14236" y="238587"/>
                </a:lnTo>
                <a:lnTo>
                  <a:pt x="3646" y="285790"/>
                </a:lnTo>
                <a:lnTo>
                  <a:pt x="0" y="335203"/>
                </a:lnTo>
                <a:lnTo>
                  <a:pt x="3646" y="384614"/>
                </a:lnTo>
                <a:lnTo>
                  <a:pt x="14236" y="431814"/>
                </a:lnTo>
                <a:lnTo>
                  <a:pt x="31243" y="476278"/>
                </a:lnTo>
                <a:lnTo>
                  <a:pt x="54143" y="517480"/>
                </a:lnTo>
                <a:lnTo>
                  <a:pt x="82410" y="554895"/>
                </a:lnTo>
                <a:lnTo>
                  <a:pt x="115520" y="587995"/>
                </a:lnTo>
                <a:lnTo>
                  <a:pt x="152946" y="616257"/>
                </a:lnTo>
                <a:lnTo>
                  <a:pt x="194165" y="639153"/>
                </a:lnTo>
                <a:lnTo>
                  <a:pt x="238649" y="656159"/>
                </a:lnTo>
                <a:lnTo>
                  <a:pt x="285875" y="666748"/>
                </a:lnTo>
                <a:lnTo>
                  <a:pt x="335318" y="670394"/>
                </a:lnTo>
                <a:lnTo>
                  <a:pt x="343697" y="670284"/>
                </a:lnTo>
                <a:lnTo>
                  <a:pt x="352024" y="669961"/>
                </a:lnTo>
                <a:lnTo>
                  <a:pt x="360285" y="669435"/>
                </a:lnTo>
                <a:lnTo>
                  <a:pt x="368465" y="668718"/>
                </a:lnTo>
                <a:lnTo>
                  <a:pt x="368465" y="571779"/>
                </a:lnTo>
                <a:lnTo>
                  <a:pt x="335318" y="571779"/>
                </a:lnTo>
                <a:lnTo>
                  <a:pt x="287725" y="566959"/>
                </a:lnTo>
                <a:lnTo>
                  <a:pt x="243346" y="553141"/>
                </a:lnTo>
                <a:lnTo>
                  <a:pt x="203145" y="531289"/>
                </a:lnTo>
                <a:lnTo>
                  <a:pt x="168089" y="502364"/>
                </a:lnTo>
                <a:lnTo>
                  <a:pt x="139142" y="467330"/>
                </a:lnTo>
                <a:lnTo>
                  <a:pt x="117271" y="427150"/>
                </a:lnTo>
                <a:lnTo>
                  <a:pt x="103440" y="382787"/>
                </a:lnTo>
                <a:lnTo>
                  <a:pt x="98615" y="335203"/>
                </a:lnTo>
                <a:lnTo>
                  <a:pt x="103440" y="287648"/>
                </a:lnTo>
                <a:lnTo>
                  <a:pt x="117271" y="243297"/>
                </a:lnTo>
                <a:lnTo>
                  <a:pt x="139142" y="203117"/>
                </a:lnTo>
                <a:lnTo>
                  <a:pt x="168089" y="168074"/>
                </a:lnTo>
                <a:lnTo>
                  <a:pt x="203145" y="139136"/>
                </a:lnTo>
                <a:lnTo>
                  <a:pt x="243346" y="117269"/>
                </a:lnTo>
                <a:lnTo>
                  <a:pt x="287725" y="103440"/>
                </a:lnTo>
                <a:lnTo>
                  <a:pt x="335318" y="98615"/>
                </a:lnTo>
                <a:lnTo>
                  <a:pt x="368465" y="98615"/>
                </a:lnTo>
                <a:lnTo>
                  <a:pt x="368465" y="1676"/>
                </a:lnTo>
                <a:lnTo>
                  <a:pt x="360285" y="959"/>
                </a:lnTo>
                <a:lnTo>
                  <a:pt x="352024" y="433"/>
                </a:lnTo>
                <a:lnTo>
                  <a:pt x="343697" y="110"/>
                </a:lnTo>
                <a:lnTo>
                  <a:pt x="335318" y="0"/>
                </a:lnTo>
                <a:close/>
              </a:path>
              <a:path w="368935" h="670560">
                <a:moveTo>
                  <a:pt x="368465" y="569391"/>
                </a:moveTo>
                <a:lnTo>
                  <a:pt x="360285" y="570418"/>
                </a:lnTo>
                <a:lnTo>
                  <a:pt x="352024" y="571166"/>
                </a:lnTo>
                <a:lnTo>
                  <a:pt x="343697" y="571624"/>
                </a:lnTo>
                <a:lnTo>
                  <a:pt x="335318" y="571779"/>
                </a:lnTo>
                <a:lnTo>
                  <a:pt x="368465" y="571779"/>
                </a:lnTo>
                <a:lnTo>
                  <a:pt x="368465" y="569391"/>
                </a:lnTo>
                <a:close/>
              </a:path>
              <a:path w="368935" h="670560">
                <a:moveTo>
                  <a:pt x="368465" y="98615"/>
                </a:moveTo>
                <a:lnTo>
                  <a:pt x="335318" y="98615"/>
                </a:lnTo>
                <a:lnTo>
                  <a:pt x="343697" y="98770"/>
                </a:lnTo>
                <a:lnTo>
                  <a:pt x="352024" y="99228"/>
                </a:lnTo>
                <a:lnTo>
                  <a:pt x="360285" y="99976"/>
                </a:lnTo>
                <a:lnTo>
                  <a:pt x="368465" y="101003"/>
                </a:lnTo>
                <a:lnTo>
                  <a:pt x="368465" y="986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67984" y="5103913"/>
            <a:ext cx="368935" cy="670560"/>
          </a:xfrm>
          <a:custGeom>
            <a:avLst/>
            <a:gdLst/>
            <a:ahLst/>
            <a:cxnLst/>
            <a:rect l="l" t="t" r="r" b="b"/>
            <a:pathLst>
              <a:path w="368934" h="670560">
                <a:moveTo>
                  <a:pt x="335191" y="0"/>
                </a:moveTo>
                <a:lnTo>
                  <a:pt x="285751" y="3646"/>
                </a:lnTo>
                <a:lnTo>
                  <a:pt x="238533" y="14234"/>
                </a:lnTo>
                <a:lnTo>
                  <a:pt x="194061" y="31238"/>
                </a:lnTo>
                <a:lnTo>
                  <a:pt x="152858" y="54134"/>
                </a:lnTo>
                <a:lnTo>
                  <a:pt x="115448" y="82394"/>
                </a:lnTo>
                <a:lnTo>
                  <a:pt x="82356" y="115494"/>
                </a:lnTo>
                <a:lnTo>
                  <a:pt x="54105" y="152908"/>
                </a:lnTo>
                <a:lnTo>
                  <a:pt x="31220" y="194110"/>
                </a:lnTo>
                <a:lnTo>
                  <a:pt x="14225" y="238575"/>
                </a:lnTo>
                <a:lnTo>
                  <a:pt x="3643" y="285777"/>
                </a:lnTo>
                <a:lnTo>
                  <a:pt x="0" y="335191"/>
                </a:lnTo>
                <a:lnTo>
                  <a:pt x="3643" y="384604"/>
                </a:lnTo>
                <a:lnTo>
                  <a:pt x="14225" y="431806"/>
                </a:lnTo>
                <a:lnTo>
                  <a:pt x="31220" y="476271"/>
                </a:lnTo>
                <a:lnTo>
                  <a:pt x="54105" y="517473"/>
                </a:lnTo>
                <a:lnTo>
                  <a:pt x="82356" y="554887"/>
                </a:lnTo>
                <a:lnTo>
                  <a:pt x="115448" y="587987"/>
                </a:lnTo>
                <a:lnTo>
                  <a:pt x="152858" y="616247"/>
                </a:lnTo>
                <a:lnTo>
                  <a:pt x="194061" y="639143"/>
                </a:lnTo>
                <a:lnTo>
                  <a:pt x="238533" y="656147"/>
                </a:lnTo>
                <a:lnTo>
                  <a:pt x="285751" y="666736"/>
                </a:lnTo>
                <a:lnTo>
                  <a:pt x="335191" y="670382"/>
                </a:lnTo>
                <a:lnTo>
                  <a:pt x="343578" y="670272"/>
                </a:lnTo>
                <a:lnTo>
                  <a:pt x="351918" y="669950"/>
                </a:lnTo>
                <a:lnTo>
                  <a:pt x="360213" y="669428"/>
                </a:lnTo>
                <a:lnTo>
                  <a:pt x="368465" y="668718"/>
                </a:lnTo>
                <a:lnTo>
                  <a:pt x="368465" y="571766"/>
                </a:lnTo>
                <a:lnTo>
                  <a:pt x="335191" y="571766"/>
                </a:lnTo>
                <a:lnTo>
                  <a:pt x="288111" y="567053"/>
                </a:lnTo>
                <a:lnTo>
                  <a:pt x="244180" y="553533"/>
                </a:lnTo>
                <a:lnTo>
                  <a:pt x="204323" y="532139"/>
                </a:lnTo>
                <a:lnTo>
                  <a:pt x="169470" y="503803"/>
                </a:lnTo>
                <a:lnTo>
                  <a:pt x="140549" y="469456"/>
                </a:lnTo>
                <a:lnTo>
                  <a:pt x="118488" y="430032"/>
                </a:lnTo>
                <a:lnTo>
                  <a:pt x="104216" y="386461"/>
                </a:lnTo>
                <a:lnTo>
                  <a:pt x="297865" y="386461"/>
                </a:lnTo>
                <a:lnTo>
                  <a:pt x="297865" y="284035"/>
                </a:lnTo>
                <a:lnTo>
                  <a:pt x="104216" y="284035"/>
                </a:lnTo>
                <a:lnTo>
                  <a:pt x="118488" y="240422"/>
                </a:lnTo>
                <a:lnTo>
                  <a:pt x="140549" y="200967"/>
                </a:lnTo>
                <a:lnTo>
                  <a:pt x="169470" y="166600"/>
                </a:lnTo>
                <a:lnTo>
                  <a:pt x="204323" y="138251"/>
                </a:lnTo>
                <a:lnTo>
                  <a:pt x="244180" y="116851"/>
                </a:lnTo>
                <a:lnTo>
                  <a:pt x="288111" y="103329"/>
                </a:lnTo>
                <a:lnTo>
                  <a:pt x="335191" y="98615"/>
                </a:lnTo>
                <a:lnTo>
                  <a:pt x="368465" y="98615"/>
                </a:lnTo>
                <a:lnTo>
                  <a:pt x="368465" y="1663"/>
                </a:lnTo>
                <a:lnTo>
                  <a:pt x="360213" y="953"/>
                </a:lnTo>
                <a:lnTo>
                  <a:pt x="351918" y="431"/>
                </a:lnTo>
                <a:lnTo>
                  <a:pt x="343578" y="109"/>
                </a:lnTo>
                <a:lnTo>
                  <a:pt x="335191" y="0"/>
                </a:lnTo>
                <a:close/>
              </a:path>
              <a:path w="368934" h="670560">
                <a:moveTo>
                  <a:pt x="368465" y="569379"/>
                </a:moveTo>
                <a:lnTo>
                  <a:pt x="360262" y="570411"/>
                </a:lnTo>
                <a:lnTo>
                  <a:pt x="351961" y="571158"/>
                </a:lnTo>
                <a:lnTo>
                  <a:pt x="343594" y="571613"/>
                </a:lnTo>
                <a:lnTo>
                  <a:pt x="335191" y="571766"/>
                </a:lnTo>
                <a:lnTo>
                  <a:pt x="368465" y="571766"/>
                </a:lnTo>
                <a:lnTo>
                  <a:pt x="368465" y="569379"/>
                </a:lnTo>
                <a:close/>
              </a:path>
              <a:path w="368934" h="670560">
                <a:moveTo>
                  <a:pt x="368465" y="98615"/>
                </a:moveTo>
                <a:lnTo>
                  <a:pt x="335191" y="98615"/>
                </a:lnTo>
                <a:lnTo>
                  <a:pt x="343578" y="98768"/>
                </a:lnTo>
                <a:lnTo>
                  <a:pt x="351918" y="99223"/>
                </a:lnTo>
                <a:lnTo>
                  <a:pt x="360213" y="99971"/>
                </a:lnTo>
                <a:lnTo>
                  <a:pt x="368465" y="101003"/>
                </a:lnTo>
                <a:lnTo>
                  <a:pt x="368465" y="986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57393" y="117548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274421" y="0"/>
                </a:moveTo>
                <a:lnTo>
                  <a:pt x="0" y="0"/>
                </a:lnTo>
                <a:lnTo>
                  <a:pt x="0" y="228701"/>
                </a:lnTo>
                <a:lnTo>
                  <a:pt x="274421" y="228701"/>
                </a:lnTo>
                <a:lnTo>
                  <a:pt x="320167" y="183172"/>
                </a:lnTo>
                <a:lnTo>
                  <a:pt x="320167" y="182956"/>
                </a:lnTo>
                <a:lnTo>
                  <a:pt x="45732" y="182956"/>
                </a:lnTo>
                <a:lnTo>
                  <a:pt x="45732" y="45745"/>
                </a:lnTo>
                <a:lnTo>
                  <a:pt x="320167" y="45745"/>
                </a:lnTo>
                <a:lnTo>
                  <a:pt x="274421" y="0"/>
                </a:lnTo>
                <a:close/>
              </a:path>
              <a:path w="320675" h="229235">
                <a:moveTo>
                  <a:pt x="320167" y="45745"/>
                </a:moveTo>
                <a:lnTo>
                  <a:pt x="255206" y="45745"/>
                </a:lnTo>
                <a:lnTo>
                  <a:pt x="274421" y="64960"/>
                </a:lnTo>
                <a:lnTo>
                  <a:pt x="274421" y="164147"/>
                </a:lnTo>
                <a:lnTo>
                  <a:pt x="255511" y="182956"/>
                </a:lnTo>
                <a:lnTo>
                  <a:pt x="320167" y="182956"/>
                </a:lnTo>
                <a:lnTo>
                  <a:pt x="320167" y="457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23290" y="32385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46163" y="163829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23290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20590" y="163283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7210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89189" y="117551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79" y="0"/>
                </a:moveTo>
                <a:lnTo>
                  <a:pt x="0" y="0"/>
                </a:lnTo>
                <a:lnTo>
                  <a:pt x="0" y="228688"/>
                </a:lnTo>
                <a:lnTo>
                  <a:pt x="45745" y="228688"/>
                </a:lnTo>
                <a:lnTo>
                  <a:pt x="45745" y="137223"/>
                </a:lnTo>
                <a:lnTo>
                  <a:pt x="320179" y="137223"/>
                </a:lnTo>
                <a:lnTo>
                  <a:pt x="320179" y="91478"/>
                </a:lnTo>
                <a:lnTo>
                  <a:pt x="45745" y="91478"/>
                </a:lnTo>
                <a:lnTo>
                  <a:pt x="45745" y="45732"/>
                </a:lnTo>
                <a:lnTo>
                  <a:pt x="320179" y="45732"/>
                </a:lnTo>
                <a:lnTo>
                  <a:pt x="320179" y="0"/>
                </a:lnTo>
                <a:close/>
              </a:path>
              <a:path w="320675" h="229235">
                <a:moveTo>
                  <a:pt x="274434" y="137223"/>
                </a:moveTo>
                <a:lnTo>
                  <a:pt x="223202" y="137223"/>
                </a:lnTo>
                <a:lnTo>
                  <a:pt x="268947" y="228688"/>
                </a:lnTo>
                <a:lnTo>
                  <a:pt x="320179" y="228688"/>
                </a:lnTo>
                <a:lnTo>
                  <a:pt x="274434" y="137223"/>
                </a:lnTo>
                <a:close/>
              </a:path>
              <a:path w="320675" h="229235">
                <a:moveTo>
                  <a:pt x="320179" y="45732"/>
                </a:moveTo>
                <a:lnTo>
                  <a:pt x="274434" y="45732"/>
                </a:lnTo>
                <a:lnTo>
                  <a:pt x="274434" y="91478"/>
                </a:lnTo>
                <a:lnTo>
                  <a:pt x="320179" y="91478"/>
                </a:lnTo>
                <a:lnTo>
                  <a:pt x="320179" y="457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343874" y="255270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21002" y="232409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21002" y="163829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45" y="45720"/>
                </a:lnTo>
                <a:lnTo>
                  <a:pt x="45745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21002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618302" y="254774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465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95436" y="163283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45732" y="0"/>
                </a:moveTo>
                <a:lnTo>
                  <a:pt x="0" y="0"/>
                </a:lnTo>
                <a:lnTo>
                  <a:pt x="0" y="45745"/>
                </a:lnTo>
                <a:lnTo>
                  <a:pt x="45732" y="45745"/>
                </a:lnTo>
                <a:lnTo>
                  <a:pt x="45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86901" y="32331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961335" y="25473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19"/>
                </a:moveTo>
                <a:lnTo>
                  <a:pt x="45732" y="45719"/>
                </a:lnTo>
                <a:lnTo>
                  <a:pt x="45732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686901" y="2318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686901" y="16329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32" y="45720"/>
                </a:lnTo>
                <a:lnTo>
                  <a:pt x="45732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686901" y="14043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955097" y="117556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67" y="0"/>
                </a:moveTo>
                <a:lnTo>
                  <a:pt x="0" y="0"/>
                </a:lnTo>
                <a:lnTo>
                  <a:pt x="0" y="228688"/>
                </a:lnTo>
                <a:lnTo>
                  <a:pt x="320167" y="228688"/>
                </a:lnTo>
                <a:lnTo>
                  <a:pt x="274523" y="183172"/>
                </a:lnTo>
                <a:lnTo>
                  <a:pt x="274739" y="182943"/>
                </a:lnTo>
                <a:lnTo>
                  <a:pt x="45745" y="182943"/>
                </a:lnTo>
                <a:lnTo>
                  <a:pt x="45745" y="45732"/>
                </a:lnTo>
                <a:lnTo>
                  <a:pt x="274523" y="45732"/>
                </a:lnTo>
                <a:lnTo>
                  <a:pt x="320167" y="355"/>
                </a:lnTo>
                <a:lnTo>
                  <a:pt x="320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82618" y="444492"/>
            <a:ext cx="4661535" cy="302260"/>
          </a:xfrm>
          <a:custGeom>
            <a:avLst/>
            <a:gdLst/>
            <a:ahLst/>
            <a:cxnLst/>
            <a:rect l="l" t="t" r="r" b="b"/>
            <a:pathLst>
              <a:path w="4661534" h="302259">
                <a:moveTo>
                  <a:pt x="4661382" y="0"/>
                </a:moveTo>
                <a:lnTo>
                  <a:pt x="301726" y="0"/>
                </a:lnTo>
                <a:lnTo>
                  <a:pt x="0" y="301726"/>
                </a:lnTo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277390" y="483725"/>
            <a:ext cx="2742565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340" dirty="0">
                <a:solidFill>
                  <a:srgbClr val="FFFFFF"/>
                </a:solidFill>
                <a:latin typeface="Calibri"/>
                <a:cs typeface="Calibri"/>
              </a:rPr>
              <a:t>PRODUCTS 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100" spc="305" dirty="0">
                <a:solidFill>
                  <a:srgbClr val="FFFFFF"/>
                </a:solidFill>
                <a:latin typeface="Calibri"/>
                <a:cs typeface="Calibri"/>
              </a:rPr>
              <a:t>ELECTRIC</a:t>
            </a:r>
            <a:r>
              <a:rPr sz="11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315" dirty="0">
                <a:solidFill>
                  <a:srgbClr val="FFFFFF"/>
                </a:solidFill>
                <a:latin typeface="Calibri"/>
                <a:cs typeface="Calibri"/>
              </a:rPr>
              <a:t>STRIKES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36" name="Tabla 35">
            <a:extLst>
              <a:ext uri="{FF2B5EF4-FFF2-40B4-BE49-F238E27FC236}">
                <a16:creationId xmlns:a16="http://schemas.microsoft.com/office/drawing/2014/main" xmlns="" id="{6EDF90C2-AFEE-4C52-9B29-D0D029893F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426433"/>
              </p:ext>
            </p:extLst>
          </p:nvPr>
        </p:nvGraphicFramePr>
        <p:xfrm>
          <a:off x="498561" y="5873944"/>
          <a:ext cx="2443396" cy="736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4039">
                  <a:extLst>
                    <a:ext uri="{9D8B030D-6E8A-4147-A177-3AD203B41FA5}">
                      <a16:colId xmlns:a16="http://schemas.microsoft.com/office/drawing/2014/main" xmlns="" val="3175443290"/>
                    </a:ext>
                  </a:extLst>
                </a:gridCol>
                <a:gridCol w="1189357">
                  <a:extLst>
                    <a:ext uri="{9D8B030D-6E8A-4147-A177-3AD203B41FA5}">
                      <a16:colId xmlns:a16="http://schemas.microsoft.com/office/drawing/2014/main" xmlns="" val="4003258427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P</a:t>
                      </a:r>
                      <a:r>
                        <a:rPr lang="ru-RU" sz="1100" u="none" strike="noStrike">
                          <a:effectLst/>
                        </a:rPr>
                        <a:t>азмеры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66*16.5*25.5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299104024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C</a:t>
                      </a:r>
                      <a:r>
                        <a:rPr lang="ru-RU" sz="1100" u="none" strike="noStrike">
                          <a:effectLst/>
                        </a:rPr>
                        <a:t>имметричная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138784263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P</a:t>
                      </a:r>
                      <a:r>
                        <a:rPr lang="ru-RU" sz="1100" u="none" strike="noStrike" dirty="0">
                          <a:effectLst/>
                        </a:rPr>
                        <a:t>адиусный языч</a:t>
                      </a:r>
                      <a:r>
                        <a:rPr lang="en-US" sz="1100" u="none" strike="noStrike" dirty="0">
                          <a:effectLst/>
                        </a:rPr>
                        <a:t>o</a:t>
                      </a:r>
                      <a:r>
                        <a:rPr lang="ru-RU" sz="1100" u="none" strike="noStrike" dirty="0">
                          <a:effectLst/>
                        </a:rPr>
                        <a:t>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354339178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 языч</a:t>
                      </a:r>
                      <a:r>
                        <a:rPr lang="en-US" sz="1100" u="none" strike="noStrike">
                          <a:effectLst/>
                        </a:rPr>
                        <a:t>o</a:t>
                      </a:r>
                      <a:r>
                        <a:rPr lang="ru-RU" sz="1100" u="none" strike="noStrike">
                          <a:effectLst/>
                        </a:rPr>
                        <a:t>к </a:t>
                      </a:r>
                      <a:r>
                        <a:rPr lang="en-US" sz="1100" u="none" strike="noStrike">
                          <a:effectLst/>
                        </a:rPr>
                        <a:t>FLEX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664212751"/>
                  </a:ext>
                </a:extLst>
              </a:tr>
            </a:tbl>
          </a:graphicData>
        </a:graphic>
      </p:graphicFrame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7FA8850A-1517-42B2-9F49-00049CBE5C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2"/>
            <a:ext cx="9144000" cy="725182"/>
          </a:xfrm>
          <a:prstGeom prst="rect">
            <a:avLst/>
          </a:prstGeom>
        </p:spPr>
      </p:pic>
      <p:sp>
        <p:nvSpPr>
          <p:cNvPr id="37" name="object 6">
            <a:extLst>
              <a:ext uri="{FF2B5EF4-FFF2-40B4-BE49-F238E27FC236}">
                <a16:creationId xmlns:a16="http://schemas.microsoft.com/office/drawing/2014/main" xmlns="" id="{BF88D4B0-0F32-B437-92DF-34E059A54E72}"/>
              </a:ext>
            </a:extLst>
          </p:cNvPr>
          <p:cNvSpPr/>
          <p:nvPr/>
        </p:nvSpPr>
        <p:spPr>
          <a:xfrm>
            <a:off x="559208" y="2324189"/>
            <a:ext cx="1123774" cy="31775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A4DCBCCD-C5F3-58CF-D400-970494AB6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239" y="3850435"/>
            <a:ext cx="1035844" cy="97641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xmlns="" id="{DD838D50-3812-1968-D804-DD812D7A92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8980" y="4793571"/>
            <a:ext cx="970601" cy="979190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xmlns="" id="{951EF0E8-833B-5AAF-2DBE-198D1A1F6E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6359" y="2945039"/>
            <a:ext cx="1035845" cy="967921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xmlns="" id="{7FCC518B-0283-5C88-CD73-690D5219F3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8184" y="1989387"/>
            <a:ext cx="1123773" cy="967921"/>
          </a:xfrm>
          <a:prstGeom prst="rect">
            <a:avLst/>
          </a:prstGeom>
        </p:spPr>
      </p:pic>
      <p:sp>
        <p:nvSpPr>
          <p:cNvPr id="45" name="Nube 44">
            <a:extLst>
              <a:ext uri="{FF2B5EF4-FFF2-40B4-BE49-F238E27FC236}">
                <a16:creationId xmlns:a16="http://schemas.microsoft.com/office/drawing/2014/main" xmlns="" id="{AE0E5778-5499-5983-ABA2-8A71DA6248EB}"/>
              </a:ext>
            </a:extLst>
          </p:cNvPr>
          <p:cNvSpPr/>
          <p:nvPr/>
        </p:nvSpPr>
        <p:spPr>
          <a:xfrm rot="734608">
            <a:off x="7234067" y="398974"/>
            <a:ext cx="1762735" cy="914400"/>
          </a:xfrm>
          <a:prstGeom prst="cloud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 Black" panose="020B0A04020102020204" pitchFamily="34" charset="0"/>
              </a:rPr>
              <a:t>NEW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38" name="Tabla 9">
            <a:extLst>
              <a:ext uri="{FF2B5EF4-FFF2-40B4-BE49-F238E27FC236}">
                <a16:creationId xmlns:a16="http://schemas.microsoft.com/office/drawing/2014/main" xmlns="" id="{D5E9EA71-D5E7-0E11-9C51-6411B270A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808866"/>
              </p:ext>
            </p:extLst>
          </p:nvPr>
        </p:nvGraphicFramePr>
        <p:xfrm>
          <a:off x="3889374" y="5296652"/>
          <a:ext cx="4542790" cy="13106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637790">
                  <a:extLst>
                    <a:ext uri="{9D8B030D-6E8A-4147-A177-3AD203B41FA5}">
                      <a16:colId xmlns:a16="http://schemas.microsoft.com/office/drawing/2014/main" xmlns="" val="118481557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2594403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Доступные функции: </a:t>
                      </a:r>
                    </a:p>
                    <a:p>
                      <a:endParaRPr lang="ru-RU" sz="1000" b="0" dirty="0">
                        <a:latin typeface="Montserrat" panose="00000500000000000000" pitchFamily="2" charset="0"/>
                      </a:endParaRPr>
                    </a:p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F     Регулирующийся язычок Flex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305 </a:t>
                      </a:r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 M</a:t>
                      </a:r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ониторинг </a:t>
                      </a:r>
                      <a:endParaRPr lang="en-US" sz="1000" b="0" dirty="0">
                        <a:latin typeface="Montserrat" panose="00000500000000000000" pitchFamily="2" charset="0"/>
                      </a:endParaRPr>
                    </a:p>
                    <a:p>
                      <a:endParaRPr lang="en-US" sz="1000" b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Доступные катушки: </a:t>
                      </a:r>
                      <a:endParaRPr lang="es-ES" sz="1000" b="0" dirty="0">
                        <a:latin typeface="Montserrat" panose="00000500000000000000" pitchFamily="2" charset="0"/>
                      </a:endParaRPr>
                    </a:p>
                    <a:p>
                      <a:endParaRPr lang="es-ES" sz="1000" b="0" dirty="0">
                        <a:latin typeface="Montserrat" panose="00000500000000000000" pitchFamily="2" charset="0"/>
                      </a:endParaRP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10-24V AC/DC</a:t>
                      </a: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6</a:t>
                      </a:r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-12</a:t>
                      </a:r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V AC/DC</a:t>
                      </a: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(424) 24V DC</a:t>
                      </a: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(512) 12V DC</a:t>
                      </a: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(524) 24V DC</a:t>
                      </a:r>
                      <a:endParaRPr lang="ru-RU" sz="1000" b="0" dirty="0">
                        <a:latin typeface="Montserrat" panose="00000500000000000000" pitchFamily="2" charset="0"/>
                      </a:endParaRPr>
                    </a:p>
                    <a:p>
                      <a:endParaRPr lang="en-US" sz="1000" b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2547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283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067410" y="1412189"/>
            <a:ext cx="4550892" cy="45845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4"/>
              </a:spcBef>
            </a:pPr>
            <a:endParaRPr lang="en-GB" sz="1400" dirty="0">
              <a:solidFill>
                <a:srgbClr val="231F20"/>
              </a:solidFill>
              <a:latin typeface="Calibri Light"/>
              <a:cs typeface="Calibri Light"/>
            </a:endParaRPr>
          </a:p>
          <a:p>
            <a:pPr marL="12700" algn="just">
              <a:lnSpc>
                <a:spcPct val="100000"/>
              </a:lnSpc>
              <a:spcBef>
                <a:spcPts val="114"/>
              </a:spcBef>
            </a:pP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8561" y="870575"/>
            <a:ext cx="3445845" cy="88485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ES" sz="5650" spc="1605" dirty="0"/>
              <a:t>SS99</a:t>
            </a:r>
            <a:endParaRPr sz="1800" dirty="0"/>
          </a:p>
        </p:txBody>
      </p:sp>
      <p:sp>
        <p:nvSpPr>
          <p:cNvPr id="6" name="object 6"/>
          <p:cNvSpPr/>
          <p:nvPr/>
        </p:nvSpPr>
        <p:spPr>
          <a:xfrm>
            <a:off x="502869" y="1695818"/>
            <a:ext cx="2726055" cy="237490"/>
          </a:xfrm>
          <a:custGeom>
            <a:avLst/>
            <a:gdLst/>
            <a:ahLst/>
            <a:cxnLst/>
            <a:rect l="l" t="t" r="r" b="b"/>
            <a:pathLst>
              <a:path w="2726055" h="237489">
                <a:moveTo>
                  <a:pt x="2725991" y="237223"/>
                </a:moveTo>
                <a:lnTo>
                  <a:pt x="0" y="237223"/>
                </a:lnTo>
                <a:lnTo>
                  <a:pt x="0" y="0"/>
                </a:lnTo>
                <a:lnTo>
                  <a:pt x="2725991" y="0"/>
                </a:lnTo>
                <a:lnTo>
                  <a:pt x="2725991" y="237223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85843" y="1709070"/>
            <a:ext cx="2364105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295" dirty="0">
                <a:solidFill>
                  <a:srgbClr val="FFFFFF"/>
                </a:solidFill>
                <a:latin typeface="Calibri"/>
                <a:cs typeface="Calibri"/>
              </a:rPr>
              <a:t>SPECIAL</a:t>
            </a:r>
            <a:r>
              <a:rPr sz="105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265" dirty="0">
                <a:solidFill>
                  <a:srgbClr val="FFFFFF"/>
                </a:solidFill>
                <a:latin typeface="Calibri"/>
                <a:cs typeface="Calibri"/>
              </a:rPr>
              <a:t>SERIE</a:t>
            </a:r>
            <a:r>
              <a:rPr sz="105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2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05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265" dirty="0">
                <a:solidFill>
                  <a:srgbClr val="FFFFFF"/>
                </a:solidFill>
                <a:latin typeface="Calibri"/>
                <a:cs typeface="Calibri"/>
              </a:rPr>
              <a:t>FIRE</a:t>
            </a:r>
            <a:r>
              <a:rPr sz="11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310" dirty="0">
                <a:solidFill>
                  <a:srgbClr val="FFFFFF"/>
                </a:solidFill>
                <a:latin typeface="Calibri"/>
                <a:cs typeface="Calibri"/>
              </a:rPr>
              <a:t>RATED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857393" y="117548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274421" y="0"/>
                </a:moveTo>
                <a:lnTo>
                  <a:pt x="0" y="0"/>
                </a:lnTo>
                <a:lnTo>
                  <a:pt x="0" y="228701"/>
                </a:lnTo>
                <a:lnTo>
                  <a:pt x="274421" y="228701"/>
                </a:lnTo>
                <a:lnTo>
                  <a:pt x="320167" y="183172"/>
                </a:lnTo>
                <a:lnTo>
                  <a:pt x="320167" y="182956"/>
                </a:lnTo>
                <a:lnTo>
                  <a:pt x="45732" y="182956"/>
                </a:lnTo>
                <a:lnTo>
                  <a:pt x="45732" y="45745"/>
                </a:lnTo>
                <a:lnTo>
                  <a:pt x="320167" y="45745"/>
                </a:lnTo>
                <a:lnTo>
                  <a:pt x="274421" y="0"/>
                </a:lnTo>
                <a:close/>
              </a:path>
              <a:path w="320675" h="229235">
                <a:moveTo>
                  <a:pt x="320167" y="45745"/>
                </a:moveTo>
                <a:lnTo>
                  <a:pt x="255206" y="45745"/>
                </a:lnTo>
                <a:lnTo>
                  <a:pt x="274421" y="64960"/>
                </a:lnTo>
                <a:lnTo>
                  <a:pt x="274421" y="164147"/>
                </a:lnTo>
                <a:lnTo>
                  <a:pt x="255511" y="182956"/>
                </a:lnTo>
                <a:lnTo>
                  <a:pt x="320167" y="182956"/>
                </a:lnTo>
                <a:lnTo>
                  <a:pt x="320167" y="457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23290" y="32385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46163" y="163829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23290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20590" y="163283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7210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89189" y="117551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79" y="0"/>
                </a:moveTo>
                <a:lnTo>
                  <a:pt x="0" y="0"/>
                </a:lnTo>
                <a:lnTo>
                  <a:pt x="0" y="228688"/>
                </a:lnTo>
                <a:lnTo>
                  <a:pt x="45745" y="228688"/>
                </a:lnTo>
                <a:lnTo>
                  <a:pt x="45745" y="137223"/>
                </a:lnTo>
                <a:lnTo>
                  <a:pt x="320179" y="137223"/>
                </a:lnTo>
                <a:lnTo>
                  <a:pt x="320179" y="91478"/>
                </a:lnTo>
                <a:lnTo>
                  <a:pt x="45745" y="91478"/>
                </a:lnTo>
                <a:lnTo>
                  <a:pt x="45745" y="45732"/>
                </a:lnTo>
                <a:lnTo>
                  <a:pt x="320179" y="45732"/>
                </a:lnTo>
                <a:lnTo>
                  <a:pt x="320179" y="0"/>
                </a:lnTo>
                <a:close/>
              </a:path>
              <a:path w="320675" h="229235">
                <a:moveTo>
                  <a:pt x="274434" y="137223"/>
                </a:moveTo>
                <a:lnTo>
                  <a:pt x="223202" y="137223"/>
                </a:lnTo>
                <a:lnTo>
                  <a:pt x="268947" y="228688"/>
                </a:lnTo>
                <a:lnTo>
                  <a:pt x="320179" y="228688"/>
                </a:lnTo>
                <a:lnTo>
                  <a:pt x="274434" y="137223"/>
                </a:lnTo>
                <a:close/>
              </a:path>
              <a:path w="320675" h="229235">
                <a:moveTo>
                  <a:pt x="320179" y="45732"/>
                </a:moveTo>
                <a:lnTo>
                  <a:pt x="274434" y="45732"/>
                </a:lnTo>
                <a:lnTo>
                  <a:pt x="274434" y="91478"/>
                </a:lnTo>
                <a:lnTo>
                  <a:pt x="320179" y="91478"/>
                </a:lnTo>
                <a:lnTo>
                  <a:pt x="320179" y="457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343874" y="255270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21002" y="232409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21002" y="163829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45" y="45720"/>
                </a:lnTo>
                <a:lnTo>
                  <a:pt x="45745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21002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618302" y="254774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465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95436" y="163283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45732" y="0"/>
                </a:moveTo>
                <a:lnTo>
                  <a:pt x="0" y="0"/>
                </a:lnTo>
                <a:lnTo>
                  <a:pt x="0" y="45745"/>
                </a:lnTo>
                <a:lnTo>
                  <a:pt x="45732" y="45745"/>
                </a:lnTo>
                <a:lnTo>
                  <a:pt x="45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86901" y="32331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961335" y="25473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19"/>
                </a:moveTo>
                <a:lnTo>
                  <a:pt x="45732" y="45719"/>
                </a:lnTo>
                <a:lnTo>
                  <a:pt x="45732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686901" y="2318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686901" y="16329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32" y="45720"/>
                </a:lnTo>
                <a:lnTo>
                  <a:pt x="45732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686901" y="14043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955097" y="117556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67" y="0"/>
                </a:moveTo>
                <a:lnTo>
                  <a:pt x="0" y="0"/>
                </a:lnTo>
                <a:lnTo>
                  <a:pt x="0" y="228688"/>
                </a:lnTo>
                <a:lnTo>
                  <a:pt x="320167" y="228688"/>
                </a:lnTo>
                <a:lnTo>
                  <a:pt x="274523" y="183172"/>
                </a:lnTo>
                <a:lnTo>
                  <a:pt x="274739" y="182943"/>
                </a:lnTo>
                <a:lnTo>
                  <a:pt x="45745" y="182943"/>
                </a:lnTo>
                <a:lnTo>
                  <a:pt x="45745" y="45732"/>
                </a:lnTo>
                <a:lnTo>
                  <a:pt x="274523" y="45732"/>
                </a:lnTo>
                <a:lnTo>
                  <a:pt x="320167" y="355"/>
                </a:lnTo>
                <a:lnTo>
                  <a:pt x="320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82618" y="444492"/>
            <a:ext cx="4661535" cy="302260"/>
          </a:xfrm>
          <a:custGeom>
            <a:avLst/>
            <a:gdLst/>
            <a:ahLst/>
            <a:cxnLst/>
            <a:rect l="l" t="t" r="r" b="b"/>
            <a:pathLst>
              <a:path w="4661534" h="302259">
                <a:moveTo>
                  <a:pt x="4661382" y="0"/>
                </a:moveTo>
                <a:lnTo>
                  <a:pt x="301726" y="0"/>
                </a:lnTo>
                <a:lnTo>
                  <a:pt x="0" y="301726"/>
                </a:lnTo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277390" y="483725"/>
            <a:ext cx="2742565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340" dirty="0">
                <a:solidFill>
                  <a:srgbClr val="FFFFFF"/>
                </a:solidFill>
                <a:latin typeface="Calibri"/>
                <a:cs typeface="Calibri"/>
              </a:rPr>
              <a:t>PRODUCTS 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100" spc="305" dirty="0">
                <a:solidFill>
                  <a:srgbClr val="FFFFFF"/>
                </a:solidFill>
                <a:latin typeface="Calibri"/>
                <a:cs typeface="Calibri"/>
              </a:rPr>
              <a:t>ELECTRIC</a:t>
            </a:r>
            <a:r>
              <a:rPr sz="11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315" dirty="0">
                <a:solidFill>
                  <a:srgbClr val="FFFFFF"/>
                </a:solidFill>
                <a:latin typeface="Calibri"/>
                <a:cs typeface="Calibri"/>
              </a:rPr>
              <a:t>STRIKES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xmlns="" id="{A25E5586-F1ED-42DA-B3DE-5D8C9B405CD8}"/>
              </a:ext>
            </a:extLst>
          </p:cNvPr>
          <p:cNvSpPr/>
          <p:nvPr/>
        </p:nvSpPr>
        <p:spPr>
          <a:xfrm>
            <a:off x="-238790" y="3220864"/>
            <a:ext cx="1428707" cy="88963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100% STEEL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36" name="Tabla 35">
            <a:extLst>
              <a:ext uri="{FF2B5EF4-FFF2-40B4-BE49-F238E27FC236}">
                <a16:creationId xmlns:a16="http://schemas.microsoft.com/office/drawing/2014/main" xmlns="" id="{6EDF90C2-AFEE-4C52-9B29-D0D029893F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91576"/>
              </p:ext>
            </p:extLst>
          </p:nvPr>
        </p:nvGraphicFramePr>
        <p:xfrm>
          <a:off x="80246" y="5924623"/>
          <a:ext cx="2816743" cy="736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9439">
                  <a:extLst>
                    <a:ext uri="{9D8B030D-6E8A-4147-A177-3AD203B41FA5}">
                      <a16:colId xmlns:a16="http://schemas.microsoft.com/office/drawing/2014/main" xmlns="" val="3175443290"/>
                    </a:ext>
                  </a:extLst>
                </a:gridCol>
                <a:gridCol w="1477304">
                  <a:extLst>
                    <a:ext uri="{9D8B030D-6E8A-4147-A177-3AD203B41FA5}">
                      <a16:colId xmlns:a16="http://schemas.microsoft.com/office/drawing/2014/main" xmlns="" val="4003258427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P</a:t>
                      </a:r>
                      <a:r>
                        <a:rPr lang="ru-RU" sz="1100" u="none" strike="noStrike" dirty="0">
                          <a:effectLst/>
                        </a:rPr>
                        <a:t>азмеры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66*16*25.5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299104024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C</a:t>
                      </a:r>
                      <a:r>
                        <a:rPr lang="ru-RU" sz="1100" u="none" strike="noStrike">
                          <a:effectLst/>
                        </a:rPr>
                        <a:t>имметричная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138784263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P</a:t>
                      </a:r>
                      <a:r>
                        <a:rPr lang="ru-RU" sz="1100" u="none" strike="noStrike">
                          <a:effectLst/>
                        </a:rPr>
                        <a:t>адиусный языч</a:t>
                      </a:r>
                      <a:r>
                        <a:rPr lang="en-US" sz="1100" u="none" strike="noStrike">
                          <a:effectLst/>
                        </a:rPr>
                        <a:t>o</a:t>
                      </a:r>
                      <a:r>
                        <a:rPr lang="ru-RU" sz="1100" u="none" strike="noStrike">
                          <a:effectLst/>
                        </a:rPr>
                        <a:t>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354339178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 языч</a:t>
                      </a:r>
                      <a:r>
                        <a:rPr lang="en-US" sz="1100" u="none" strike="noStrike">
                          <a:effectLst/>
                        </a:rPr>
                        <a:t>o</a:t>
                      </a:r>
                      <a:r>
                        <a:rPr lang="ru-RU" sz="1100" u="none" strike="noStrike">
                          <a:effectLst/>
                        </a:rPr>
                        <a:t>к </a:t>
                      </a:r>
                      <a:r>
                        <a:rPr lang="en-US" sz="1100" u="none" strike="noStrike">
                          <a:effectLst/>
                        </a:rPr>
                        <a:t>FLEX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664212751"/>
                  </a:ext>
                </a:extLst>
              </a:tr>
            </a:tbl>
          </a:graphicData>
        </a:graphic>
      </p:graphicFrame>
      <p:pic>
        <p:nvPicPr>
          <p:cNvPr id="37" name="Imagen 36">
            <a:extLst>
              <a:ext uri="{FF2B5EF4-FFF2-40B4-BE49-F238E27FC236}">
                <a16:creationId xmlns:a16="http://schemas.microsoft.com/office/drawing/2014/main" xmlns="" id="{F6BEB22A-F29E-47C6-B8AD-442B977714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2"/>
            <a:ext cx="9144000" cy="725182"/>
          </a:xfrm>
          <a:prstGeom prst="rect">
            <a:avLst/>
          </a:prstGeom>
        </p:spPr>
      </p:pic>
      <p:sp>
        <p:nvSpPr>
          <p:cNvPr id="39" name="object 6">
            <a:extLst>
              <a:ext uri="{FF2B5EF4-FFF2-40B4-BE49-F238E27FC236}">
                <a16:creationId xmlns:a16="http://schemas.microsoft.com/office/drawing/2014/main" xmlns="" id="{ECD86959-B52B-DAA6-B069-443559CD77C0}"/>
              </a:ext>
            </a:extLst>
          </p:cNvPr>
          <p:cNvSpPr/>
          <p:nvPr/>
        </p:nvSpPr>
        <p:spPr>
          <a:xfrm>
            <a:off x="815462" y="2415121"/>
            <a:ext cx="1171753" cy="326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5">
            <a:extLst>
              <a:ext uri="{FF2B5EF4-FFF2-40B4-BE49-F238E27FC236}">
                <a16:creationId xmlns:a16="http://schemas.microsoft.com/office/drawing/2014/main" xmlns="" id="{FD2F390B-3C9E-10E7-E0BE-D1CDBF9D4C4F}"/>
              </a:ext>
            </a:extLst>
          </p:cNvPr>
          <p:cNvSpPr txBox="1"/>
          <p:nvPr/>
        </p:nvSpPr>
        <p:spPr>
          <a:xfrm>
            <a:off x="3856426" y="1550521"/>
            <a:ext cx="4739010" cy="3215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r>
              <a:rPr lang="ru-RU" sz="12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Эта версия защёлок 99 серии выполнена из стального корпуса со стальным язычком, что позволяет выдерживать нагрузки до 900кг.</a:t>
            </a:r>
            <a:endParaRPr lang="es-ES" sz="1200" b="0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endParaRPr lang="es-ES" sz="1200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endParaRPr lang="es-ES" sz="1200" b="0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Совместима с вариациями </a:t>
            </a:r>
            <a:r>
              <a:rPr lang="es-ES" sz="120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TOP, TOP DOUBLE </a:t>
            </a:r>
            <a:r>
              <a:rPr lang="ru-RU" sz="120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и</a:t>
            </a:r>
            <a:r>
              <a:rPr lang="es-ES" sz="120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 TOP2</a:t>
            </a: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endParaRPr lang="es-ES" sz="1200" b="0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Защёлка протестирована на </a:t>
            </a:r>
            <a:r>
              <a:rPr lang="es-ES" sz="120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4</a:t>
            </a:r>
            <a:r>
              <a:rPr lang="ru-RU" sz="12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00 000 циклов</a:t>
            </a:r>
            <a:endParaRPr lang="es-ES" sz="1200" b="0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Максимальное усилие до </a:t>
            </a:r>
            <a:r>
              <a:rPr lang="es-ES" sz="12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900</a:t>
            </a:r>
            <a:r>
              <a:rPr lang="ru-RU" sz="12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кг. </a:t>
            </a:r>
            <a:r>
              <a:rPr lang="en-GB" sz="12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 </a:t>
            </a:r>
            <a:endParaRPr lang="es-ES" sz="1200" b="0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s-ES" sz="1200" b="0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spc="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Максимальный захват </a:t>
            </a:r>
            <a:r>
              <a:rPr lang="es-ES" sz="1200" spc="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5</a:t>
            </a:r>
            <a:r>
              <a:rPr lang="ru-RU" sz="1200" spc="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 мм</a:t>
            </a:r>
            <a:r>
              <a:rPr lang="es-ES" sz="1200" spc="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.</a:t>
            </a: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endParaRPr lang="es-ES" sz="1200" spc="5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spc="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Регулировка язычка: до </a:t>
            </a:r>
            <a:r>
              <a:rPr lang="es-ES" sz="1200" spc="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2</a:t>
            </a:r>
            <a:r>
              <a:rPr lang="ru-RU" sz="1200" spc="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мм.</a:t>
            </a:r>
            <a:endParaRPr lang="es-ES" sz="1200" spc="5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endParaRPr lang="es-ES" sz="1400" b="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endParaRPr lang="en-US" sz="1400" dirty="0">
              <a:latin typeface="Montserrat Light" panose="00000400000000000000" pitchFamily="2" charset="0"/>
              <a:cs typeface="Calibri Light"/>
            </a:endParaRP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xmlns="" id="{1F3C7E68-4D6D-6CF8-70A5-B0D3B7D6D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188" y="3900338"/>
            <a:ext cx="1053059" cy="992638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xmlns="" id="{B1EDBF31-6F24-C5C7-D4E5-B054410C97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58" y="4876444"/>
            <a:ext cx="975373" cy="984005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xmlns="" id="{C11CAF0E-E187-2891-C2F2-E3663254E4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6518" y="2980780"/>
            <a:ext cx="1053059" cy="984005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xmlns="" id="{DC5B94F9-E662-4066-6F41-0F62696818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5469" y="2010072"/>
            <a:ext cx="1171753" cy="1009247"/>
          </a:xfrm>
          <a:prstGeom prst="rect">
            <a:avLst/>
          </a:prstGeom>
        </p:spPr>
      </p:pic>
      <p:sp>
        <p:nvSpPr>
          <p:cNvPr id="40" name="Nube 39">
            <a:extLst>
              <a:ext uri="{FF2B5EF4-FFF2-40B4-BE49-F238E27FC236}">
                <a16:creationId xmlns:a16="http://schemas.microsoft.com/office/drawing/2014/main" xmlns="" id="{08A7BA84-BC1A-A511-BFB4-124337C18223}"/>
              </a:ext>
            </a:extLst>
          </p:cNvPr>
          <p:cNvSpPr/>
          <p:nvPr/>
        </p:nvSpPr>
        <p:spPr>
          <a:xfrm rot="847682">
            <a:off x="7234066" y="478893"/>
            <a:ext cx="1762735" cy="914400"/>
          </a:xfrm>
          <a:prstGeom prst="cloud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 Black" panose="020B0A04020102020204" pitchFamily="34" charset="0"/>
              </a:rPr>
              <a:t>NEW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38" name="Tabla 9">
            <a:extLst>
              <a:ext uri="{FF2B5EF4-FFF2-40B4-BE49-F238E27FC236}">
                <a16:creationId xmlns:a16="http://schemas.microsoft.com/office/drawing/2014/main" xmlns="" id="{147AD3AC-F329-FE9A-089F-EE7FBDCBC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936805"/>
              </p:ext>
            </p:extLst>
          </p:nvPr>
        </p:nvGraphicFramePr>
        <p:xfrm>
          <a:off x="3818823" y="5332105"/>
          <a:ext cx="4542790" cy="13106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637790">
                  <a:extLst>
                    <a:ext uri="{9D8B030D-6E8A-4147-A177-3AD203B41FA5}">
                      <a16:colId xmlns:a16="http://schemas.microsoft.com/office/drawing/2014/main" xmlns="" val="118481557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2594403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Доступные функции: </a:t>
                      </a:r>
                    </a:p>
                    <a:p>
                      <a:endParaRPr lang="ru-RU" sz="1000" b="0" dirty="0">
                        <a:latin typeface="Montserrat" panose="00000500000000000000" pitchFamily="2" charset="0"/>
                      </a:endParaRPr>
                    </a:p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F     Регулирующийся язычок Flex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305 </a:t>
                      </a:r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 M</a:t>
                      </a:r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ониторинг </a:t>
                      </a:r>
                      <a:endParaRPr lang="en-US" sz="1000" b="0" dirty="0">
                        <a:latin typeface="Montserrat" panose="00000500000000000000" pitchFamily="2" charset="0"/>
                      </a:endParaRPr>
                    </a:p>
                    <a:p>
                      <a:endParaRPr lang="en-US" sz="1000" b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Доступные катушки: </a:t>
                      </a:r>
                      <a:endParaRPr lang="es-ES" sz="1000" b="0" dirty="0">
                        <a:latin typeface="Montserrat" panose="00000500000000000000" pitchFamily="2" charset="0"/>
                      </a:endParaRPr>
                    </a:p>
                    <a:p>
                      <a:endParaRPr lang="es-ES" sz="1000" b="0" dirty="0">
                        <a:latin typeface="Montserrat" panose="00000500000000000000" pitchFamily="2" charset="0"/>
                      </a:endParaRP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10-24V AC/DC</a:t>
                      </a: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6</a:t>
                      </a:r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-12</a:t>
                      </a:r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V AC/DC</a:t>
                      </a: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(424) 24V DC</a:t>
                      </a: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(512) 12V DC</a:t>
                      </a: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(524) 24V DC</a:t>
                      </a:r>
                      <a:endParaRPr lang="ru-RU" sz="1000" b="0" dirty="0">
                        <a:latin typeface="Montserrat" panose="00000500000000000000" pitchFamily="2" charset="0"/>
                      </a:endParaRPr>
                    </a:p>
                    <a:p>
                      <a:endParaRPr lang="en-US" sz="1000" b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2547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094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7328" y="870575"/>
            <a:ext cx="3027871" cy="88485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lang="es-ES" sz="5650" spc="2010" dirty="0"/>
              <a:t>SW9</a:t>
            </a:r>
            <a:r>
              <a:rPr lang="es-ES" sz="5650" spc="1945" dirty="0"/>
              <a:t>9</a:t>
            </a:r>
            <a:endParaRPr sz="5650" dirty="0"/>
          </a:p>
        </p:txBody>
      </p:sp>
      <p:sp>
        <p:nvSpPr>
          <p:cNvPr id="5" name="object 5"/>
          <p:cNvSpPr/>
          <p:nvPr/>
        </p:nvSpPr>
        <p:spPr>
          <a:xfrm>
            <a:off x="502869" y="1695818"/>
            <a:ext cx="2726055" cy="237490"/>
          </a:xfrm>
          <a:custGeom>
            <a:avLst/>
            <a:gdLst/>
            <a:ahLst/>
            <a:cxnLst/>
            <a:rect l="l" t="t" r="r" b="b"/>
            <a:pathLst>
              <a:path w="2726055" h="237489">
                <a:moveTo>
                  <a:pt x="2725991" y="237223"/>
                </a:moveTo>
                <a:lnTo>
                  <a:pt x="0" y="237223"/>
                </a:lnTo>
                <a:lnTo>
                  <a:pt x="0" y="0"/>
                </a:lnTo>
                <a:lnTo>
                  <a:pt x="2725991" y="0"/>
                </a:lnTo>
                <a:lnTo>
                  <a:pt x="2725991" y="237223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91610" y="1711312"/>
            <a:ext cx="2552700" cy="1879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295" dirty="0">
                <a:solidFill>
                  <a:srgbClr val="FFFFFF"/>
                </a:solidFill>
                <a:latin typeface="Calibri"/>
                <a:cs typeface="Calibri"/>
              </a:rPr>
              <a:t>SPECIAL </a:t>
            </a:r>
            <a:r>
              <a:rPr sz="1050" spc="265" dirty="0">
                <a:solidFill>
                  <a:srgbClr val="FFFFFF"/>
                </a:solidFill>
                <a:latin typeface="Calibri"/>
                <a:cs typeface="Calibri"/>
              </a:rPr>
              <a:t>SERIE</a:t>
            </a:r>
            <a:r>
              <a:rPr sz="105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2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050" spc="210" dirty="0">
                <a:solidFill>
                  <a:srgbClr val="FFFFFF"/>
                </a:solidFill>
                <a:latin typeface="Calibri"/>
                <a:cs typeface="Calibri"/>
              </a:rPr>
              <a:t>MULTIVOLTAGE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31566" y="1355217"/>
            <a:ext cx="5071447" cy="39264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r>
              <a:rPr lang="ru-RU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Последнее поколение электромеханических защёлок</a:t>
            </a:r>
            <a:r>
              <a:rPr lang="es-ES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, </a:t>
            </a:r>
            <a:r>
              <a:rPr lang="ru-RU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 благодаря маленькому размеру и узкой форме,, идеально подходят для установки в алюминиевые и PVC профили, со встроенной катушкой работающей при AC/DC 10- 24V</a:t>
            </a:r>
            <a:endParaRPr lang="es-ES" sz="1200" b="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endParaRPr lang="es-ES" sz="120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r>
              <a:rPr lang="ru-RU" sz="1200" dirty="0">
                <a:latin typeface="Montserrat Light" panose="00000400000000000000" pitchFamily="2" charset="0"/>
                <a:cs typeface="Calibri Light"/>
              </a:rPr>
              <a:t>Влагоустойчивая защёлка и изолированным разъёмом. </a:t>
            </a: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r>
              <a:rPr lang="ru-RU" sz="1200" dirty="0">
                <a:latin typeface="Montserrat Light" panose="00000400000000000000" pitchFamily="2" charset="0"/>
                <a:cs typeface="Calibri Light"/>
              </a:rPr>
              <a:t>Подключается в двух направлениях. Возможно функция оповещения (305).</a:t>
            </a:r>
            <a:endParaRPr lang="es-ES" sz="1200" dirty="0">
              <a:latin typeface="Montserrat Light" panose="00000400000000000000" pitchFamily="2" charset="0"/>
              <a:cs typeface="Calibri Light"/>
            </a:endParaRP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endParaRPr lang="es-ES" sz="1200" dirty="0">
              <a:latin typeface="Montserrat Light" panose="00000400000000000000" pitchFamily="2" charset="0"/>
              <a:cs typeface="Calibri Light"/>
            </a:endParaRP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endParaRPr lang="es-ES" sz="1200" b="0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r>
              <a:rPr lang="ru-RU" sz="120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С</a:t>
            </a:r>
            <a:r>
              <a:rPr lang="es-ES" sz="120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C</a:t>
            </a:r>
            <a:r>
              <a:rPr lang="ru-RU" sz="120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овместима с вариациями </a:t>
            </a:r>
            <a:r>
              <a:rPr lang="es-ES" sz="120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TOP, TOP DOUBLE </a:t>
            </a:r>
            <a:r>
              <a:rPr lang="ru-RU" sz="120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и</a:t>
            </a:r>
            <a:r>
              <a:rPr lang="es-ES" sz="120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 TOP2</a:t>
            </a: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endParaRPr lang="es-ES" sz="1200" b="0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Защёлка протестирована на </a:t>
            </a:r>
            <a:r>
              <a:rPr lang="es-ES" sz="12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2</a:t>
            </a:r>
            <a:r>
              <a:rPr lang="ru-RU" sz="12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00 000 циклов</a:t>
            </a:r>
            <a:endParaRPr lang="es-ES" sz="1200" b="0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Максимальное усилие до </a:t>
            </a:r>
            <a:r>
              <a:rPr lang="es-ES" sz="120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33</a:t>
            </a:r>
            <a:r>
              <a:rPr lang="es-ES" sz="12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0</a:t>
            </a:r>
            <a:r>
              <a:rPr lang="ru-RU" sz="12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кг. </a:t>
            </a:r>
            <a:r>
              <a:rPr lang="en-GB" sz="12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 </a:t>
            </a:r>
            <a:endParaRPr lang="es-ES" sz="1200" b="0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s-ES" sz="1200" b="0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spc="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Максимальный захват </a:t>
            </a:r>
            <a:r>
              <a:rPr lang="es-ES" sz="1200" spc="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5</a:t>
            </a:r>
            <a:r>
              <a:rPr lang="ru-RU" sz="1200" spc="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 мм</a:t>
            </a:r>
            <a:r>
              <a:rPr lang="es-ES" sz="1200" spc="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.</a:t>
            </a: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endParaRPr lang="es-ES" sz="1200" spc="5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spc="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Регулировка язычка: до </a:t>
            </a:r>
            <a:r>
              <a:rPr lang="es-ES" sz="1200" spc="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3</a:t>
            </a:r>
            <a:r>
              <a:rPr lang="ru-RU" sz="1200" spc="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мм.</a:t>
            </a:r>
            <a:endParaRPr lang="es-ES" sz="1200" spc="5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endParaRPr sz="1200" dirty="0">
              <a:latin typeface="Montserrat Light" panose="00000400000000000000" pitchFamily="2" charset="0"/>
              <a:cs typeface="Calibri Light"/>
            </a:endParaRPr>
          </a:p>
        </p:txBody>
      </p:sp>
      <p:sp>
        <p:nvSpPr>
          <p:cNvPr id="829" name="object 829"/>
          <p:cNvSpPr/>
          <p:nvPr/>
        </p:nvSpPr>
        <p:spPr>
          <a:xfrm>
            <a:off x="6857391" y="117548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274421" y="0"/>
                </a:moveTo>
                <a:lnTo>
                  <a:pt x="0" y="0"/>
                </a:lnTo>
                <a:lnTo>
                  <a:pt x="0" y="228701"/>
                </a:lnTo>
                <a:lnTo>
                  <a:pt x="274421" y="228701"/>
                </a:lnTo>
                <a:lnTo>
                  <a:pt x="320167" y="183172"/>
                </a:lnTo>
                <a:lnTo>
                  <a:pt x="320167" y="182956"/>
                </a:lnTo>
                <a:lnTo>
                  <a:pt x="45732" y="182956"/>
                </a:lnTo>
                <a:lnTo>
                  <a:pt x="45732" y="45745"/>
                </a:lnTo>
                <a:lnTo>
                  <a:pt x="320167" y="45745"/>
                </a:lnTo>
                <a:lnTo>
                  <a:pt x="274421" y="0"/>
                </a:lnTo>
                <a:close/>
              </a:path>
              <a:path w="320675" h="229235">
                <a:moveTo>
                  <a:pt x="320167" y="45745"/>
                </a:moveTo>
                <a:lnTo>
                  <a:pt x="255206" y="45745"/>
                </a:lnTo>
                <a:lnTo>
                  <a:pt x="274421" y="64960"/>
                </a:lnTo>
                <a:lnTo>
                  <a:pt x="274421" y="164147"/>
                </a:lnTo>
                <a:lnTo>
                  <a:pt x="255511" y="182956"/>
                </a:lnTo>
                <a:lnTo>
                  <a:pt x="320167" y="182956"/>
                </a:lnTo>
                <a:lnTo>
                  <a:pt x="320167" y="457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7223290" y="32385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7246163" y="163829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7223290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7520590" y="163283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7210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7589189" y="117551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79" y="0"/>
                </a:moveTo>
                <a:lnTo>
                  <a:pt x="0" y="0"/>
                </a:lnTo>
                <a:lnTo>
                  <a:pt x="0" y="228688"/>
                </a:lnTo>
                <a:lnTo>
                  <a:pt x="45745" y="228688"/>
                </a:lnTo>
                <a:lnTo>
                  <a:pt x="45745" y="137223"/>
                </a:lnTo>
                <a:lnTo>
                  <a:pt x="320179" y="137223"/>
                </a:lnTo>
                <a:lnTo>
                  <a:pt x="320179" y="91478"/>
                </a:lnTo>
                <a:lnTo>
                  <a:pt x="45745" y="91478"/>
                </a:lnTo>
                <a:lnTo>
                  <a:pt x="45745" y="45732"/>
                </a:lnTo>
                <a:lnTo>
                  <a:pt x="320179" y="45732"/>
                </a:lnTo>
                <a:lnTo>
                  <a:pt x="320179" y="0"/>
                </a:lnTo>
                <a:close/>
              </a:path>
              <a:path w="320675" h="229235">
                <a:moveTo>
                  <a:pt x="274434" y="137223"/>
                </a:moveTo>
                <a:lnTo>
                  <a:pt x="223202" y="137223"/>
                </a:lnTo>
                <a:lnTo>
                  <a:pt x="268947" y="228688"/>
                </a:lnTo>
                <a:lnTo>
                  <a:pt x="320179" y="228688"/>
                </a:lnTo>
                <a:lnTo>
                  <a:pt x="274434" y="137223"/>
                </a:lnTo>
                <a:close/>
              </a:path>
              <a:path w="320675" h="229235">
                <a:moveTo>
                  <a:pt x="320179" y="45732"/>
                </a:moveTo>
                <a:lnTo>
                  <a:pt x="274434" y="45732"/>
                </a:lnTo>
                <a:lnTo>
                  <a:pt x="274434" y="91478"/>
                </a:lnTo>
                <a:lnTo>
                  <a:pt x="320179" y="91478"/>
                </a:lnTo>
                <a:lnTo>
                  <a:pt x="320179" y="457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8343874" y="255270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8321002" y="232409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8321002" y="163829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45" y="45720"/>
                </a:lnTo>
                <a:lnTo>
                  <a:pt x="45745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8321002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8618302" y="254774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465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8595436" y="163283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45732" y="0"/>
                </a:moveTo>
                <a:lnTo>
                  <a:pt x="0" y="0"/>
                </a:lnTo>
                <a:lnTo>
                  <a:pt x="0" y="45745"/>
                </a:lnTo>
                <a:lnTo>
                  <a:pt x="45732" y="45745"/>
                </a:lnTo>
                <a:lnTo>
                  <a:pt x="45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8686901" y="32331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8961335" y="25473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19"/>
                </a:moveTo>
                <a:lnTo>
                  <a:pt x="45732" y="45719"/>
                </a:lnTo>
                <a:lnTo>
                  <a:pt x="45732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8686901" y="2318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8686901" y="16329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32" y="45720"/>
                </a:lnTo>
                <a:lnTo>
                  <a:pt x="45732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8686901" y="14043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7955095" y="117556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67" y="0"/>
                </a:moveTo>
                <a:lnTo>
                  <a:pt x="0" y="0"/>
                </a:lnTo>
                <a:lnTo>
                  <a:pt x="0" y="228688"/>
                </a:lnTo>
                <a:lnTo>
                  <a:pt x="320167" y="228688"/>
                </a:lnTo>
                <a:lnTo>
                  <a:pt x="274523" y="183172"/>
                </a:lnTo>
                <a:lnTo>
                  <a:pt x="274739" y="182943"/>
                </a:lnTo>
                <a:lnTo>
                  <a:pt x="45745" y="182943"/>
                </a:lnTo>
                <a:lnTo>
                  <a:pt x="45745" y="45732"/>
                </a:lnTo>
                <a:lnTo>
                  <a:pt x="274523" y="45732"/>
                </a:lnTo>
                <a:lnTo>
                  <a:pt x="320167" y="355"/>
                </a:lnTo>
                <a:lnTo>
                  <a:pt x="320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4482618" y="444492"/>
            <a:ext cx="4661535" cy="302260"/>
          </a:xfrm>
          <a:custGeom>
            <a:avLst/>
            <a:gdLst/>
            <a:ahLst/>
            <a:cxnLst/>
            <a:rect l="l" t="t" r="r" b="b"/>
            <a:pathLst>
              <a:path w="4661534" h="302259">
                <a:moveTo>
                  <a:pt x="4661382" y="0"/>
                </a:moveTo>
                <a:lnTo>
                  <a:pt x="301726" y="0"/>
                </a:lnTo>
                <a:lnTo>
                  <a:pt x="0" y="301726"/>
                </a:lnTo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 txBox="1"/>
          <p:nvPr/>
        </p:nvSpPr>
        <p:spPr>
          <a:xfrm>
            <a:off x="6277383" y="483725"/>
            <a:ext cx="2742565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340" dirty="0">
                <a:solidFill>
                  <a:srgbClr val="FFFFFF"/>
                </a:solidFill>
                <a:latin typeface="Calibri"/>
                <a:cs typeface="Calibri"/>
              </a:rPr>
              <a:t>PRODUCTS 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100" spc="305" dirty="0">
                <a:solidFill>
                  <a:srgbClr val="FFFFFF"/>
                </a:solidFill>
                <a:latin typeface="Calibri"/>
                <a:cs typeface="Calibri"/>
              </a:rPr>
              <a:t>ELECTRIC</a:t>
            </a:r>
            <a:r>
              <a:rPr sz="11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315" dirty="0">
                <a:solidFill>
                  <a:srgbClr val="FFFFFF"/>
                </a:solidFill>
                <a:latin typeface="Calibri"/>
                <a:cs typeface="Calibri"/>
              </a:rPr>
              <a:t>STRIKES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849" name="Tabla 848">
            <a:extLst>
              <a:ext uri="{FF2B5EF4-FFF2-40B4-BE49-F238E27FC236}">
                <a16:creationId xmlns:a16="http://schemas.microsoft.com/office/drawing/2014/main" xmlns="" id="{7BA96AC2-4682-4538-9F65-D4655C245F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244375"/>
              </p:ext>
            </p:extLst>
          </p:nvPr>
        </p:nvGraphicFramePr>
        <p:xfrm>
          <a:off x="6623363" y="4295791"/>
          <a:ext cx="2185383" cy="736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7207">
                  <a:extLst>
                    <a:ext uri="{9D8B030D-6E8A-4147-A177-3AD203B41FA5}">
                      <a16:colId xmlns:a16="http://schemas.microsoft.com/office/drawing/2014/main" xmlns="" val="3666854395"/>
                    </a:ext>
                  </a:extLst>
                </a:gridCol>
                <a:gridCol w="948176">
                  <a:extLst>
                    <a:ext uri="{9D8B030D-6E8A-4147-A177-3AD203B41FA5}">
                      <a16:colId xmlns:a16="http://schemas.microsoft.com/office/drawing/2014/main" xmlns="" val="4105023417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P</a:t>
                      </a:r>
                      <a:r>
                        <a:rPr lang="ru-RU" sz="1100" u="none" strike="noStrike" dirty="0">
                          <a:effectLst/>
                        </a:rPr>
                        <a:t>азмеры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74.5*16.5*25.5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93546004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C</a:t>
                      </a:r>
                      <a:r>
                        <a:rPr lang="ru-RU" sz="1100" u="none" strike="noStrike">
                          <a:effectLst/>
                        </a:rPr>
                        <a:t>имметричная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203267264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P</a:t>
                      </a:r>
                      <a:r>
                        <a:rPr lang="ru-RU" sz="1100" u="none" strike="noStrike" dirty="0">
                          <a:effectLst/>
                        </a:rPr>
                        <a:t>адиусный языч</a:t>
                      </a:r>
                      <a:r>
                        <a:rPr lang="en-US" sz="1100" u="none" strike="noStrike" dirty="0">
                          <a:effectLst/>
                        </a:rPr>
                        <a:t>o</a:t>
                      </a:r>
                      <a:r>
                        <a:rPr lang="ru-RU" sz="1100" u="none" strike="noStrike" dirty="0">
                          <a:effectLst/>
                        </a:rPr>
                        <a:t>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294064699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 языч</a:t>
                      </a:r>
                      <a:r>
                        <a:rPr lang="en-US" sz="1100" u="none" strike="noStrike">
                          <a:effectLst/>
                        </a:rPr>
                        <a:t>o</a:t>
                      </a:r>
                      <a:r>
                        <a:rPr lang="ru-RU" sz="1100" u="none" strike="noStrike">
                          <a:effectLst/>
                        </a:rPr>
                        <a:t>к </a:t>
                      </a:r>
                      <a:r>
                        <a:rPr lang="en-US" sz="1100" u="none" strike="noStrike">
                          <a:effectLst/>
                        </a:rPr>
                        <a:t>FLEX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3646925217"/>
                  </a:ext>
                </a:extLst>
              </a:tr>
            </a:tbl>
          </a:graphicData>
        </a:graphic>
      </p:graphicFrame>
      <p:sp>
        <p:nvSpPr>
          <p:cNvPr id="850" name="CuadroTexto 849">
            <a:extLst>
              <a:ext uri="{FF2B5EF4-FFF2-40B4-BE49-F238E27FC236}">
                <a16:creationId xmlns:a16="http://schemas.microsoft.com/office/drawing/2014/main" xmlns="" id="{6BC6FF62-E4C4-4F7E-92CD-4C85DA46B982}"/>
              </a:ext>
            </a:extLst>
          </p:cNvPr>
          <p:cNvSpPr txBox="1"/>
          <p:nvPr/>
        </p:nvSpPr>
        <p:spPr>
          <a:xfrm>
            <a:off x="2986686" y="906960"/>
            <a:ext cx="171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WATERPROOF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51" name="Imagen 850">
            <a:extLst>
              <a:ext uri="{FF2B5EF4-FFF2-40B4-BE49-F238E27FC236}">
                <a16:creationId xmlns:a16="http://schemas.microsoft.com/office/drawing/2014/main" xmlns="" id="{15E6E97C-8D08-4B2A-B217-2C94799E1B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2"/>
            <a:ext cx="9144000" cy="725182"/>
          </a:xfrm>
          <a:prstGeom prst="rect">
            <a:avLst/>
          </a:prstGeom>
        </p:spPr>
      </p:pic>
      <p:sp>
        <p:nvSpPr>
          <p:cNvPr id="858" name="Nube 857">
            <a:extLst>
              <a:ext uri="{FF2B5EF4-FFF2-40B4-BE49-F238E27FC236}">
                <a16:creationId xmlns:a16="http://schemas.microsoft.com/office/drawing/2014/main" xmlns="" id="{1031BCA5-FFD1-F326-0D9B-5CD09754E3E4}"/>
              </a:ext>
            </a:extLst>
          </p:cNvPr>
          <p:cNvSpPr/>
          <p:nvPr/>
        </p:nvSpPr>
        <p:spPr>
          <a:xfrm rot="1220260">
            <a:off x="6968596" y="287393"/>
            <a:ext cx="1762735" cy="914400"/>
          </a:xfrm>
          <a:prstGeom prst="cloud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 Black" panose="020B0A04020102020204" pitchFamily="34" charset="0"/>
              </a:rPr>
              <a:t>NEW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pic>
        <p:nvPicPr>
          <p:cNvPr id="859" name="Imagen 858">
            <a:extLst>
              <a:ext uri="{FF2B5EF4-FFF2-40B4-BE49-F238E27FC236}">
                <a16:creationId xmlns:a16="http://schemas.microsoft.com/office/drawing/2014/main" xmlns="" id="{29EC6B30-215C-8B1B-0643-39E47410D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88" y="2127609"/>
            <a:ext cx="3714750" cy="1504950"/>
          </a:xfrm>
          <a:prstGeom prst="rect">
            <a:avLst/>
          </a:prstGeom>
        </p:spPr>
      </p:pic>
      <p:grpSp>
        <p:nvGrpSpPr>
          <p:cNvPr id="860" name="Group 263">
            <a:extLst>
              <a:ext uri="{FF2B5EF4-FFF2-40B4-BE49-F238E27FC236}">
                <a16:creationId xmlns:a16="http://schemas.microsoft.com/office/drawing/2014/main" xmlns="" id="{B13EAED6-8719-81BE-A5D5-0F10DD889BC5}"/>
              </a:ext>
            </a:extLst>
          </p:cNvPr>
          <p:cNvGrpSpPr>
            <a:grpSpLocks/>
          </p:cNvGrpSpPr>
          <p:nvPr/>
        </p:nvGrpSpPr>
        <p:grpSpPr bwMode="auto">
          <a:xfrm>
            <a:off x="477329" y="2125503"/>
            <a:ext cx="1553166" cy="3235097"/>
            <a:chOff x="8844" y="718"/>
            <a:chExt cx="2044" cy="4742"/>
          </a:xfrm>
        </p:grpSpPr>
        <p:pic>
          <p:nvPicPr>
            <p:cNvPr id="861" name="Picture 265">
              <a:extLst>
                <a:ext uri="{FF2B5EF4-FFF2-40B4-BE49-F238E27FC236}">
                  <a16:creationId xmlns:a16="http://schemas.microsoft.com/office/drawing/2014/main" xmlns="" id="{9C16D243-E946-5597-D6C9-F81A249EDA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7" y="4526"/>
              <a:ext cx="1783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2" name="Picture 264">
              <a:extLst>
                <a:ext uri="{FF2B5EF4-FFF2-40B4-BE49-F238E27FC236}">
                  <a16:creationId xmlns:a16="http://schemas.microsoft.com/office/drawing/2014/main" xmlns="" id="{52D860F0-54D5-F1D1-2207-6A75866772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4" y="718"/>
              <a:ext cx="2044" cy="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64" name="Imagen 863">
            <a:extLst>
              <a:ext uri="{FF2B5EF4-FFF2-40B4-BE49-F238E27FC236}">
                <a16:creationId xmlns:a16="http://schemas.microsoft.com/office/drawing/2014/main" xmlns="" id="{6CD7E9E5-9DFC-869C-A253-AD90290C2F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2769" y="4627455"/>
            <a:ext cx="1341606" cy="809872"/>
          </a:xfrm>
          <a:prstGeom prst="rect">
            <a:avLst/>
          </a:prstGeom>
        </p:spPr>
      </p:pic>
      <p:pic>
        <p:nvPicPr>
          <p:cNvPr id="865" name="Imagen 864" descr="Logotipo, Icono&#10;&#10;Descripción generada automáticamente">
            <a:extLst>
              <a:ext uri="{FF2B5EF4-FFF2-40B4-BE49-F238E27FC236}">
                <a16:creationId xmlns:a16="http://schemas.microsoft.com/office/drawing/2014/main" xmlns="" id="{98DEB3CF-E5EC-850E-382A-A620AB2315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742" y="2125504"/>
            <a:ext cx="793053" cy="789721"/>
          </a:xfrm>
          <a:prstGeom prst="rect">
            <a:avLst/>
          </a:prstGeom>
        </p:spPr>
      </p:pic>
      <p:pic>
        <p:nvPicPr>
          <p:cNvPr id="871" name="Imagen 870">
            <a:extLst>
              <a:ext uri="{FF2B5EF4-FFF2-40B4-BE49-F238E27FC236}">
                <a16:creationId xmlns:a16="http://schemas.microsoft.com/office/drawing/2014/main" xmlns="" id="{4D697F96-983F-E723-D6CD-DA4D8C3358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221" y="5414155"/>
            <a:ext cx="2819400" cy="1285875"/>
          </a:xfrm>
          <a:prstGeom prst="rect">
            <a:avLst/>
          </a:prstGeom>
        </p:spPr>
      </p:pic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xmlns="" id="{46735D1E-D694-5944-C44A-EF6519A738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403" y="3031645"/>
            <a:ext cx="770143" cy="770143"/>
          </a:xfrm>
          <a:prstGeom prst="rect">
            <a:avLst/>
          </a:prstGeom>
        </p:spPr>
      </p:pic>
      <p:pic>
        <p:nvPicPr>
          <p:cNvPr id="11" name="Imagen 10" descr="Imagen que contiene naranja, firmar, gente, hombre&#10;&#10;Descripción generada automáticamente">
            <a:extLst>
              <a:ext uri="{FF2B5EF4-FFF2-40B4-BE49-F238E27FC236}">
                <a16:creationId xmlns:a16="http://schemas.microsoft.com/office/drawing/2014/main" xmlns="" id="{2DD0BEFA-9B37-1AFA-04C4-8166BF21C65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079" y="3853433"/>
            <a:ext cx="722377" cy="722377"/>
          </a:xfrm>
          <a:prstGeom prst="rect">
            <a:avLst/>
          </a:prstGeom>
        </p:spPr>
      </p:pic>
      <p:graphicFrame>
        <p:nvGraphicFramePr>
          <p:cNvPr id="48" name="Tabla 9">
            <a:extLst>
              <a:ext uri="{FF2B5EF4-FFF2-40B4-BE49-F238E27FC236}">
                <a16:creationId xmlns:a16="http://schemas.microsoft.com/office/drawing/2014/main" xmlns="" id="{44F80104-B6B9-898D-5EE1-423ACBB78C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396258"/>
              </p:ext>
            </p:extLst>
          </p:nvPr>
        </p:nvGraphicFramePr>
        <p:xfrm>
          <a:off x="3731566" y="5360601"/>
          <a:ext cx="5151579" cy="13106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991286">
                  <a:extLst>
                    <a:ext uri="{9D8B030D-6E8A-4147-A177-3AD203B41FA5}">
                      <a16:colId xmlns:a16="http://schemas.microsoft.com/office/drawing/2014/main" xmlns="" val="1184815573"/>
                    </a:ext>
                  </a:extLst>
                </a:gridCol>
                <a:gridCol w="2160293">
                  <a:extLst>
                    <a:ext uri="{9D8B030D-6E8A-4147-A177-3AD203B41FA5}">
                      <a16:colId xmlns:a16="http://schemas.microsoft.com/office/drawing/2014/main" xmlns="" val="2594403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Доступные функции: </a:t>
                      </a:r>
                    </a:p>
                    <a:p>
                      <a:endParaRPr lang="ru-RU" sz="1000" b="0" dirty="0">
                        <a:latin typeface="Montserrat" panose="00000500000000000000" pitchFamily="2" charset="0"/>
                      </a:endParaRPr>
                    </a:p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D    Маханическая разблокировка</a:t>
                      </a:r>
                    </a:p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F     Регулирующийся язычок Flex</a:t>
                      </a:r>
                    </a:p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A     Стандартная память (задержка)</a:t>
                      </a:r>
                    </a:p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Ab   Скользящая память (задержка)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305 </a:t>
                      </a:r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 M</a:t>
                      </a:r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ониторинг </a:t>
                      </a:r>
                      <a:endParaRPr lang="en-US" sz="1000" b="0" dirty="0">
                        <a:latin typeface="Montserrat" panose="00000500000000000000" pitchFamily="2" charset="0"/>
                      </a:endParaRPr>
                    </a:p>
                    <a:p>
                      <a:endParaRPr lang="en-US" sz="1000" b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Доступные катушки: </a:t>
                      </a:r>
                      <a:endParaRPr lang="es-ES" sz="1000" b="0" dirty="0">
                        <a:latin typeface="Montserrat" panose="00000500000000000000" pitchFamily="2" charset="0"/>
                      </a:endParaRPr>
                    </a:p>
                    <a:p>
                      <a:endParaRPr lang="es-ES" sz="1000" b="0" dirty="0">
                        <a:latin typeface="Montserrat" panose="00000500000000000000" pitchFamily="2" charset="0"/>
                      </a:endParaRP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10-24V AC/DC</a:t>
                      </a: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6</a:t>
                      </a:r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-12</a:t>
                      </a:r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V AC/DC</a:t>
                      </a: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(424) 24V DC</a:t>
                      </a: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(512) 12V DC</a:t>
                      </a: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(524) 24V DC</a:t>
                      </a:r>
                      <a:endParaRPr lang="ru-RU" sz="1000" b="0" dirty="0">
                        <a:latin typeface="Montserrat" panose="00000500000000000000" pitchFamily="2" charset="0"/>
                      </a:endParaRPr>
                    </a:p>
                    <a:p>
                      <a:endParaRPr lang="en-US" sz="1000" b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2547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295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082198" y="1183691"/>
            <a:ext cx="4550892" cy="353500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4"/>
              </a:spcBef>
            </a:pPr>
            <a:r>
              <a:rPr lang="ru-RU" sz="12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Эта серия была разработана специально для противопожарных дверей, обладает сертификацией о задержании распространения огня  в течение 120 минут. </a:t>
            </a:r>
            <a:endParaRPr lang="es-ES" sz="1200" b="0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84150" indent="-171450" algn="just">
              <a:spcBef>
                <a:spcPts val="114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C</a:t>
            </a:r>
            <a:r>
              <a:rPr lang="ru-RU" sz="120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овместима с вариаци</a:t>
            </a:r>
            <a:r>
              <a:rPr lang="ru-RU" sz="12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ей</a:t>
            </a:r>
            <a:r>
              <a:rPr lang="ru-RU" sz="120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 </a:t>
            </a:r>
            <a:r>
              <a:rPr lang="es-ES" sz="120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TOP</a:t>
            </a:r>
          </a:p>
          <a:p>
            <a:pPr marL="184150" indent="-171450" algn="just">
              <a:lnSpc>
                <a:spcPct val="100000"/>
              </a:lnSpc>
              <a:spcBef>
                <a:spcPts val="114"/>
              </a:spcBef>
              <a:buFont typeface="Arial" panose="020B0604020202020204" pitchFamily="34" charset="0"/>
              <a:buChar char="•"/>
            </a:pPr>
            <a:endParaRPr lang="es-ES" sz="1200" b="0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84150" indent="-171450" algn="just">
              <a:lnSpc>
                <a:spcPct val="100000"/>
              </a:lnSpc>
              <a:spcBef>
                <a:spcPts val="114"/>
              </a:spcBef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Может быть исполнена с функцией оповещения (305)</a:t>
            </a:r>
            <a:endParaRPr lang="es-ES" sz="1200" b="0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84150" indent="-171450" algn="just">
              <a:lnSpc>
                <a:spcPct val="100000"/>
              </a:lnSpc>
              <a:spcBef>
                <a:spcPts val="114"/>
              </a:spcBef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b="0" spc="-1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Идёт в комплекте с проводами</a:t>
            </a:r>
            <a:r>
              <a:rPr lang="es-ES" sz="1200" b="0" spc="-1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.</a:t>
            </a:r>
            <a:r>
              <a:rPr lang="ru-RU" sz="1200" b="0" spc="-1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 </a:t>
            </a:r>
            <a:endParaRPr lang="es-ES" sz="1200" b="0" spc="-10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endParaRPr lang="es-ES" sz="1200" b="0" spc="5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Защёлка протестирована на </a:t>
            </a:r>
            <a:r>
              <a:rPr lang="es-ES" sz="12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2</a:t>
            </a:r>
            <a:r>
              <a:rPr lang="ru-RU" sz="12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00 000 циклов</a:t>
            </a:r>
            <a:endParaRPr lang="es-ES" sz="1200" b="0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Максимальное усилие до </a:t>
            </a:r>
            <a:r>
              <a:rPr lang="es-ES" sz="120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9</a:t>
            </a:r>
            <a:r>
              <a:rPr lang="es-ES" sz="12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0</a:t>
            </a:r>
            <a:r>
              <a:rPr lang="ru-RU" sz="12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0кг. </a:t>
            </a:r>
            <a:endParaRPr lang="es-ES" sz="1200" b="0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s-ES" sz="1200" b="0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spc="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Максимальный захват </a:t>
            </a:r>
            <a:r>
              <a:rPr lang="es-ES" sz="1200" spc="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4.8</a:t>
            </a:r>
            <a:r>
              <a:rPr lang="ru-RU" sz="1200" spc="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 мм</a:t>
            </a:r>
            <a:r>
              <a:rPr lang="es-ES" sz="1200" spc="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.</a:t>
            </a: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s-ES" sz="1200" spc="5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spc="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Регулировка язычка: до </a:t>
            </a:r>
            <a:r>
              <a:rPr lang="es-ES" sz="1200" spc="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3</a:t>
            </a:r>
            <a:r>
              <a:rPr lang="ru-RU" sz="1200" spc="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мм.</a:t>
            </a:r>
            <a:endParaRPr lang="es-ES" sz="1200" spc="5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2700" algn="just">
              <a:lnSpc>
                <a:spcPct val="100000"/>
              </a:lnSpc>
              <a:spcBef>
                <a:spcPts val="114"/>
              </a:spcBef>
            </a:pPr>
            <a:endParaRPr sz="1200" dirty="0">
              <a:latin typeface="Montserrat" panose="00000500000000000000" pitchFamily="2" charset="0"/>
              <a:cs typeface="Calibri Ligh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8561" y="870575"/>
            <a:ext cx="3235239" cy="116185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ES" sz="5650" spc="1605" dirty="0"/>
              <a:t>SF99</a:t>
            </a:r>
            <a:r>
              <a:rPr sz="1800" spc="765" dirty="0"/>
              <a:t>SERIES</a:t>
            </a:r>
            <a:endParaRPr sz="1800" dirty="0"/>
          </a:p>
        </p:txBody>
      </p:sp>
      <p:sp>
        <p:nvSpPr>
          <p:cNvPr id="6" name="object 6"/>
          <p:cNvSpPr/>
          <p:nvPr/>
        </p:nvSpPr>
        <p:spPr>
          <a:xfrm>
            <a:off x="502869" y="1695818"/>
            <a:ext cx="2726055" cy="237490"/>
          </a:xfrm>
          <a:custGeom>
            <a:avLst/>
            <a:gdLst/>
            <a:ahLst/>
            <a:cxnLst/>
            <a:rect l="l" t="t" r="r" b="b"/>
            <a:pathLst>
              <a:path w="2726055" h="237489">
                <a:moveTo>
                  <a:pt x="2725991" y="237223"/>
                </a:moveTo>
                <a:lnTo>
                  <a:pt x="0" y="237223"/>
                </a:lnTo>
                <a:lnTo>
                  <a:pt x="0" y="0"/>
                </a:lnTo>
                <a:lnTo>
                  <a:pt x="2725991" y="0"/>
                </a:lnTo>
                <a:lnTo>
                  <a:pt x="2725991" y="237223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85843" y="1709070"/>
            <a:ext cx="2364105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295" dirty="0">
                <a:solidFill>
                  <a:srgbClr val="FFFFFF"/>
                </a:solidFill>
                <a:latin typeface="Calibri"/>
                <a:cs typeface="Calibri"/>
              </a:rPr>
              <a:t>SPECIAL</a:t>
            </a:r>
            <a:r>
              <a:rPr sz="105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265" dirty="0">
                <a:solidFill>
                  <a:srgbClr val="FFFFFF"/>
                </a:solidFill>
                <a:latin typeface="Calibri"/>
                <a:cs typeface="Calibri"/>
              </a:rPr>
              <a:t>SERIE</a:t>
            </a:r>
            <a:r>
              <a:rPr sz="105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2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05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265" dirty="0">
                <a:solidFill>
                  <a:srgbClr val="FFFFFF"/>
                </a:solidFill>
                <a:latin typeface="Calibri"/>
                <a:cs typeface="Calibri"/>
              </a:rPr>
              <a:t>FIRE</a:t>
            </a:r>
            <a:r>
              <a:rPr sz="11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310" dirty="0">
                <a:solidFill>
                  <a:srgbClr val="FFFFFF"/>
                </a:solidFill>
                <a:latin typeface="Calibri"/>
                <a:cs typeface="Calibri"/>
              </a:rPr>
              <a:t>RATED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857393" y="117548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274421" y="0"/>
                </a:moveTo>
                <a:lnTo>
                  <a:pt x="0" y="0"/>
                </a:lnTo>
                <a:lnTo>
                  <a:pt x="0" y="228701"/>
                </a:lnTo>
                <a:lnTo>
                  <a:pt x="274421" y="228701"/>
                </a:lnTo>
                <a:lnTo>
                  <a:pt x="320167" y="183172"/>
                </a:lnTo>
                <a:lnTo>
                  <a:pt x="320167" y="182956"/>
                </a:lnTo>
                <a:lnTo>
                  <a:pt x="45732" y="182956"/>
                </a:lnTo>
                <a:lnTo>
                  <a:pt x="45732" y="45745"/>
                </a:lnTo>
                <a:lnTo>
                  <a:pt x="320167" y="45745"/>
                </a:lnTo>
                <a:lnTo>
                  <a:pt x="274421" y="0"/>
                </a:lnTo>
                <a:close/>
              </a:path>
              <a:path w="320675" h="229235">
                <a:moveTo>
                  <a:pt x="320167" y="45745"/>
                </a:moveTo>
                <a:lnTo>
                  <a:pt x="255206" y="45745"/>
                </a:lnTo>
                <a:lnTo>
                  <a:pt x="274421" y="64960"/>
                </a:lnTo>
                <a:lnTo>
                  <a:pt x="274421" y="164147"/>
                </a:lnTo>
                <a:lnTo>
                  <a:pt x="255511" y="182956"/>
                </a:lnTo>
                <a:lnTo>
                  <a:pt x="320167" y="182956"/>
                </a:lnTo>
                <a:lnTo>
                  <a:pt x="320167" y="457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23290" y="32385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46163" y="163829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23290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20590" y="163283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7210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89189" y="117551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79" y="0"/>
                </a:moveTo>
                <a:lnTo>
                  <a:pt x="0" y="0"/>
                </a:lnTo>
                <a:lnTo>
                  <a:pt x="0" y="228688"/>
                </a:lnTo>
                <a:lnTo>
                  <a:pt x="45745" y="228688"/>
                </a:lnTo>
                <a:lnTo>
                  <a:pt x="45745" y="137223"/>
                </a:lnTo>
                <a:lnTo>
                  <a:pt x="320179" y="137223"/>
                </a:lnTo>
                <a:lnTo>
                  <a:pt x="320179" y="91478"/>
                </a:lnTo>
                <a:lnTo>
                  <a:pt x="45745" y="91478"/>
                </a:lnTo>
                <a:lnTo>
                  <a:pt x="45745" y="45732"/>
                </a:lnTo>
                <a:lnTo>
                  <a:pt x="320179" y="45732"/>
                </a:lnTo>
                <a:lnTo>
                  <a:pt x="320179" y="0"/>
                </a:lnTo>
                <a:close/>
              </a:path>
              <a:path w="320675" h="229235">
                <a:moveTo>
                  <a:pt x="274434" y="137223"/>
                </a:moveTo>
                <a:lnTo>
                  <a:pt x="223202" y="137223"/>
                </a:lnTo>
                <a:lnTo>
                  <a:pt x="268947" y="228688"/>
                </a:lnTo>
                <a:lnTo>
                  <a:pt x="320179" y="228688"/>
                </a:lnTo>
                <a:lnTo>
                  <a:pt x="274434" y="137223"/>
                </a:lnTo>
                <a:close/>
              </a:path>
              <a:path w="320675" h="229235">
                <a:moveTo>
                  <a:pt x="320179" y="45732"/>
                </a:moveTo>
                <a:lnTo>
                  <a:pt x="274434" y="45732"/>
                </a:lnTo>
                <a:lnTo>
                  <a:pt x="274434" y="91478"/>
                </a:lnTo>
                <a:lnTo>
                  <a:pt x="320179" y="91478"/>
                </a:lnTo>
                <a:lnTo>
                  <a:pt x="320179" y="457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343874" y="255270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21002" y="232409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21002" y="163829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45" y="45720"/>
                </a:lnTo>
                <a:lnTo>
                  <a:pt x="45745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21002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618302" y="254774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465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95436" y="163283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45732" y="0"/>
                </a:moveTo>
                <a:lnTo>
                  <a:pt x="0" y="0"/>
                </a:lnTo>
                <a:lnTo>
                  <a:pt x="0" y="45745"/>
                </a:lnTo>
                <a:lnTo>
                  <a:pt x="45732" y="45745"/>
                </a:lnTo>
                <a:lnTo>
                  <a:pt x="45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86901" y="32331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961335" y="25473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19"/>
                </a:moveTo>
                <a:lnTo>
                  <a:pt x="45732" y="45719"/>
                </a:lnTo>
                <a:lnTo>
                  <a:pt x="45732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686901" y="2318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686901" y="16329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32" y="45720"/>
                </a:lnTo>
                <a:lnTo>
                  <a:pt x="45732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686901" y="14043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955097" y="117556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67" y="0"/>
                </a:moveTo>
                <a:lnTo>
                  <a:pt x="0" y="0"/>
                </a:lnTo>
                <a:lnTo>
                  <a:pt x="0" y="228688"/>
                </a:lnTo>
                <a:lnTo>
                  <a:pt x="320167" y="228688"/>
                </a:lnTo>
                <a:lnTo>
                  <a:pt x="274523" y="183172"/>
                </a:lnTo>
                <a:lnTo>
                  <a:pt x="274739" y="182943"/>
                </a:lnTo>
                <a:lnTo>
                  <a:pt x="45745" y="182943"/>
                </a:lnTo>
                <a:lnTo>
                  <a:pt x="45745" y="45732"/>
                </a:lnTo>
                <a:lnTo>
                  <a:pt x="274523" y="45732"/>
                </a:lnTo>
                <a:lnTo>
                  <a:pt x="320167" y="355"/>
                </a:lnTo>
                <a:lnTo>
                  <a:pt x="320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82618" y="444492"/>
            <a:ext cx="4661535" cy="302260"/>
          </a:xfrm>
          <a:custGeom>
            <a:avLst/>
            <a:gdLst/>
            <a:ahLst/>
            <a:cxnLst/>
            <a:rect l="l" t="t" r="r" b="b"/>
            <a:pathLst>
              <a:path w="4661534" h="302259">
                <a:moveTo>
                  <a:pt x="4661382" y="0"/>
                </a:moveTo>
                <a:lnTo>
                  <a:pt x="301726" y="0"/>
                </a:lnTo>
                <a:lnTo>
                  <a:pt x="0" y="301726"/>
                </a:lnTo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277390" y="483725"/>
            <a:ext cx="2742565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340" dirty="0">
                <a:solidFill>
                  <a:srgbClr val="FFFFFF"/>
                </a:solidFill>
                <a:latin typeface="Calibri"/>
                <a:cs typeface="Calibri"/>
              </a:rPr>
              <a:t>PRODUCTS 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100" spc="305" dirty="0">
                <a:solidFill>
                  <a:srgbClr val="FFFFFF"/>
                </a:solidFill>
                <a:latin typeface="Calibri"/>
                <a:cs typeface="Calibri"/>
              </a:rPr>
              <a:t>ELECTRIC</a:t>
            </a:r>
            <a:r>
              <a:rPr sz="11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315" dirty="0">
                <a:solidFill>
                  <a:srgbClr val="FFFFFF"/>
                </a:solidFill>
                <a:latin typeface="Calibri"/>
                <a:cs typeface="Calibri"/>
              </a:rPr>
              <a:t>STRIKES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36" name="Tabla 35">
            <a:extLst>
              <a:ext uri="{FF2B5EF4-FFF2-40B4-BE49-F238E27FC236}">
                <a16:creationId xmlns:a16="http://schemas.microsoft.com/office/drawing/2014/main" xmlns="" id="{6EDF90C2-AFEE-4C52-9B29-D0D029893F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672902"/>
              </p:ext>
            </p:extLst>
          </p:nvPr>
        </p:nvGraphicFramePr>
        <p:xfrm>
          <a:off x="6857393" y="3906806"/>
          <a:ext cx="2203583" cy="736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2280">
                  <a:extLst>
                    <a:ext uri="{9D8B030D-6E8A-4147-A177-3AD203B41FA5}">
                      <a16:colId xmlns:a16="http://schemas.microsoft.com/office/drawing/2014/main" xmlns="" val="3175443290"/>
                    </a:ext>
                  </a:extLst>
                </a:gridCol>
                <a:gridCol w="1031303">
                  <a:extLst>
                    <a:ext uri="{9D8B030D-6E8A-4147-A177-3AD203B41FA5}">
                      <a16:colId xmlns:a16="http://schemas.microsoft.com/office/drawing/2014/main" xmlns="" val="4003258427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P</a:t>
                      </a:r>
                      <a:r>
                        <a:rPr lang="ru-RU" sz="1100" u="none" strike="noStrike">
                          <a:effectLst/>
                        </a:rPr>
                        <a:t>азмеры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66*16*26.6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299104024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C</a:t>
                      </a:r>
                      <a:r>
                        <a:rPr lang="ru-RU" sz="1100" u="none" strike="noStrike" dirty="0">
                          <a:effectLst/>
                        </a:rPr>
                        <a:t>имметричная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138784263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P</a:t>
                      </a:r>
                      <a:r>
                        <a:rPr lang="ru-RU" sz="1100" u="none" strike="noStrike">
                          <a:effectLst/>
                        </a:rPr>
                        <a:t>адиусный языч</a:t>
                      </a:r>
                      <a:r>
                        <a:rPr lang="en-US" sz="1100" u="none" strike="noStrike">
                          <a:effectLst/>
                        </a:rPr>
                        <a:t>o</a:t>
                      </a:r>
                      <a:r>
                        <a:rPr lang="ru-RU" sz="1100" u="none" strike="noStrike">
                          <a:effectLst/>
                        </a:rPr>
                        <a:t>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354339178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 языч</a:t>
                      </a:r>
                      <a:r>
                        <a:rPr lang="en-US" sz="1100" u="none" strike="noStrike">
                          <a:effectLst/>
                        </a:rPr>
                        <a:t>o</a:t>
                      </a:r>
                      <a:r>
                        <a:rPr lang="ru-RU" sz="1100" u="none" strike="noStrike">
                          <a:effectLst/>
                        </a:rPr>
                        <a:t>к </a:t>
                      </a:r>
                      <a:r>
                        <a:rPr lang="en-US" sz="1100" u="none" strike="noStrike">
                          <a:effectLst/>
                        </a:rPr>
                        <a:t>FLEX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664212751"/>
                  </a:ext>
                </a:extLst>
              </a:tr>
            </a:tbl>
          </a:graphicData>
        </a:graphic>
      </p:graphicFrame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B09F1E1A-CA21-4ACE-A44E-7DE9F0F59976}"/>
              </a:ext>
            </a:extLst>
          </p:cNvPr>
          <p:cNvSpPr txBox="1"/>
          <p:nvPr/>
        </p:nvSpPr>
        <p:spPr>
          <a:xfrm>
            <a:off x="169762" y="5924730"/>
            <a:ext cx="1480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</a:t>
            </a:r>
          </a:p>
          <a:p>
            <a:pPr algn="ctr"/>
            <a:r>
              <a:rPr lang="fr-F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14846:2008</a:t>
            </a:r>
          </a:p>
          <a:p>
            <a:pPr algn="ctr"/>
            <a:r>
              <a:rPr lang="fr-F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UNE-EN 1634-1:2000</a:t>
            </a:r>
          </a:p>
          <a:p>
            <a:pPr algn="ctr"/>
            <a:r>
              <a:rPr lang="fr-F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UNE-EN 1363-1:2000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3F244728-0B9D-45D1-B380-2F2D58700172}"/>
              </a:ext>
            </a:extLst>
          </p:cNvPr>
          <p:cNvSpPr txBox="1"/>
          <p:nvPr/>
        </p:nvSpPr>
        <p:spPr>
          <a:xfrm>
            <a:off x="2482515" y="863482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FIRE-RATED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EA051BF3-EFDB-4B63-A17C-7B8D8B978E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2"/>
            <a:ext cx="9144000" cy="725182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xmlns="" id="{8CC4E2BD-2198-4E4C-A819-B3E898172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48" y="2384644"/>
            <a:ext cx="1714436" cy="3160626"/>
          </a:xfrm>
          <a:prstGeom prst="rect">
            <a:avLst/>
          </a:prstGeom>
        </p:spPr>
      </p:pic>
      <p:sp>
        <p:nvSpPr>
          <p:cNvPr id="41" name="Nube 40">
            <a:extLst>
              <a:ext uri="{FF2B5EF4-FFF2-40B4-BE49-F238E27FC236}">
                <a16:creationId xmlns:a16="http://schemas.microsoft.com/office/drawing/2014/main" xmlns="" id="{131C08CD-13A8-7827-A5F6-919B0FA5CD22}"/>
              </a:ext>
            </a:extLst>
          </p:cNvPr>
          <p:cNvSpPr/>
          <p:nvPr/>
        </p:nvSpPr>
        <p:spPr>
          <a:xfrm rot="1332296">
            <a:off x="7307892" y="225280"/>
            <a:ext cx="1762735" cy="914400"/>
          </a:xfrm>
          <a:prstGeom prst="cloud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 Black" panose="020B0A04020102020204" pitchFamily="34" charset="0"/>
              </a:rPr>
              <a:t>NEW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xmlns="" id="{6F38AFA4-A0E6-9F85-00AB-13EF0BD64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2371" y="4077367"/>
            <a:ext cx="1008530" cy="1071563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xmlns="" id="{7CF3E0A2-4CBE-2AF1-21EF-73435939FD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9367" y="5521710"/>
            <a:ext cx="2527487" cy="1263744"/>
          </a:xfrm>
          <a:prstGeom prst="rect">
            <a:avLst/>
          </a:prstGeom>
        </p:spPr>
      </p:pic>
      <p:sp>
        <p:nvSpPr>
          <p:cNvPr id="48" name="Elipse 47">
            <a:extLst>
              <a:ext uri="{FF2B5EF4-FFF2-40B4-BE49-F238E27FC236}">
                <a16:creationId xmlns:a16="http://schemas.microsoft.com/office/drawing/2014/main" xmlns="" id="{8CD72B1A-EBD1-A699-60BB-2F8B7DBD8AB1}"/>
              </a:ext>
            </a:extLst>
          </p:cNvPr>
          <p:cNvSpPr/>
          <p:nvPr/>
        </p:nvSpPr>
        <p:spPr>
          <a:xfrm>
            <a:off x="-215793" y="3123901"/>
            <a:ext cx="1428707" cy="88963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100% STEEL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Imagen 7" descr="Logotipo, Icono&#10;&#10;Descripción generada automáticamente">
            <a:extLst>
              <a:ext uri="{FF2B5EF4-FFF2-40B4-BE49-F238E27FC236}">
                <a16:creationId xmlns:a16="http://schemas.microsoft.com/office/drawing/2014/main" xmlns="" id="{292DD2FE-0E37-6466-66B5-CBAA45A418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389" y="2192603"/>
            <a:ext cx="814017" cy="814017"/>
          </a:xfrm>
          <a:prstGeom prst="rect">
            <a:avLst/>
          </a:prstGeom>
        </p:spPr>
      </p:pic>
      <p:pic>
        <p:nvPicPr>
          <p:cNvPr id="10" name="Imagen 9" descr="Imagen que contiene Forma&#10;&#10;Descripción generada automáticamente">
            <a:extLst>
              <a:ext uri="{FF2B5EF4-FFF2-40B4-BE49-F238E27FC236}">
                <a16:creationId xmlns:a16="http://schemas.microsoft.com/office/drawing/2014/main" xmlns="" id="{A5B7B1BF-F014-B3E9-A806-579E0B97DF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354" y="3230340"/>
            <a:ext cx="814017" cy="814017"/>
          </a:xfrm>
          <a:prstGeom prst="rect">
            <a:avLst/>
          </a:prstGeom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xmlns="" id="{6A0C335B-5A53-8F76-AB78-839D33EF82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524" y="2188771"/>
            <a:ext cx="821301" cy="817850"/>
          </a:xfrm>
          <a:prstGeom prst="rect">
            <a:avLst/>
          </a:prstGeom>
        </p:spPr>
      </p:pic>
      <p:pic>
        <p:nvPicPr>
          <p:cNvPr id="14" name="Imagen 13" descr="Imagen que contiene naranja, firmar, gente, hombre&#10;&#10;Descripción generada automáticamente">
            <a:extLst>
              <a:ext uri="{FF2B5EF4-FFF2-40B4-BE49-F238E27FC236}">
                <a16:creationId xmlns:a16="http://schemas.microsoft.com/office/drawing/2014/main" xmlns="" id="{F3E72D51-D6FF-B749-163E-1DB14890C8F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594" y="3229286"/>
            <a:ext cx="814017" cy="814017"/>
          </a:xfrm>
          <a:prstGeom prst="rect">
            <a:avLst/>
          </a:prstGeom>
        </p:spPr>
      </p:pic>
      <p:pic>
        <p:nvPicPr>
          <p:cNvPr id="38" name="Imagen 37" descr="Logotipo&#10;&#10;Descripción generada automáticamente">
            <a:extLst>
              <a:ext uri="{FF2B5EF4-FFF2-40B4-BE49-F238E27FC236}">
                <a16:creationId xmlns:a16="http://schemas.microsoft.com/office/drawing/2014/main" xmlns="" id="{EA7EF9BC-5FE2-5C75-13DC-D267EE7D4A4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892" y="4236398"/>
            <a:ext cx="814017" cy="814017"/>
          </a:xfrm>
          <a:prstGeom prst="rect">
            <a:avLst/>
          </a:prstGeom>
        </p:spPr>
      </p:pic>
      <p:graphicFrame>
        <p:nvGraphicFramePr>
          <p:cNvPr id="49" name="Tabla 9">
            <a:extLst>
              <a:ext uri="{FF2B5EF4-FFF2-40B4-BE49-F238E27FC236}">
                <a16:creationId xmlns:a16="http://schemas.microsoft.com/office/drawing/2014/main" xmlns="" id="{D4C123DF-E90E-323E-D2AE-2FB39F88C9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520851"/>
              </p:ext>
            </p:extLst>
          </p:nvPr>
        </p:nvGraphicFramePr>
        <p:xfrm>
          <a:off x="4266854" y="5535931"/>
          <a:ext cx="4712521" cy="11582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736345">
                  <a:extLst>
                    <a:ext uri="{9D8B030D-6E8A-4147-A177-3AD203B41FA5}">
                      <a16:colId xmlns:a16="http://schemas.microsoft.com/office/drawing/2014/main" xmlns="" val="1184815573"/>
                    </a:ext>
                  </a:extLst>
                </a:gridCol>
                <a:gridCol w="1976176">
                  <a:extLst>
                    <a:ext uri="{9D8B030D-6E8A-4147-A177-3AD203B41FA5}">
                      <a16:colId xmlns:a16="http://schemas.microsoft.com/office/drawing/2014/main" xmlns="" val="2594403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Доступные функции: </a:t>
                      </a:r>
                    </a:p>
                    <a:p>
                      <a:endParaRPr lang="ru-RU" sz="1000" b="0" dirty="0">
                        <a:latin typeface="Montserrat" panose="00000500000000000000" pitchFamily="2" charset="0"/>
                      </a:endParaRPr>
                    </a:p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F     Регулирующийся язычок Flex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305 </a:t>
                      </a:r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 M</a:t>
                      </a:r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ониторинг </a:t>
                      </a:r>
                      <a:endParaRPr lang="en-US" sz="1000" b="0" dirty="0">
                        <a:latin typeface="Montserrat" panose="00000500000000000000" pitchFamily="2" charset="0"/>
                      </a:endParaRPr>
                    </a:p>
                    <a:p>
                      <a:endParaRPr lang="en-US" sz="1000" b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Доступные катушки: </a:t>
                      </a:r>
                      <a:endParaRPr lang="es-ES" sz="1000" b="0" dirty="0">
                        <a:latin typeface="Montserrat" panose="00000500000000000000" pitchFamily="2" charset="0"/>
                      </a:endParaRPr>
                    </a:p>
                    <a:p>
                      <a:endParaRPr lang="es-ES" sz="1000" b="0" dirty="0">
                        <a:latin typeface="Montserrat" panose="00000500000000000000" pitchFamily="2" charset="0"/>
                      </a:endParaRP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10-24V AC/DC</a:t>
                      </a: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6</a:t>
                      </a:r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-12</a:t>
                      </a:r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V AC/DC</a:t>
                      </a: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8-12V AC/DC</a:t>
                      </a: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(424) 24V DC</a:t>
                      </a:r>
                    </a:p>
                    <a:p>
                      <a:r>
                        <a:rPr lang="en-US" sz="1000" b="0" dirty="0">
                          <a:latin typeface="Montserrat" panose="00000500000000000000" pitchFamily="2" charset="0"/>
                        </a:rPr>
                        <a:t>24 VAC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2547791"/>
                  </a:ext>
                </a:extLst>
              </a:tr>
            </a:tbl>
          </a:graphicData>
        </a:graphic>
      </p:graphicFrame>
      <p:sp>
        <p:nvSpPr>
          <p:cNvPr id="50" name="CuadroTexto 49">
            <a:extLst>
              <a:ext uri="{FF2B5EF4-FFF2-40B4-BE49-F238E27FC236}">
                <a16:creationId xmlns:a16="http://schemas.microsoft.com/office/drawing/2014/main" xmlns="" id="{B60AA983-3002-02FC-F2E9-387CF57BDB4C}"/>
              </a:ext>
            </a:extLst>
          </p:cNvPr>
          <p:cNvSpPr txBox="1"/>
          <p:nvPr/>
        </p:nvSpPr>
        <p:spPr>
          <a:xfrm>
            <a:off x="4305437" y="4887320"/>
            <a:ext cx="4679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95427"/>
                </a:solidFill>
                <a:latin typeface="Montserrat" panose="00000500000000000000" pitchFamily="2" charset="0"/>
              </a:rPr>
              <a:t>Защёлка поставляется исключительно с планками из нержавеющей стали</a:t>
            </a:r>
            <a:r>
              <a:rPr lang="es-ES" sz="1400" b="1" dirty="0">
                <a:solidFill>
                  <a:srgbClr val="F95427"/>
                </a:solidFill>
                <a:latin typeface="Montserrat" panose="00000500000000000000" pitchFamily="2" charset="0"/>
              </a:rPr>
              <a:t> (!!!)</a:t>
            </a:r>
            <a:endParaRPr lang="en-US" sz="1400" b="1" dirty="0">
              <a:solidFill>
                <a:srgbClr val="F95427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3827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9255" y="2144955"/>
            <a:ext cx="1000154" cy="33885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03136" y="1172781"/>
            <a:ext cx="5311781" cy="416832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95"/>
              </a:spcBef>
            </a:pPr>
            <a:r>
              <a:rPr lang="ru-RU" sz="12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Высокотехнологичная защёлка для выходов эвакуации.</a:t>
            </a:r>
            <a:r>
              <a:rPr lang="es-ES" sz="12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 </a:t>
            </a:r>
            <a:r>
              <a:rPr lang="ru-RU" sz="12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Внутреннее устройство, позволяет беспрепятственную работу механизма при преднагрузке  450кг</a:t>
            </a:r>
            <a:r>
              <a:rPr lang="es-ES" sz="12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.</a:t>
            </a:r>
          </a:p>
          <a:p>
            <a:pPr marL="12700" marR="5080">
              <a:lnSpc>
                <a:spcPct val="101200"/>
              </a:lnSpc>
              <a:spcBef>
                <a:spcPts val="95"/>
              </a:spcBef>
            </a:pPr>
            <a:endParaRPr lang="es-ES" sz="1200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2700" marR="5080">
              <a:lnSpc>
                <a:spcPct val="101200"/>
              </a:lnSpc>
              <a:spcBef>
                <a:spcPts val="95"/>
              </a:spcBef>
            </a:pPr>
            <a:r>
              <a:rPr lang="ru-RU" sz="12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Есть версия с двумя сигналами оповещения: подключение к сети</a:t>
            </a:r>
            <a:r>
              <a:rPr lang="es-ES" sz="12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 (305)</a:t>
            </a:r>
            <a:r>
              <a:rPr lang="ru-RU" sz="12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 и положение язычка</a:t>
            </a:r>
            <a:r>
              <a:rPr lang="es-ES" sz="12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 (305-2)</a:t>
            </a:r>
            <a:r>
              <a:rPr lang="ru-RU" sz="12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.</a:t>
            </a:r>
            <a:endParaRPr lang="es-ES" sz="1200" b="0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2700" marR="5080">
              <a:lnSpc>
                <a:spcPct val="101200"/>
              </a:lnSpc>
              <a:spcBef>
                <a:spcPts val="95"/>
              </a:spcBef>
            </a:pPr>
            <a:endParaRPr lang="es-ES" sz="1200" b="0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2700" marR="5080">
              <a:lnSpc>
                <a:spcPct val="101200"/>
              </a:lnSpc>
              <a:spcBef>
                <a:spcPts val="95"/>
              </a:spcBef>
            </a:pPr>
            <a:endParaRPr lang="es-ES" sz="1200" b="0" spc="-10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84150" marR="5080" indent="-171450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b="0" spc="-1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Обладает встроенным диодом.</a:t>
            </a:r>
            <a:endParaRPr lang="es-ES" sz="1200" spc="-10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endParaRPr lang="es-ES" sz="1200" b="0" spc="5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Защёлка протестирована на </a:t>
            </a:r>
            <a:r>
              <a:rPr lang="es-ES" sz="120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5</a:t>
            </a:r>
            <a:r>
              <a:rPr lang="ru-RU" sz="12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00 000 циклов</a:t>
            </a:r>
            <a:endParaRPr lang="es-ES" sz="1200" b="0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C</a:t>
            </a:r>
            <a:r>
              <a:rPr lang="ru-RU" sz="120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овместима с вариаци</a:t>
            </a:r>
            <a:r>
              <a:rPr lang="ru-RU" sz="12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ей</a:t>
            </a:r>
            <a:r>
              <a:rPr lang="ru-RU" sz="120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 </a:t>
            </a:r>
            <a:r>
              <a:rPr lang="es-ES" sz="120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TOP</a:t>
            </a:r>
            <a:endParaRPr lang="es-ES" sz="1200" b="0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Максимальное усилие до </a:t>
            </a:r>
            <a:r>
              <a:rPr lang="es-ES" sz="12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75</a:t>
            </a:r>
            <a:r>
              <a:rPr lang="ru-RU" sz="12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0кг. </a:t>
            </a:r>
            <a:endParaRPr lang="es-ES" sz="1200" b="0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s-ES" sz="1200" b="0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spc="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Максимальный захват </a:t>
            </a:r>
            <a:r>
              <a:rPr lang="es-ES" sz="1200" spc="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10 </a:t>
            </a:r>
            <a:r>
              <a:rPr lang="ru-RU" sz="1200" spc="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мм</a:t>
            </a:r>
            <a:r>
              <a:rPr lang="es-ES" sz="1200" spc="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.</a:t>
            </a: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s-ES" sz="1200" spc="5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spc="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Регулировка язычка: до </a:t>
            </a:r>
            <a:r>
              <a:rPr lang="es-ES" sz="1200" spc="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2</a:t>
            </a:r>
            <a:r>
              <a:rPr lang="ru-RU" sz="1200" spc="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мм.</a:t>
            </a:r>
            <a:endParaRPr lang="es-ES" sz="1200" spc="5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2700" marR="5080">
              <a:lnSpc>
                <a:spcPct val="101200"/>
              </a:lnSpc>
              <a:spcBef>
                <a:spcPts val="95"/>
              </a:spcBef>
            </a:pPr>
            <a:endParaRPr lang="es-ES" sz="1200" b="0" spc="-10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2700" marR="5080">
              <a:lnSpc>
                <a:spcPct val="101200"/>
              </a:lnSpc>
              <a:spcBef>
                <a:spcPts val="95"/>
              </a:spcBef>
            </a:pPr>
            <a:endParaRPr lang="es-ES" sz="1400" b="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7455" y="870575"/>
            <a:ext cx="2706370" cy="889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650" spc="1300" dirty="0"/>
              <a:t>77</a:t>
            </a:r>
            <a:r>
              <a:rPr sz="5650" spc="-715" dirty="0"/>
              <a:t> </a:t>
            </a:r>
            <a:r>
              <a:rPr spc="765" dirty="0"/>
              <a:t>SERIES</a:t>
            </a:r>
            <a:endParaRPr sz="5650"/>
          </a:p>
        </p:txBody>
      </p:sp>
      <p:sp>
        <p:nvSpPr>
          <p:cNvPr id="6" name="object 6"/>
          <p:cNvSpPr/>
          <p:nvPr/>
        </p:nvSpPr>
        <p:spPr>
          <a:xfrm>
            <a:off x="502869" y="1695818"/>
            <a:ext cx="2726055" cy="237490"/>
          </a:xfrm>
          <a:custGeom>
            <a:avLst/>
            <a:gdLst/>
            <a:ahLst/>
            <a:cxnLst/>
            <a:rect l="l" t="t" r="r" b="b"/>
            <a:pathLst>
              <a:path w="2726055" h="237489">
                <a:moveTo>
                  <a:pt x="2725991" y="237223"/>
                </a:moveTo>
                <a:lnTo>
                  <a:pt x="0" y="237223"/>
                </a:lnTo>
                <a:lnTo>
                  <a:pt x="0" y="0"/>
                </a:lnTo>
                <a:lnTo>
                  <a:pt x="2725991" y="0"/>
                </a:lnTo>
                <a:lnTo>
                  <a:pt x="2725991" y="237223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5970" y="1713552"/>
            <a:ext cx="2684145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265" dirty="0">
                <a:solidFill>
                  <a:srgbClr val="FFFFFF"/>
                </a:solidFill>
                <a:latin typeface="Calibri"/>
                <a:cs typeface="Calibri"/>
              </a:rPr>
              <a:t>SPECIAL</a:t>
            </a:r>
            <a:r>
              <a:rPr sz="10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240" dirty="0">
                <a:solidFill>
                  <a:srgbClr val="FFFFFF"/>
                </a:solidFill>
                <a:latin typeface="Calibri"/>
                <a:cs typeface="Calibri"/>
              </a:rPr>
              <a:t>SERIE</a:t>
            </a:r>
            <a:r>
              <a:rPr sz="10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1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0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245" dirty="0">
                <a:solidFill>
                  <a:srgbClr val="FFFFFF"/>
                </a:solidFill>
                <a:latin typeface="Calibri"/>
                <a:cs typeface="Calibri"/>
              </a:rPr>
              <a:t>EMERGENCY</a:t>
            </a:r>
            <a:r>
              <a:rPr sz="10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235" dirty="0">
                <a:solidFill>
                  <a:srgbClr val="FFFFFF"/>
                </a:solidFill>
                <a:latin typeface="Calibri"/>
                <a:cs typeface="Calibri"/>
              </a:rPr>
              <a:t>EXITS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902849" y="2122290"/>
            <a:ext cx="950594" cy="951230"/>
          </a:xfrm>
          <a:custGeom>
            <a:avLst/>
            <a:gdLst/>
            <a:ahLst/>
            <a:cxnLst/>
            <a:rect l="l" t="t" r="r" b="b"/>
            <a:pathLst>
              <a:path w="950595" h="951229">
                <a:moveTo>
                  <a:pt x="950404" y="0"/>
                </a:moveTo>
                <a:lnTo>
                  <a:pt x="158407" y="0"/>
                </a:lnTo>
                <a:lnTo>
                  <a:pt x="0" y="158394"/>
                </a:lnTo>
                <a:lnTo>
                  <a:pt x="0" y="950404"/>
                </a:lnTo>
                <a:lnTo>
                  <a:pt x="486333" y="950404"/>
                </a:lnTo>
                <a:lnTo>
                  <a:pt x="486333" y="950696"/>
                </a:lnTo>
                <a:lnTo>
                  <a:pt x="950404" y="950696"/>
                </a:lnTo>
                <a:lnTo>
                  <a:pt x="950404" y="0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090924" y="2662906"/>
            <a:ext cx="99123" cy="996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23357" y="2614721"/>
            <a:ext cx="179806" cy="1800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052754" y="2561452"/>
            <a:ext cx="258445" cy="83820"/>
          </a:xfrm>
          <a:custGeom>
            <a:avLst/>
            <a:gdLst/>
            <a:ahLst/>
            <a:cxnLst/>
            <a:rect l="l" t="t" r="r" b="b"/>
            <a:pathLst>
              <a:path w="258445" h="83820">
                <a:moveTo>
                  <a:pt x="258064" y="83731"/>
                </a:moveTo>
                <a:lnTo>
                  <a:pt x="211975" y="52946"/>
                </a:lnTo>
                <a:lnTo>
                  <a:pt x="163614" y="28816"/>
                </a:lnTo>
                <a:lnTo>
                  <a:pt x="113779" y="11658"/>
                </a:lnTo>
                <a:lnTo>
                  <a:pt x="64300" y="2298"/>
                </a:lnTo>
                <a:lnTo>
                  <a:pt x="31724" y="0"/>
                </a:lnTo>
                <a:lnTo>
                  <a:pt x="15875" y="342"/>
                </a:lnTo>
                <a:lnTo>
                  <a:pt x="0" y="1409"/>
                </a:lnTo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034587" y="2418063"/>
            <a:ext cx="298653" cy="4141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183513" y="2198003"/>
            <a:ext cx="245745" cy="238125"/>
          </a:xfrm>
          <a:custGeom>
            <a:avLst/>
            <a:gdLst/>
            <a:ahLst/>
            <a:cxnLst/>
            <a:rect l="l" t="t" r="r" b="b"/>
            <a:pathLst>
              <a:path w="245745" h="238125">
                <a:moveTo>
                  <a:pt x="0" y="238061"/>
                </a:moveTo>
                <a:lnTo>
                  <a:pt x="245224" y="0"/>
                </a:lnTo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428738" y="2196581"/>
            <a:ext cx="257810" cy="83820"/>
          </a:xfrm>
          <a:custGeom>
            <a:avLst/>
            <a:gdLst/>
            <a:ahLst/>
            <a:cxnLst/>
            <a:rect l="l" t="t" r="r" b="b"/>
            <a:pathLst>
              <a:path w="257809" h="83820">
                <a:moveTo>
                  <a:pt x="257721" y="83731"/>
                </a:moveTo>
                <a:lnTo>
                  <a:pt x="211607" y="52958"/>
                </a:lnTo>
                <a:lnTo>
                  <a:pt x="163271" y="28790"/>
                </a:lnTo>
                <a:lnTo>
                  <a:pt x="113436" y="11658"/>
                </a:lnTo>
                <a:lnTo>
                  <a:pt x="63919" y="2298"/>
                </a:lnTo>
                <a:lnTo>
                  <a:pt x="31432" y="0"/>
                </a:lnTo>
                <a:lnTo>
                  <a:pt x="15519" y="330"/>
                </a:lnTo>
                <a:lnTo>
                  <a:pt x="0" y="1422"/>
                </a:lnTo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310819" y="2280312"/>
            <a:ext cx="375920" cy="365125"/>
          </a:xfrm>
          <a:custGeom>
            <a:avLst/>
            <a:gdLst/>
            <a:ahLst/>
            <a:cxnLst/>
            <a:rect l="l" t="t" r="r" b="b"/>
            <a:pathLst>
              <a:path w="375920" h="365125">
                <a:moveTo>
                  <a:pt x="0" y="364871"/>
                </a:moveTo>
                <a:lnTo>
                  <a:pt x="375640" y="0"/>
                </a:lnTo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052754" y="2511249"/>
            <a:ext cx="53340" cy="52069"/>
          </a:xfrm>
          <a:custGeom>
            <a:avLst/>
            <a:gdLst/>
            <a:ahLst/>
            <a:cxnLst/>
            <a:rect l="l" t="t" r="r" b="b"/>
            <a:pathLst>
              <a:path w="53340" h="52070">
                <a:moveTo>
                  <a:pt x="0" y="51612"/>
                </a:moveTo>
                <a:lnTo>
                  <a:pt x="53314" y="0"/>
                </a:lnTo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686459" y="2280312"/>
            <a:ext cx="4445" cy="8255"/>
          </a:xfrm>
          <a:custGeom>
            <a:avLst/>
            <a:gdLst/>
            <a:ahLst/>
            <a:cxnLst/>
            <a:rect l="l" t="t" r="r" b="b"/>
            <a:pathLst>
              <a:path w="4445" h="8254">
                <a:moveTo>
                  <a:pt x="0" y="0"/>
                </a:moveTo>
                <a:lnTo>
                  <a:pt x="3695" y="4800"/>
                </a:lnTo>
                <a:lnTo>
                  <a:pt x="4064" y="5600"/>
                </a:lnTo>
                <a:lnTo>
                  <a:pt x="4419" y="6667"/>
                </a:lnTo>
                <a:lnTo>
                  <a:pt x="4419" y="7785"/>
                </a:lnTo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315238" y="2288097"/>
            <a:ext cx="375920" cy="365125"/>
          </a:xfrm>
          <a:custGeom>
            <a:avLst/>
            <a:gdLst/>
            <a:ahLst/>
            <a:cxnLst/>
            <a:rect l="l" t="t" r="r" b="b"/>
            <a:pathLst>
              <a:path w="375920" h="365125">
                <a:moveTo>
                  <a:pt x="375640" y="0"/>
                </a:moveTo>
                <a:lnTo>
                  <a:pt x="0" y="364820"/>
                </a:lnTo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87362" y="2627175"/>
            <a:ext cx="24130" cy="23495"/>
          </a:xfrm>
          <a:custGeom>
            <a:avLst/>
            <a:gdLst/>
            <a:ahLst/>
            <a:cxnLst/>
            <a:rect l="l" t="t" r="r" b="b"/>
            <a:pathLst>
              <a:path w="24129" h="23495">
                <a:moveTo>
                  <a:pt x="23748" y="0"/>
                </a:moveTo>
                <a:lnTo>
                  <a:pt x="0" y="23202"/>
                </a:lnTo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37603" y="2449349"/>
            <a:ext cx="375920" cy="365125"/>
          </a:xfrm>
          <a:custGeom>
            <a:avLst/>
            <a:gdLst/>
            <a:ahLst/>
            <a:cxnLst/>
            <a:rect l="l" t="t" r="r" b="b"/>
            <a:pathLst>
              <a:path w="375920" h="365125">
                <a:moveTo>
                  <a:pt x="375653" y="0"/>
                </a:moveTo>
                <a:lnTo>
                  <a:pt x="0" y="364896"/>
                </a:lnTo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93076" y="2383182"/>
            <a:ext cx="20320" cy="66675"/>
          </a:xfrm>
          <a:custGeom>
            <a:avLst/>
            <a:gdLst/>
            <a:ahLst/>
            <a:cxnLst/>
            <a:rect l="l" t="t" r="r" b="b"/>
            <a:pathLst>
              <a:path w="20320" h="66675">
                <a:moveTo>
                  <a:pt x="20180" y="66167"/>
                </a:moveTo>
                <a:lnTo>
                  <a:pt x="0" y="0"/>
                </a:lnTo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074979" y="2516329"/>
            <a:ext cx="635" cy="15240"/>
          </a:xfrm>
          <a:custGeom>
            <a:avLst/>
            <a:gdLst/>
            <a:ahLst/>
            <a:cxnLst/>
            <a:rect l="l" t="t" r="r" b="b"/>
            <a:pathLst>
              <a:path w="634" h="15239">
                <a:moveTo>
                  <a:pt x="-18002" y="7575"/>
                </a:moveTo>
                <a:lnTo>
                  <a:pt x="18040" y="7575"/>
                </a:lnTo>
              </a:path>
            </a:pathLst>
          </a:custGeom>
          <a:ln w="151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074979" y="2531480"/>
            <a:ext cx="5080" cy="5715"/>
          </a:xfrm>
          <a:custGeom>
            <a:avLst/>
            <a:gdLst/>
            <a:ahLst/>
            <a:cxnLst/>
            <a:rect l="l" t="t" r="r" b="b"/>
            <a:pathLst>
              <a:path w="5079" h="5714">
                <a:moveTo>
                  <a:pt x="0" y="0"/>
                </a:moveTo>
                <a:lnTo>
                  <a:pt x="4457" y="5575"/>
                </a:lnTo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2020006" y="2825885"/>
            <a:ext cx="716280" cy="20903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385" dirty="0">
                <a:solidFill>
                  <a:srgbClr val="FFFFFF"/>
                </a:solidFill>
                <a:latin typeface="Calibri"/>
                <a:cs typeface="Calibri"/>
              </a:rPr>
              <a:t>450</a:t>
            </a:r>
            <a:r>
              <a:rPr sz="12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365" dirty="0">
                <a:solidFill>
                  <a:srgbClr val="FFFFFF"/>
                </a:solidFill>
                <a:latin typeface="Calibri"/>
                <a:cs typeface="Calibri"/>
              </a:rPr>
              <a:t>Kg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857390" y="117548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274421" y="0"/>
                </a:moveTo>
                <a:lnTo>
                  <a:pt x="0" y="0"/>
                </a:lnTo>
                <a:lnTo>
                  <a:pt x="0" y="228701"/>
                </a:lnTo>
                <a:lnTo>
                  <a:pt x="274421" y="228701"/>
                </a:lnTo>
                <a:lnTo>
                  <a:pt x="320167" y="183172"/>
                </a:lnTo>
                <a:lnTo>
                  <a:pt x="320167" y="182956"/>
                </a:lnTo>
                <a:lnTo>
                  <a:pt x="45732" y="182956"/>
                </a:lnTo>
                <a:lnTo>
                  <a:pt x="45732" y="45745"/>
                </a:lnTo>
                <a:lnTo>
                  <a:pt x="320167" y="45745"/>
                </a:lnTo>
                <a:lnTo>
                  <a:pt x="274421" y="0"/>
                </a:lnTo>
                <a:close/>
              </a:path>
              <a:path w="320675" h="229235">
                <a:moveTo>
                  <a:pt x="320167" y="45745"/>
                </a:moveTo>
                <a:lnTo>
                  <a:pt x="255206" y="45745"/>
                </a:lnTo>
                <a:lnTo>
                  <a:pt x="274421" y="64960"/>
                </a:lnTo>
                <a:lnTo>
                  <a:pt x="274421" y="164147"/>
                </a:lnTo>
                <a:lnTo>
                  <a:pt x="255511" y="182956"/>
                </a:lnTo>
                <a:lnTo>
                  <a:pt x="320167" y="182956"/>
                </a:lnTo>
                <a:lnTo>
                  <a:pt x="320167" y="457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223290" y="32385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246156" y="163829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223290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520584" y="163283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7210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589189" y="117551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67" y="0"/>
                </a:moveTo>
                <a:lnTo>
                  <a:pt x="0" y="0"/>
                </a:lnTo>
                <a:lnTo>
                  <a:pt x="0" y="228688"/>
                </a:lnTo>
                <a:lnTo>
                  <a:pt x="45745" y="228688"/>
                </a:lnTo>
                <a:lnTo>
                  <a:pt x="45745" y="137223"/>
                </a:lnTo>
                <a:lnTo>
                  <a:pt x="320167" y="137223"/>
                </a:lnTo>
                <a:lnTo>
                  <a:pt x="320167" y="91478"/>
                </a:lnTo>
                <a:lnTo>
                  <a:pt x="45745" y="91478"/>
                </a:lnTo>
                <a:lnTo>
                  <a:pt x="45745" y="45732"/>
                </a:lnTo>
                <a:lnTo>
                  <a:pt x="320167" y="45732"/>
                </a:lnTo>
                <a:lnTo>
                  <a:pt x="320167" y="0"/>
                </a:lnTo>
                <a:close/>
              </a:path>
              <a:path w="320675" h="229235">
                <a:moveTo>
                  <a:pt x="274434" y="137223"/>
                </a:moveTo>
                <a:lnTo>
                  <a:pt x="223202" y="137223"/>
                </a:lnTo>
                <a:lnTo>
                  <a:pt x="268947" y="228688"/>
                </a:lnTo>
                <a:lnTo>
                  <a:pt x="320167" y="228688"/>
                </a:lnTo>
                <a:lnTo>
                  <a:pt x="274434" y="137223"/>
                </a:lnTo>
                <a:close/>
              </a:path>
              <a:path w="320675" h="229235">
                <a:moveTo>
                  <a:pt x="320167" y="45732"/>
                </a:moveTo>
                <a:lnTo>
                  <a:pt x="274434" y="45732"/>
                </a:lnTo>
                <a:lnTo>
                  <a:pt x="274434" y="91478"/>
                </a:lnTo>
                <a:lnTo>
                  <a:pt x="320167" y="91478"/>
                </a:lnTo>
                <a:lnTo>
                  <a:pt x="320167" y="457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343874" y="255270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321002" y="232409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321002" y="163829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45" y="45720"/>
                </a:lnTo>
                <a:lnTo>
                  <a:pt x="45745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321002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618296" y="254774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465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595436" y="163283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45732" y="0"/>
                </a:moveTo>
                <a:lnTo>
                  <a:pt x="0" y="0"/>
                </a:lnTo>
                <a:lnTo>
                  <a:pt x="0" y="45745"/>
                </a:lnTo>
                <a:lnTo>
                  <a:pt x="45732" y="45745"/>
                </a:lnTo>
                <a:lnTo>
                  <a:pt x="45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686899" y="32331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961334" y="25473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19"/>
                </a:moveTo>
                <a:lnTo>
                  <a:pt x="45732" y="45719"/>
                </a:lnTo>
                <a:lnTo>
                  <a:pt x="45732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686899" y="2318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686899" y="16329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32" y="45720"/>
                </a:lnTo>
                <a:lnTo>
                  <a:pt x="45732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686899" y="14043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955094" y="117556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67" y="0"/>
                </a:moveTo>
                <a:lnTo>
                  <a:pt x="0" y="0"/>
                </a:lnTo>
                <a:lnTo>
                  <a:pt x="0" y="228688"/>
                </a:lnTo>
                <a:lnTo>
                  <a:pt x="320167" y="228688"/>
                </a:lnTo>
                <a:lnTo>
                  <a:pt x="274523" y="183172"/>
                </a:lnTo>
                <a:lnTo>
                  <a:pt x="274739" y="182943"/>
                </a:lnTo>
                <a:lnTo>
                  <a:pt x="45745" y="182943"/>
                </a:lnTo>
                <a:lnTo>
                  <a:pt x="45745" y="45732"/>
                </a:lnTo>
                <a:lnTo>
                  <a:pt x="274523" y="45732"/>
                </a:lnTo>
                <a:lnTo>
                  <a:pt x="320167" y="355"/>
                </a:lnTo>
                <a:lnTo>
                  <a:pt x="320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482617" y="444492"/>
            <a:ext cx="4661535" cy="302260"/>
          </a:xfrm>
          <a:custGeom>
            <a:avLst/>
            <a:gdLst/>
            <a:ahLst/>
            <a:cxnLst/>
            <a:rect l="l" t="t" r="r" b="b"/>
            <a:pathLst>
              <a:path w="4661534" h="302259">
                <a:moveTo>
                  <a:pt x="4661382" y="0"/>
                </a:moveTo>
                <a:lnTo>
                  <a:pt x="301726" y="0"/>
                </a:lnTo>
                <a:lnTo>
                  <a:pt x="0" y="301726"/>
                </a:lnTo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6277390" y="483725"/>
            <a:ext cx="2742565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340" dirty="0">
                <a:solidFill>
                  <a:srgbClr val="FFFFFF"/>
                </a:solidFill>
                <a:latin typeface="Calibri"/>
                <a:cs typeface="Calibri"/>
              </a:rPr>
              <a:t>PRODUCTS 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100" spc="305" dirty="0">
                <a:solidFill>
                  <a:srgbClr val="FFFFFF"/>
                </a:solidFill>
                <a:latin typeface="Calibri"/>
                <a:cs typeface="Calibri"/>
              </a:rPr>
              <a:t>ELECTRIC</a:t>
            </a:r>
            <a:r>
              <a:rPr sz="11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315" dirty="0">
                <a:solidFill>
                  <a:srgbClr val="FFFFFF"/>
                </a:solidFill>
                <a:latin typeface="Calibri"/>
                <a:cs typeface="Calibri"/>
              </a:rPr>
              <a:t>STRIKES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82" name="Imagen 81">
            <a:extLst>
              <a:ext uri="{FF2B5EF4-FFF2-40B4-BE49-F238E27FC236}">
                <a16:creationId xmlns:a16="http://schemas.microsoft.com/office/drawing/2014/main" xmlns="" id="{92AA985A-3F3E-4AA0-8DDD-F6948181D4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2"/>
            <a:ext cx="9144000" cy="725182"/>
          </a:xfrm>
          <a:prstGeom prst="rect">
            <a:avLst/>
          </a:prstGeom>
        </p:spPr>
      </p:pic>
      <p:sp>
        <p:nvSpPr>
          <p:cNvPr id="83" name="CuadroTexto 82">
            <a:extLst>
              <a:ext uri="{FF2B5EF4-FFF2-40B4-BE49-F238E27FC236}">
                <a16:creationId xmlns:a16="http://schemas.microsoft.com/office/drawing/2014/main" xmlns="" id="{AA4FC197-962E-C1EE-F8C4-BEB3911CEDC9}"/>
              </a:ext>
            </a:extLst>
          </p:cNvPr>
          <p:cNvSpPr txBox="1"/>
          <p:nvPr/>
        </p:nvSpPr>
        <p:spPr>
          <a:xfrm>
            <a:off x="1865896" y="3194192"/>
            <a:ext cx="1495255" cy="469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95"/>
              </a:spcBef>
            </a:pPr>
            <a:r>
              <a:rPr lang="es-ES" sz="1200" dirty="0">
                <a:solidFill>
                  <a:srgbClr val="FF0000"/>
                </a:solidFill>
                <a:latin typeface="Montserrat Light" panose="00000400000000000000" pitchFamily="2" charset="0"/>
                <a:cs typeface="Calibri Light"/>
              </a:rPr>
              <a:t>EN</a:t>
            </a:r>
            <a:r>
              <a:rPr lang="ru-RU" sz="1200" dirty="0">
                <a:solidFill>
                  <a:srgbClr val="FF0000"/>
                </a:solidFill>
                <a:latin typeface="Montserrat Light" panose="00000400000000000000" pitchFamily="2" charset="0"/>
                <a:cs typeface="Calibri Light"/>
              </a:rPr>
              <a:t> </a:t>
            </a:r>
            <a:r>
              <a:rPr lang="ru-RU" sz="1200" b="0" dirty="0">
                <a:solidFill>
                  <a:srgbClr val="FF0000"/>
                </a:solidFill>
                <a:latin typeface="Montserrat Light" panose="00000400000000000000" pitchFamily="2" charset="0"/>
                <a:cs typeface="Calibri Light"/>
              </a:rPr>
              <a:t>NF-S-61-937 </a:t>
            </a:r>
            <a:r>
              <a:rPr lang="ru-RU" sz="1200" b="0" spc="5" dirty="0">
                <a:solidFill>
                  <a:srgbClr val="FF0000"/>
                </a:solidFill>
                <a:latin typeface="Montserrat Light" panose="00000400000000000000" pitchFamily="2" charset="0"/>
                <a:cs typeface="Calibri Light"/>
              </a:rPr>
              <a:t> </a:t>
            </a:r>
            <a:endParaRPr lang="es-ES" sz="1200" b="0" spc="5" dirty="0">
              <a:solidFill>
                <a:srgbClr val="FF0000"/>
              </a:solidFill>
              <a:latin typeface="Montserrat Light" panose="00000400000000000000" pitchFamily="2" charset="0"/>
              <a:cs typeface="Calibri Light"/>
            </a:endParaRPr>
          </a:p>
          <a:p>
            <a:pPr marL="12700" marR="5080">
              <a:lnSpc>
                <a:spcPct val="101200"/>
              </a:lnSpc>
              <a:spcBef>
                <a:spcPts val="95"/>
              </a:spcBef>
            </a:pPr>
            <a:r>
              <a:rPr lang="ru-RU" sz="1200" b="0" spc="5" dirty="0">
                <a:solidFill>
                  <a:srgbClr val="FF0000"/>
                </a:solidFill>
                <a:latin typeface="Montserrat Light" panose="00000400000000000000" pitchFamily="2" charset="0"/>
                <a:cs typeface="Calibri Light"/>
              </a:rPr>
              <a:t>EN</a:t>
            </a:r>
            <a:r>
              <a:rPr lang="ru-RU" sz="1200" b="0" spc="-20" dirty="0">
                <a:solidFill>
                  <a:srgbClr val="FF0000"/>
                </a:solidFill>
                <a:latin typeface="Montserrat Light" panose="00000400000000000000" pitchFamily="2" charset="0"/>
                <a:cs typeface="Calibri Light"/>
              </a:rPr>
              <a:t> </a:t>
            </a:r>
            <a:r>
              <a:rPr lang="ru-RU" sz="1200" b="0" spc="5" dirty="0">
                <a:solidFill>
                  <a:srgbClr val="FF0000"/>
                </a:solidFill>
                <a:latin typeface="Montserrat Light" panose="00000400000000000000" pitchFamily="2" charset="0"/>
                <a:cs typeface="Calibri Light"/>
              </a:rPr>
              <a:t>14846.</a:t>
            </a:r>
            <a:endParaRPr lang="ru-RU" sz="1200" dirty="0">
              <a:solidFill>
                <a:srgbClr val="FF0000"/>
              </a:solidFill>
              <a:latin typeface="Montserrat Light" panose="00000400000000000000" pitchFamily="2" charset="0"/>
              <a:cs typeface="Calibri Light"/>
            </a:endParaRPr>
          </a:p>
        </p:txBody>
      </p:sp>
      <p:graphicFrame>
        <p:nvGraphicFramePr>
          <p:cNvPr id="84" name="Tabla 83">
            <a:extLst>
              <a:ext uri="{FF2B5EF4-FFF2-40B4-BE49-F238E27FC236}">
                <a16:creationId xmlns:a16="http://schemas.microsoft.com/office/drawing/2014/main" xmlns="" id="{B85B9A24-819C-BA88-5F0B-1A04CB2DCC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073500"/>
              </p:ext>
            </p:extLst>
          </p:nvPr>
        </p:nvGraphicFramePr>
        <p:xfrm>
          <a:off x="409940" y="5848325"/>
          <a:ext cx="2203583" cy="736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2280">
                  <a:extLst>
                    <a:ext uri="{9D8B030D-6E8A-4147-A177-3AD203B41FA5}">
                      <a16:colId xmlns:a16="http://schemas.microsoft.com/office/drawing/2014/main" xmlns="" val="3175443290"/>
                    </a:ext>
                  </a:extLst>
                </a:gridCol>
                <a:gridCol w="1031303">
                  <a:extLst>
                    <a:ext uri="{9D8B030D-6E8A-4147-A177-3AD203B41FA5}">
                      <a16:colId xmlns:a16="http://schemas.microsoft.com/office/drawing/2014/main" xmlns="" val="4003258427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P</a:t>
                      </a:r>
                      <a:r>
                        <a:rPr lang="ru-RU" sz="1100" u="none" strike="noStrike" dirty="0">
                          <a:effectLst/>
                        </a:rPr>
                        <a:t>азмеры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134*39*23.2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299104024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C</a:t>
                      </a:r>
                      <a:r>
                        <a:rPr lang="ru-RU" sz="1100" u="none" strike="noStrike" dirty="0">
                          <a:effectLst/>
                        </a:rPr>
                        <a:t>имметричная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138784263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P</a:t>
                      </a:r>
                      <a:r>
                        <a:rPr lang="ru-RU" sz="1100" u="none" strike="noStrike">
                          <a:effectLst/>
                        </a:rPr>
                        <a:t>адиусный языч</a:t>
                      </a:r>
                      <a:r>
                        <a:rPr lang="en-US" sz="1100" u="none" strike="noStrike">
                          <a:effectLst/>
                        </a:rPr>
                        <a:t>o</a:t>
                      </a:r>
                      <a:r>
                        <a:rPr lang="ru-RU" sz="1100" u="none" strike="noStrike">
                          <a:effectLst/>
                        </a:rPr>
                        <a:t>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354339178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 языч</a:t>
                      </a:r>
                      <a:r>
                        <a:rPr lang="en-US" sz="1100" u="none" strike="noStrike">
                          <a:effectLst/>
                        </a:rPr>
                        <a:t>o</a:t>
                      </a:r>
                      <a:r>
                        <a:rPr lang="ru-RU" sz="1100" u="none" strike="noStrike">
                          <a:effectLst/>
                        </a:rPr>
                        <a:t>к </a:t>
                      </a:r>
                      <a:r>
                        <a:rPr lang="en-US" sz="1100" u="none" strike="noStrike">
                          <a:effectLst/>
                        </a:rPr>
                        <a:t>FLEX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664212751"/>
                  </a:ext>
                </a:extLst>
              </a:tr>
            </a:tbl>
          </a:graphicData>
        </a:graphic>
      </p:graphicFrame>
      <p:pic>
        <p:nvPicPr>
          <p:cNvPr id="61" name="Imagen 60">
            <a:extLst>
              <a:ext uri="{FF2B5EF4-FFF2-40B4-BE49-F238E27FC236}">
                <a16:creationId xmlns:a16="http://schemas.microsoft.com/office/drawing/2014/main" xmlns="" id="{DC981017-217F-CBC3-6026-2E072E7955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3661" y="3359916"/>
            <a:ext cx="1690022" cy="1981186"/>
          </a:xfrm>
          <a:prstGeom prst="rect">
            <a:avLst/>
          </a:prstGeom>
        </p:spPr>
      </p:pic>
      <p:graphicFrame>
        <p:nvGraphicFramePr>
          <p:cNvPr id="85" name="Tabla 9">
            <a:extLst>
              <a:ext uri="{FF2B5EF4-FFF2-40B4-BE49-F238E27FC236}">
                <a16:creationId xmlns:a16="http://schemas.microsoft.com/office/drawing/2014/main" xmlns="" id="{56F99D66-9EC5-9B7F-CA8C-E8BAF38B9E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459735"/>
              </p:ext>
            </p:extLst>
          </p:nvPr>
        </p:nvGraphicFramePr>
        <p:xfrm>
          <a:off x="3572641" y="5569298"/>
          <a:ext cx="4542790" cy="10058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637790">
                  <a:extLst>
                    <a:ext uri="{9D8B030D-6E8A-4147-A177-3AD203B41FA5}">
                      <a16:colId xmlns:a16="http://schemas.microsoft.com/office/drawing/2014/main" xmlns="" val="118481557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2594403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Доступные функции: </a:t>
                      </a:r>
                    </a:p>
                    <a:p>
                      <a:endParaRPr lang="ru-RU" sz="1000" b="0" dirty="0">
                        <a:latin typeface="Montserrat" panose="00000500000000000000" pitchFamily="2" charset="0"/>
                      </a:endParaRPr>
                    </a:p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F     </a:t>
                      </a:r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    </a:t>
                      </a:r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Регулирующийся язычок Flex</a:t>
                      </a:r>
                    </a:p>
                    <a:p>
                      <a:pPr marL="228600" marR="0" lvl="0" indent="-2286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lain" startAt="305"/>
                        <a:tabLst/>
                        <a:defRPr/>
                      </a:pPr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     M</a:t>
                      </a:r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ониторинг </a:t>
                      </a:r>
                      <a:endParaRPr lang="es-ES" sz="1000" b="0" dirty="0">
                        <a:latin typeface="Montserrat" panose="00000500000000000000" pitchFamily="2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305-2 </a:t>
                      </a:r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Положение язычка</a:t>
                      </a:r>
                      <a:endParaRPr lang="en-US" sz="1000" b="0" dirty="0">
                        <a:latin typeface="Montserrat" panose="00000500000000000000" pitchFamily="2" charset="0"/>
                      </a:endParaRPr>
                    </a:p>
                    <a:p>
                      <a:endParaRPr lang="en-US" sz="1000" b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Доступные катушки: </a:t>
                      </a:r>
                      <a:endParaRPr lang="es-ES" sz="1000" b="0" dirty="0">
                        <a:latin typeface="Montserrat" panose="00000500000000000000" pitchFamily="2" charset="0"/>
                      </a:endParaRPr>
                    </a:p>
                    <a:p>
                      <a:endParaRPr lang="es-ES" sz="1000" b="0" dirty="0">
                        <a:latin typeface="Montserrat" panose="00000500000000000000" pitchFamily="2" charset="0"/>
                      </a:endParaRP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(512) 12V DC</a:t>
                      </a: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(524) 24V DC</a:t>
                      </a: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(548) 48V DC</a:t>
                      </a:r>
                      <a:endParaRPr lang="ru-RU" sz="1000" b="0" dirty="0">
                        <a:latin typeface="Montserrat" panose="00000500000000000000" pitchFamily="2" charset="0"/>
                      </a:endParaRPr>
                    </a:p>
                    <a:p>
                      <a:endParaRPr lang="en-US" sz="1000" b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254779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0837" y="2100490"/>
            <a:ext cx="1009835" cy="35119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06591" y="1831105"/>
            <a:ext cx="4521762" cy="203068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spcBef>
                <a:spcPts val="114"/>
              </a:spcBef>
            </a:pPr>
            <a:r>
              <a:rPr lang="ru-RU" sz="1400" b="0" spc="-1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Высокотехнологичная защёлка, усиленная версия серии 77</a:t>
            </a:r>
            <a:r>
              <a:rPr lang="ru-RU" sz="1400" b="0" spc="-10" dirty="0">
                <a:solidFill>
                  <a:srgbClr val="231F20"/>
                </a:solidFill>
                <a:latin typeface="Calibri Light"/>
                <a:cs typeface="Calibri Light"/>
              </a:rPr>
              <a:t>.</a:t>
            </a:r>
            <a:endParaRPr lang="ru-RU" sz="1400" dirty="0">
              <a:latin typeface="Calibri Light"/>
              <a:cs typeface="Calibri Light"/>
            </a:endParaRPr>
          </a:p>
          <a:p>
            <a:pPr marL="12700" algn="ctr">
              <a:lnSpc>
                <a:spcPct val="100000"/>
              </a:lnSpc>
              <a:spcBef>
                <a:spcPts val="114"/>
              </a:spcBef>
            </a:pPr>
            <a:endParaRPr lang="es-ES" sz="1400" spc="-1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ru-RU" sz="1400" b="0" spc="-1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Способна работать в воротах и</a:t>
            </a:r>
            <a:r>
              <a:rPr lang="es-ES" sz="1400" b="0" spc="-1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 </a:t>
            </a:r>
            <a:r>
              <a:rPr lang="ru-RU" sz="1400" b="0" spc="-1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дверях весом до </a:t>
            </a:r>
            <a:r>
              <a:rPr lang="ru-RU" sz="1400" b="1" spc="-10" dirty="0">
                <a:solidFill>
                  <a:srgbClr val="F95427"/>
                </a:solidFill>
                <a:latin typeface="Montserrat Light" panose="00000400000000000000" pitchFamily="2" charset="0"/>
                <a:cs typeface="Calibri Light"/>
              </a:rPr>
              <a:t>1300кг. </a:t>
            </a:r>
            <a:endParaRPr lang="es-ES" sz="1400" b="1" spc="-10" dirty="0">
              <a:solidFill>
                <a:srgbClr val="F95427"/>
              </a:solidFill>
              <a:latin typeface="Montserrat Light" panose="00000400000000000000" pitchFamily="2" charset="0"/>
              <a:cs typeface="Calibri Light"/>
            </a:endParaRPr>
          </a:p>
          <a:p>
            <a:pPr marL="12700" algn="ctr">
              <a:lnSpc>
                <a:spcPct val="100000"/>
              </a:lnSpc>
              <a:spcBef>
                <a:spcPts val="114"/>
              </a:spcBef>
            </a:pPr>
            <a:endParaRPr lang="ru-RU" sz="1400" b="0" spc="-1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2700" algn="ctr">
              <a:spcBef>
                <a:spcPts val="114"/>
              </a:spcBef>
            </a:pPr>
            <a:r>
              <a:rPr lang="ru-RU" sz="1400" b="0" spc="-1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Регулировка язычка </a:t>
            </a:r>
            <a:r>
              <a:rPr lang="es-ES" sz="1400" b="0" spc="-1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FLEX</a:t>
            </a:r>
          </a:p>
          <a:p>
            <a:pPr marL="12700" algn="ctr">
              <a:lnSpc>
                <a:spcPct val="100000"/>
              </a:lnSpc>
              <a:spcBef>
                <a:spcPts val="114"/>
              </a:spcBef>
            </a:pPr>
            <a:endParaRPr lang="ru-RU" sz="1400" b="0" spc="-1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ru-RU" sz="1400" b="0" spc="-1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Обладает встроенным диодом. </a:t>
            </a:r>
            <a:endParaRPr sz="1400" dirty="0">
              <a:latin typeface="Montserrat Light" panose="00000400000000000000" pitchFamily="2" charset="0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57231" y="1310797"/>
            <a:ext cx="1257935" cy="3714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250" spc="605" dirty="0">
                <a:solidFill>
                  <a:srgbClr val="231F20"/>
                </a:solidFill>
                <a:latin typeface="Calibri"/>
                <a:cs typeface="Calibri"/>
              </a:rPr>
              <a:t>SERIES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2869" y="1695818"/>
            <a:ext cx="2726055" cy="237490"/>
          </a:xfrm>
          <a:custGeom>
            <a:avLst/>
            <a:gdLst/>
            <a:ahLst/>
            <a:cxnLst/>
            <a:rect l="l" t="t" r="r" b="b"/>
            <a:pathLst>
              <a:path w="2726055" h="237489">
                <a:moveTo>
                  <a:pt x="2725991" y="237223"/>
                </a:moveTo>
                <a:lnTo>
                  <a:pt x="0" y="237223"/>
                </a:lnTo>
                <a:lnTo>
                  <a:pt x="0" y="0"/>
                </a:lnTo>
                <a:lnTo>
                  <a:pt x="2725991" y="0"/>
                </a:lnTo>
                <a:lnTo>
                  <a:pt x="2725991" y="237223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1934" y="1713552"/>
            <a:ext cx="2691765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265" dirty="0">
                <a:solidFill>
                  <a:srgbClr val="FFFFFF"/>
                </a:solidFill>
                <a:latin typeface="Calibri"/>
                <a:cs typeface="Calibri"/>
              </a:rPr>
              <a:t>SPECIAL</a:t>
            </a:r>
            <a:r>
              <a:rPr sz="10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240" dirty="0">
                <a:solidFill>
                  <a:srgbClr val="FFFFFF"/>
                </a:solidFill>
                <a:latin typeface="Calibri"/>
                <a:cs typeface="Calibri"/>
              </a:rPr>
              <a:t>SERIE</a:t>
            </a:r>
            <a:r>
              <a:rPr sz="10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1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0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300" dirty="0">
                <a:solidFill>
                  <a:srgbClr val="FFFFFF"/>
                </a:solidFill>
                <a:latin typeface="Calibri"/>
                <a:cs typeface="Calibri"/>
              </a:rPr>
              <a:t>VERY</a:t>
            </a:r>
            <a:r>
              <a:rPr sz="10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245" dirty="0">
                <a:solidFill>
                  <a:srgbClr val="FFFFFF"/>
                </a:solidFill>
                <a:latin typeface="Calibri"/>
                <a:cs typeface="Calibri"/>
              </a:rPr>
              <a:t>HEAVY</a:t>
            </a:r>
            <a:r>
              <a:rPr sz="10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254" dirty="0">
                <a:solidFill>
                  <a:srgbClr val="FFFFFF"/>
                </a:solidFill>
                <a:latin typeface="Calibri"/>
                <a:cs typeface="Calibri"/>
              </a:rPr>
              <a:t>DUTY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12048" y="615360"/>
            <a:ext cx="1849120" cy="889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8475" spc="1950" baseline="-19665" dirty="0"/>
              <a:t>7</a:t>
            </a:r>
            <a:r>
              <a:rPr lang="en-GB" sz="8475" spc="2820" baseline="-19665" dirty="0"/>
              <a:t>8</a:t>
            </a:r>
            <a:r>
              <a:rPr sz="2800" spc="950" dirty="0">
                <a:solidFill>
                  <a:srgbClr val="FE5100"/>
                </a:solidFill>
              </a:rPr>
              <a:t>AR</a:t>
            </a:r>
            <a:endParaRPr sz="2800" dirty="0"/>
          </a:p>
        </p:txBody>
      </p:sp>
      <p:sp>
        <p:nvSpPr>
          <p:cNvPr id="9" name="object 9"/>
          <p:cNvSpPr/>
          <p:nvPr/>
        </p:nvSpPr>
        <p:spPr>
          <a:xfrm>
            <a:off x="4314507" y="4652147"/>
            <a:ext cx="1188085" cy="1188720"/>
          </a:xfrm>
          <a:custGeom>
            <a:avLst/>
            <a:gdLst/>
            <a:ahLst/>
            <a:cxnLst/>
            <a:rect l="l" t="t" r="r" b="b"/>
            <a:pathLst>
              <a:path w="1188085" h="1188720">
                <a:moveTo>
                  <a:pt x="1187767" y="0"/>
                </a:moveTo>
                <a:lnTo>
                  <a:pt x="197967" y="0"/>
                </a:lnTo>
                <a:lnTo>
                  <a:pt x="0" y="197967"/>
                </a:lnTo>
                <a:lnTo>
                  <a:pt x="0" y="1187767"/>
                </a:lnTo>
                <a:lnTo>
                  <a:pt x="607796" y="1187767"/>
                </a:lnTo>
                <a:lnTo>
                  <a:pt x="607796" y="1188148"/>
                </a:lnTo>
                <a:lnTo>
                  <a:pt x="1187767" y="1188148"/>
                </a:lnTo>
                <a:lnTo>
                  <a:pt x="1187767" y="0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25818" y="4868669"/>
            <a:ext cx="422909" cy="833755"/>
          </a:xfrm>
          <a:custGeom>
            <a:avLst/>
            <a:gdLst/>
            <a:ahLst/>
            <a:cxnLst/>
            <a:rect l="l" t="t" r="r" b="b"/>
            <a:pathLst>
              <a:path w="422910" h="833754">
                <a:moveTo>
                  <a:pt x="0" y="833132"/>
                </a:moveTo>
                <a:lnTo>
                  <a:pt x="422706" y="833132"/>
                </a:lnTo>
                <a:lnTo>
                  <a:pt x="422706" y="0"/>
                </a:lnTo>
                <a:lnTo>
                  <a:pt x="0" y="0"/>
                </a:lnTo>
                <a:lnTo>
                  <a:pt x="0" y="833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25843" y="4868669"/>
            <a:ext cx="422909" cy="833755"/>
          </a:xfrm>
          <a:custGeom>
            <a:avLst/>
            <a:gdLst/>
            <a:ahLst/>
            <a:cxnLst/>
            <a:rect l="l" t="t" r="r" b="b"/>
            <a:pathLst>
              <a:path w="422910" h="833754">
                <a:moveTo>
                  <a:pt x="422681" y="833132"/>
                </a:moveTo>
                <a:lnTo>
                  <a:pt x="0" y="833132"/>
                </a:lnTo>
                <a:lnTo>
                  <a:pt x="0" y="0"/>
                </a:lnTo>
                <a:lnTo>
                  <a:pt x="422681" y="0"/>
                </a:lnTo>
                <a:lnTo>
                  <a:pt x="422681" y="833132"/>
                </a:lnTo>
                <a:close/>
              </a:path>
            </a:pathLst>
          </a:custGeom>
          <a:ln w="380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52132" y="5080328"/>
            <a:ext cx="194068" cy="1472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40846" y="4888191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3487" y="0"/>
                </a:moveTo>
                <a:lnTo>
                  <a:pt x="3886" y="0"/>
                </a:lnTo>
                <a:lnTo>
                  <a:pt x="0" y="3886"/>
                </a:lnTo>
                <a:lnTo>
                  <a:pt x="0" y="13487"/>
                </a:lnTo>
                <a:lnTo>
                  <a:pt x="3886" y="17373"/>
                </a:lnTo>
                <a:lnTo>
                  <a:pt x="13487" y="17373"/>
                </a:lnTo>
                <a:lnTo>
                  <a:pt x="17373" y="13487"/>
                </a:lnTo>
                <a:lnTo>
                  <a:pt x="17373" y="3886"/>
                </a:lnTo>
                <a:lnTo>
                  <a:pt x="13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40846" y="4888191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7373" y="8686"/>
                </a:moveTo>
                <a:lnTo>
                  <a:pt x="17373" y="13487"/>
                </a:lnTo>
                <a:lnTo>
                  <a:pt x="13487" y="17373"/>
                </a:lnTo>
                <a:lnTo>
                  <a:pt x="8686" y="17373"/>
                </a:lnTo>
                <a:lnTo>
                  <a:pt x="3886" y="17373"/>
                </a:lnTo>
                <a:lnTo>
                  <a:pt x="0" y="13487"/>
                </a:lnTo>
                <a:lnTo>
                  <a:pt x="0" y="8686"/>
                </a:lnTo>
                <a:lnTo>
                  <a:pt x="0" y="3886"/>
                </a:lnTo>
                <a:lnTo>
                  <a:pt x="3886" y="0"/>
                </a:lnTo>
                <a:lnTo>
                  <a:pt x="8686" y="0"/>
                </a:lnTo>
                <a:lnTo>
                  <a:pt x="13487" y="0"/>
                </a:lnTo>
                <a:lnTo>
                  <a:pt x="17373" y="3886"/>
                </a:lnTo>
                <a:lnTo>
                  <a:pt x="17373" y="8686"/>
                </a:lnTo>
                <a:close/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40846" y="4955036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3487" y="0"/>
                </a:moveTo>
                <a:lnTo>
                  <a:pt x="3886" y="0"/>
                </a:lnTo>
                <a:lnTo>
                  <a:pt x="0" y="3886"/>
                </a:lnTo>
                <a:lnTo>
                  <a:pt x="0" y="13487"/>
                </a:lnTo>
                <a:lnTo>
                  <a:pt x="3886" y="17373"/>
                </a:lnTo>
                <a:lnTo>
                  <a:pt x="13487" y="17373"/>
                </a:lnTo>
                <a:lnTo>
                  <a:pt x="17373" y="13487"/>
                </a:lnTo>
                <a:lnTo>
                  <a:pt x="17373" y="3886"/>
                </a:lnTo>
                <a:lnTo>
                  <a:pt x="13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40846" y="4955036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7373" y="8686"/>
                </a:moveTo>
                <a:lnTo>
                  <a:pt x="17373" y="13487"/>
                </a:lnTo>
                <a:lnTo>
                  <a:pt x="13487" y="17373"/>
                </a:lnTo>
                <a:lnTo>
                  <a:pt x="8686" y="17373"/>
                </a:lnTo>
                <a:lnTo>
                  <a:pt x="3886" y="17373"/>
                </a:lnTo>
                <a:lnTo>
                  <a:pt x="0" y="13487"/>
                </a:lnTo>
                <a:lnTo>
                  <a:pt x="0" y="8686"/>
                </a:lnTo>
                <a:lnTo>
                  <a:pt x="0" y="3886"/>
                </a:lnTo>
                <a:lnTo>
                  <a:pt x="3886" y="0"/>
                </a:lnTo>
                <a:lnTo>
                  <a:pt x="8686" y="0"/>
                </a:lnTo>
                <a:lnTo>
                  <a:pt x="13487" y="0"/>
                </a:lnTo>
                <a:lnTo>
                  <a:pt x="17373" y="3886"/>
                </a:lnTo>
                <a:lnTo>
                  <a:pt x="17373" y="8686"/>
                </a:lnTo>
                <a:close/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40846" y="4955036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3487" y="0"/>
                </a:moveTo>
                <a:lnTo>
                  <a:pt x="3886" y="0"/>
                </a:lnTo>
                <a:lnTo>
                  <a:pt x="0" y="3886"/>
                </a:lnTo>
                <a:lnTo>
                  <a:pt x="0" y="13487"/>
                </a:lnTo>
                <a:lnTo>
                  <a:pt x="3886" y="17373"/>
                </a:lnTo>
                <a:lnTo>
                  <a:pt x="13487" y="17373"/>
                </a:lnTo>
                <a:lnTo>
                  <a:pt x="17373" y="13487"/>
                </a:lnTo>
                <a:lnTo>
                  <a:pt x="17373" y="3886"/>
                </a:lnTo>
                <a:lnTo>
                  <a:pt x="13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40846" y="4955036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7373" y="8686"/>
                </a:moveTo>
                <a:lnTo>
                  <a:pt x="17373" y="13487"/>
                </a:lnTo>
                <a:lnTo>
                  <a:pt x="13487" y="17373"/>
                </a:lnTo>
                <a:lnTo>
                  <a:pt x="8686" y="17373"/>
                </a:lnTo>
                <a:lnTo>
                  <a:pt x="3886" y="17373"/>
                </a:lnTo>
                <a:lnTo>
                  <a:pt x="0" y="13487"/>
                </a:lnTo>
                <a:lnTo>
                  <a:pt x="0" y="8686"/>
                </a:lnTo>
                <a:lnTo>
                  <a:pt x="0" y="3886"/>
                </a:lnTo>
                <a:lnTo>
                  <a:pt x="3886" y="0"/>
                </a:lnTo>
                <a:lnTo>
                  <a:pt x="8686" y="0"/>
                </a:lnTo>
                <a:lnTo>
                  <a:pt x="13487" y="0"/>
                </a:lnTo>
                <a:lnTo>
                  <a:pt x="17373" y="3886"/>
                </a:lnTo>
                <a:lnTo>
                  <a:pt x="17373" y="8686"/>
                </a:lnTo>
                <a:close/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40846" y="5021883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3487" y="0"/>
                </a:moveTo>
                <a:lnTo>
                  <a:pt x="3886" y="0"/>
                </a:lnTo>
                <a:lnTo>
                  <a:pt x="0" y="3886"/>
                </a:lnTo>
                <a:lnTo>
                  <a:pt x="0" y="13487"/>
                </a:lnTo>
                <a:lnTo>
                  <a:pt x="3886" y="17373"/>
                </a:lnTo>
                <a:lnTo>
                  <a:pt x="13487" y="17373"/>
                </a:lnTo>
                <a:lnTo>
                  <a:pt x="17373" y="13487"/>
                </a:lnTo>
                <a:lnTo>
                  <a:pt x="17373" y="3886"/>
                </a:lnTo>
                <a:lnTo>
                  <a:pt x="13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40846" y="5021883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7373" y="8686"/>
                </a:moveTo>
                <a:lnTo>
                  <a:pt x="17373" y="13487"/>
                </a:lnTo>
                <a:lnTo>
                  <a:pt x="13487" y="17373"/>
                </a:lnTo>
                <a:lnTo>
                  <a:pt x="8686" y="17373"/>
                </a:lnTo>
                <a:lnTo>
                  <a:pt x="3886" y="17373"/>
                </a:lnTo>
                <a:lnTo>
                  <a:pt x="0" y="13487"/>
                </a:lnTo>
                <a:lnTo>
                  <a:pt x="0" y="8686"/>
                </a:lnTo>
                <a:lnTo>
                  <a:pt x="0" y="3886"/>
                </a:lnTo>
                <a:lnTo>
                  <a:pt x="3886" y="0"/>
                </a:lnTo>
                <a:lnTo>
                  <a:pt x="8686" y="0"/>
                </a:lnTo>
                <a:lnTo>
                  <a:pt x="13487" y="0"/>
                </a:lnTo>
                <a:lnTo>
                  <a:pt x="17373" y="3886"/>
                </a:lnTo>
                <a:lnTo>
                  <a:pt x="17373" y="8686"/>
                </a:lnTo>
                <a:close/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40846" y="5021883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3487" y="0"/>
                </a:moveTo>
                <a:lnTo>
                  <a:pt x="3886" y="0"/>
                </a:lnTo>
                <a:lnTo>
                  <a:pt x="0" y="3886"/>
                </a:lnTo>
                <a:lnTo>
                  <a:pt x="0" y="13487"/>
                </a:lnTo>
                <a:lnTo>
                  <a:pt x="3886" y="17373"/>
                </a:lnTo>
                <a:lnTo>
                  <a:pt x="13487" y="17373"/>
                </a:lnTo>
                <a:lnTo>
                  <a:pt x="17373" y="13487"/>
                </a:lnTo>
                <a:lnTo>
                  <a:pt x="17373" y="3886"/>
                </a:lnTo>
                <a:lnTo>
                  <a:pt x="13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40846" y="5021883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7373" y="8686"/>
                </a:moveTo>
                <a:lnTo>
                  <a:pt x="17373" y="13487"/>
                </a:lnTo>
                <a:lnTo>
                  <a:pt x="13487" y="17373"/>
                </a:lnTo>
                <a:lnTo>
                  <a:pt x="8686" y="17373"/>
                </a:lnTo>
                <a:lnTo>
                  <a:pt x="3886" y="17373"/>
                </a:lnTo>
                <a:lnTo>
                  <a:pt x="0" y="13487"/>
                </a:lnTo>
                <a:lnTo>
                  <a:pt x="0" y="8686"/>
                </a:lnTo>
                <a:lnTo>
                  <a:pt x="0" y="3886"/>
                </a:lnTo>
                <a:lnTo>
                  <a:pt x="3886" y="0"/>
                </a:lnTo>
                <a:lnTo>
                  <a:pt x="8686" y="0"/>
                </a:lnTo>
                <a:lnTo>
                  <a:pt x="13487" y="0"/>
                </a:lnTo>
                <a:lnTo>
                  <a:pt x="17373" y="3886"/>
                </a:lnTo>
                <a:lnTo>
                  <a:pt x="17373" y="8686"/>
                </a:lnTo>
                <a:close/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40846" y="5088730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3487" y="0"/>
                </a:moveTo>
                <a:lnTo>
                  <a:pt x="3886" y="0"/>
                </a:lnTo>
                <a:lnTo>
                  <a:pt x="0" y="3886"/>
                </a:lnTo>
                <a:lnTo>
                  <a:pt x="0" y="13487"/>
                </a:lnTo>
                <a:lnTo>
                  <a:pt x="3886" y="17373"/>
                </a:lnTo>
                <a:lnTo>
                  <a:pt x="13487" y="17373"/>
                </a:lnTo>
                <a:lnTo>
                  <a:pt x="17373" y="13487"/>
                </a:lnTo>
                <a:lnTo>
                  <a:pt x="17373" y="3886"/>
                </a:lnTo>
                <a:lnTo>
                  <a:pt x="13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40846" y="5088730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7373" y="8686"/>
                </a:moveTo>
                <a:lnTo>
                  <a:pt x="17373" y="13487"/>
                </a:lnTo>
                <a:lnTo>
                  <a:pt x="13487" y="17373"/>
                </a:lnTo>
                <a:lnTo>
                  <a:pt x="8686" y="17373"/>
                </a:lnTo>
                <a:lnTo>
                  <a:pt x="3886" y="17373"/>
                </a:lnTo>
                <a:lnTo>
                  <a:pt x="0" y="13487"/>
                </a:lnTo>
                <a:lnTo>
                  <a:pt x="0" y="8686"/>
                </a:lnTo>
                <a:lnTo>
                  <a:pt x="0" y="3886"/>
                </a:lnTo>
                <a:lnTo>
                  <a:pt x="3886" y="0"/>
                </a:lnTo>
                <a:lnTo>
                  <a:pt x="8686" y="0"/>
                </a:lnTo>
                <a:lnTo>
                  <a:pt x="13487" y="0"/>
                </a:lnTo>
                <a:lnTo>
                  <a:pt x="17373" y="3886"/>
                </a:lnTo>
                <a:lnTo>
                  <a:pt x="17373" y="8686"/>
                </a:lnTo>
                <a:close/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40846" y="5155575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3487" y="0"/>
                </a:moveTo>
                <a:lnTo>
                  <a:pt x="3886" y="0"/>
                </a:lnTo>
                <a:lnTo>
                  <a:pt x="0" y="3886"/>
                </a:lnTo>
                <a:lnTo>
                  <a:pt x="0" y="13487"/>
                </a:lnTo>
                <a:lnTo>
                  <a:pt x="3886" y="17373"/>
                </a:lnTo>
                <a:lnTo>
                  <a:pt x="13487" y="17373"/>
                </a:lnTo>
                <a:lnTo>
                  <a:pt x="17373" y="13487"/>
                </a:lnTo>
                <a:lnTo>
                  <a:pt x="17373" y="3886"/>
                </a:lnTo>
                <a:lnTo>
                  <a:pt x="13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40846" y="5155575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7373" y="8686"/>
                </a:moveTo>
                <a:lnTo>
                  <a:pt x="17373" y="13487"/>
                </a:lnTo>
                <a:lnTo>
                  <a:pt x="13487" y="17373"/>
                </a:lnTo>
                <a:lnTo>
                  <a:pt x="8686" y="17373"/>
                </a:lnTo>
                <a:lnTo>
                  <a:pt x="3886" y="17373"/>
                </a:lnTo>
                <a:lnTo>
                  <a:pt x="0" y="13487"/>
                </a:lnTo>
                <a:lnTo>
                  <a:pt x="0" y="8686"/>
                </a:lnTo>
                <a:lnTo>
                  <a:pt x="0" y="3886"/>
                </a:lnTo>
                <a:lnTo>
                  <a:pt x="3886" y="0"/>
                </a:lnTo>
                <a:lnTo>
                  <a:pt x="8686" y="0"/>
                </a:lnTo>
                <a:lnTo>
                  <a:pt x="13487" y="0"/>
                </a:lnTo>
                <a:lnTo>
                  <a:pt x="17373" y="3886"/>
                </a:lnTo>
                <a:lnTo>
                  <a:pt x="17373" y="8686"/>
                </a:lnTo>
                <a:close/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40846" y="5155575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3487" y="0"/>
                </a:moveTo>
                <a:lnTo>
                  <a:pt x="3886" y="0"/>
                </a:lnTo>
                <a:lnTo>
                  <a:pt x="0" y="3886"/>
                </a:lnTo>
                <a:lnTo>
                  <a:pt x="0" y="13487"/>
                </a:lnTo>
                <a:lnTo>
                  <a:pt x="3886" y="17373"/>
                </a:lnTo>
                <a:lnTo>
                  <a:pt x="13487" y="17373"/>
                </a:lnTo>
                <a:lnTo>
                  <a:pt x="17373" y="13487"/>
                </a:lnTo>
                <a:lnTo>
                  <a:pt x="17373" y="3886"/>
                </a:lnTo>
                <a:lnTo>
                  <a:pt x="13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40846" y="5155575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7373" y="8686"/>
                </a:moveTo>
                <a:lnTo>
                  <a:pt x="17373" y="13487"/>
                </a:lnTo>
                <a:lnTo>
                  <a:pt x="13487" y="17373"/>
                </a:lnTo>
                <a:lnTo>
                  <a:pt x="8686" y="17373"/>
                </a:lnTo>
                <a:lnTo>
                  <a:pt x="3886" y="17373"/>
                </a:lnTo>
                <a:lnTo>
                  <a:pt x="0" y="13487"/>
                </a:lnTo>
                <a:lnTo>
                  <a:pt x="0" y="8686"/>
                </a:lnTo>
                <a:lnTo>
                  <a:pt x="0" y="3886"/>
                </a:lnTo>
                <a:lnTo>
                  <a:pt x="3886" y="0"/>
                </a:lnTo>
                <a:lnTo>
                  <a:pt x="8686" y="0"/>
                </a:lnTo>
                <a:lnTo>
                  <a:pt x="13487" y="0"/>
                </a:lnTo>
                <a:lnTo>
                  <a:pt x="17373" y="3886"/>
                </a:lnTo>
                <a:lnTo>
                  <a:pt x="17373" y="8686"/>
                </a:lnTo>
                <a:close/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40846" y="5222420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3487" y="0"/>
                </a:moveTo>
                <a:lnTo>
                  <a:pt x="3886" y="0"/>
                </a:lnTo>
                <a:lnTo>
                  <a:pt x="0" y="3886"/>
                </a:lnTo>
                <a:lnTo>
                  <a:pt x="0" y="13487"/>
                </a:lnTo>
                <a:lnTo>
                  <a:pt x="3886" y="17373"/>
                </a:lnTo>
                <a:lnTo>
                  <a:pt x="13487" y="17373"/>
                </a:lnTo>
                <a:lnTo>
                  <a:pt x="17373" y="13487"/>
                </a:lnTo>
                <a:lnTo>
                  <a:pt x="17373" y="3886"/>
                </a:lnTo>
                <a:lnTo>
                  <a:pt x="13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40846" y="5222420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7373" y="8686"/>
                </a:moveTo>
                <a:lnTo>
                  <a:pt x="17373" y="13487"/>
                </a:lnTo>
                <a:lnTo>
                  <a:pt x="13487" y="17373"/>
                </a:lnTo>
                <a:lnTo>
                  <a:pt x="8686" y="17373"/>
                </a:lnTo>
                <a:lnTo>
                  <a:pt x="3886" y="17373"/>
                </a:lnTo>
                <a:lnTo>
                  <a:pt x="0" y="13487"/>
                </a:lnTo>
                <a:lnTo>
                  <a:pt x="0" y="8686"/>
                </a:lnTo>
                <a:lnTo>
                  <a:pt x="0" y="3886"/>
                </a:lnTo>
                <a:lnTo>
                  <a:pt x="3886" y="0"/>
                </a:lnTo>
                <a:lnTo>
                  <a:pt x="8686" y="0"/>
                </a:lnTo>
                <a:lnTo>
                  <a:pt x="13487" y="0"/>
                </a:lnTo>
                <a:lnTo>
                  <a:pt x="17373" y="3886"/>
                </a:lnTo>
                <a:lnTo>
                  <a:pt x="17373" y="8686"/>
                </a:lnTo>
                <a:close/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740846" y="5222420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3487" y="0"/>
                </a:moveTo>
                <a:lnTo>
                  <a:pt x="3886" y="0"/>
                </a:lnTo>
                <a:lnTo>
                  <a:pt x="0" y="3886"/>
                </a:lnTo>
                <a:lnTo>
                  <a:pt x="0" y="13487"/>
                </a:lnTo>
                <a:lnTo>
                  <a:pt x="3886" y="17373"/>
                </a:lnTo>
                <a:lnTo>
                  <a:pt x="13487" y="17373"/>
                </a:lnTo>
                <a:lnTo>
                  <a:pt x="17373" y="13487"/>
                </a:lnTo>
                <a:lnTo>
                  <a:pt x="17373" y="3886"/>
                </a:lnTo>
                <a:lnTo>
                  <a:pt x="13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40846" y="5222420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7373" y="8686"/>
                </a:moveTo>
                <a:lnTo>
                  <a:pt x="17373" y="13487"/>
                </a:lnTo>
                <a:lnTo>
                  <a:pt x="13487" y="17373"/>
                </a:lnTo>
                <a:lnTo>
                  <a:pt x="8686" y="17373"/>
                </a:lnTo>
                <a:lnTo>
                  <a:pt x="3886" y="17373"/>
                </a:lnTo>
                <a:lnTo>
                  <a:pt x="0" y="13487"/>
                </a:lnTo>
                <a:lnTo>
                  <a:pt x="0" y="8686"/>
                </a:lnTo>
                <a:lnTo>
                  <a:pt x="0" y="3886"/>
                </a:lnTo>
                <a:lnTo>
                  <a:pt x="3886" y="0"/>
                </a:lnTo>
                <a:lnTo>
                  <a:pt x="8686" y="0"/>
                </a:lnTo>
                <a:lnTo>
                  <a:pt x="13487" y="0"/>
                </a:lnTo>
                <a:lnTo>
                  <a:pt x="17373" y="3886"/>
                </a:lnTo>
                <a:lnTo>
                  <a:pt x="17373" y="8686"/>
                </a:lnTo>
                <a:close/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40846" y="5289269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3487" y="0"/>
                </a:moveTo>
                <a:lnTo>
                  <a:pt x="3886" y="0"/>
                </a:lnTo>
                <a:lnTo>
                  <a:pt x="0" y="3886"/>
                </a:lnTo>
                <a:lnTo>
                  <a:pt x="0" y="13487"/>
                </a:lnTo>
                <a:lnTo>
                  <a:pt x="3886" y="17373"/>
                </a:lnTo>
                <a:lnTo>
                  <a:pt x="13487" y="17373"/>
                </a:lnTo>
                <a:lnTo>
                  <a:pt x="17373" y="13487"/>
                </a:lnTo>
                <a:lnTo>
                  <a:pt x="17373" y="3886"/>
                </a:lnTo>
                <a:lnTo>
                  <a:pt x="13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40846" y="5289269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7373" y="8686"/>
                </a:moveTo>
                <a:lnTo>
                  <a:pt x="17373" y="13487"/>
                </a:lnTo>
                <a:lnTo>
                  <a:pt x="13487" y="17373"/>
                </a:lnTo>
                <a:lnTo>
                  <a:pt x="8686" y="17373"/>
                </a:lnTo>
                <a:lnTo>
                  <a:pt x="3886" y="17373"/>
                </a:lnTo>
                <a:lnTo>
                  <a:pt x="0" y="13487"/>
                </a:lnTo>
                <a:lnTo>
                  <a:pt x="0" y="8686"/>
                </a:lnTo>
                <a:lnTo>
                  <a:pt x="0" y="3886"/>
                </a:lnTo>
                <a:lnTo>
                  <a:pt x="3886" y="0"/>
                </a:lnTo>
                <a:lnTo>
                  <a:pt x="8686" y="0"/>
                </a:lnTo>
                <a:lnTo>
                  <a:pt x="13487" y="0"/>
                </a:lnTo>
                <a:lnTo>
                  <a:pt x="17373" y="3886"/>
                </a:lnTo>
                <a:lnTo>
                  <a:pt x="17373" y="8686"/>
                </a:lnTo>
                <a:close/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40846" y="5289269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3487" y="0"/>
                </a:moveTo>
                <a:lnTo>
                  <a:pt x="3886" y="0"/>
                </a:lnTo>
                <a:lnTo>
                  <a:pt x="0" y="3886"/>
                </a:lnTo>
                <a:lnTo>
                  <a:pt x="0" y="13487"/>
                </a:lnTo>
                <a:lnTo>
                  <a:pt x="3886" y="17373"/>
                </a:lnTo>
                <a:lnTo>
                  <a:pt x="13487" y="17373"/>
                </a:lnTo>
                <a:lnTo>
                  <a:pt x="17373" y="13487"/>
                </a:lnTo>
                <a:lnTo>
                  <a:pt x="17373" y="3886"/>
                </a:lnTo>
                <a:lnTo>
                  <a:pt x="13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740846" y="5289269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7373" y="8686"/>
                </a:moveTo>
                <a:lnTo>
                  <a:pt x="17373" y="13487"/>
                </a:lnTo>
                <a:lnTo>
                  <a:pt x="13487" y="17373"/>
                </a:lnTo>
                <a:lnTo>
                  <a:pt x="8686" y="17373"/>
                </a:lnTo>
                <a:lnTo>
                  <a:pt x="3886" y="17373"/>
                </a:lnTo>
                <a:lnTo>
                  <a:pt x="0" y="13487"/>
                </a:lnTo>
                <a:lnTo>
                  <a:pt x="0" y="8686"/>
                </a:lnTo>
                <a:lnTo>
                  <a:pt x="0" y="3886"/>
                </a:lnTo>
                <a:lnTo>
                  <a:pt x="3886" y="0"/>
                </a:lnTo>
                <a:lnTo>
                  <a:pt x="8686" y="0"/>
                </a:lnTo>
                <a:lnTo>
                  <a:pt x="13487" y="0"/>
                </a:lnTo>
                <a:lnTo>
                  <a:pt x="17373" y="3886"/>
                </a:lnTo>
                <a:lnTo>
                  <a:pt x="17373" y="8686"/>
                </a:lnTo>
                <a:close/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740846" y="5356114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3487" y="0"/>
                </a:moveTo>
                <a:lnTo>
                  <a:pt x="3886" y="0"/>
                </a:lnTo>
                <a:lnTo>
                  <a:pt x="0" y="3886"/>
                </a:lnTo>
                <a:lnTo>
                  <a:pt x="0" y="13487"/>
                </a:lnTo>
                <a:lnTo>
                  <a:pt x="3886" y="17373"/>
                </a:lnTo>
                <a:lnTo>
                  <a:pt x="13487" y="17373"/>
                </a:lnTo>
                <a:lnTo>
                  <a:pt x="17373" y="13487"/>
                </a:lnTo>
                <a:lnTo>
                  <a:pt x="17373" y="3886"/>
                </a:lnTo>
                <a:lnTo>
                  <a:pt x="13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740846" y="5356114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7373" y="8686"/>
                </a:moveTo>
                <a:lnTo>
                  <a:pt x="17373" y="13487"/>
                </a:lnTo>
                <a:lnTo>
                  <a:pt x="13487" y="17373"/>
                </a:lnTo>
                <a:lnTo>
                  <a:pt x="8686" y="17373"/>
                </a:lnTo>
                <a:lnTo>
                  <a:pt x="3886" y="17373"/>
                </a:lnTo>
                <a:lnTo>
                  <a:pt x="0" y="13487"/>
                </a:lnTo>
                <a:lnTo>
                  <a:pt x="0" y="8686"/>
                </a:lnTo>
                <a:lnTo>
                  <a:pt x="0" y="3886"/>
                </a:lnTo>
                <a:lnTo>
                  <a:pt x="3886" y="0"/>
                </a:lnTo>
                <a:lnTo>
                  <a:pt x="8686" y="0"/>
                </a:lnTo>
                <a:lnTo>
                  <a:pt x="13487" y="0"/>
                </a:lnTo>
                <a:lnTo>
                  <a:pt x="17373" y="3886"/>
                </a:lnTo>
                <a:lnTo>
                  <a:pt x="17373" y="8686"/>
                </a:lnTo>
                <a:close/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40846" y="5422959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3487" y="0"/>
                </a:moveTo>
                <a:lnTo>
                  <a:pt x="3886" y="0"/>
                </a:lnTo>
                <a:lnTo>
                  <a:pt x="0" y="3886"/>
                </a:lnTo>
                <a:lnTo>
                  <a:pt x="0" y="13487"/>
                </a:lnTo>
                <a:lnTo>
                  <a:pt x="3886" y="17373"/>
                </a:lnTo>
                <a:lnTo>
                  <a:pt x="13487" y="17373"/>
                </a:lnTo>
                <a:lnTo>
                  <a:pt x="17373" y="13487"/>
                </a:lnTo>
                <a:lnTo>
                  <a:pt x="17373" y="3886"/>
                </a:lnTo>
                <a:lnTo>
                  <a:pt x="13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740846" y="5422959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7373" y="8686"/>
                </a:moveTo>
                <a:lnTo>
                  <a:pt x="17373" y="13487"/>
                </a:lnTo>
                <a:lnTo>
                  <a:pt x="13487" y="17373"/>
                </a:lnTo>
                <a:lnTo>
                  <a:pt x="8686" y="17373"/>
                </a:lnTo>
                <a:lnTo>
                  <a:pt x="3886" y="17373"/>
                </a:lnTo>
                <a:lnTo>
                  <a:pt x="0" y="13487"/>
                </a:lnTo>
                <a:lnTo>
                  <a:pt x="0" y="8686"/>
                </a:lnTo>
                <a:lnTo>
                  <a:pt x="0" y="3886"/>
                </a:lnTo>
                <a:lnTo>
                  <a:pt x="3886" y="0"/>
                </a:lnTo>
                <a:lnTo>
                  <a:pt x="8686" y="0"/>
                </a:lnTo>
                <a:lnTo>
                  <a:pt x="13487" y="0"/>
                </a:lnTo>
                <a:lnTo>
                  <a:pt x="17373" y="3886"/>
                </a:lnTo>
                <a:lnTo>
                  <a:pt x="17373" y="8686"/>
                </a:lnTo>
                <a:close/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740846" y="5422959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3487" y="0"/>
                </a:moveTo>
                <a:lnTo>
                  <a:pt x="3886" y="0"/>
                </a:lnTo>
                <a:lnTo>
                  <a:pt x="0" y="3886"/>
                </a:lnTo>
                <a:lnTo>
                  <a:pt x="0" y="13487"/>
                </a:lnTo>
                <a:lnTo>
                  <a:pt x="3886" y="17373"/>
                </a:lnTo>
                <a:lnTo>
                  <a:pt x="13487" y="17373"/>
                </a:lnTo>
                <a:lnTo>
                  <a:pt x="17373" y="13487"/>
                </a:lnTo>
                <a:lnTo>
                  <a:pt x="17373" y="3886"/>
                </a:lnTo>
                <a:lnTo>
                  <a:pt x="13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740846" y="5422959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7373" y="8686"/>
                </a:moveTo>
                <a:lnTo>
                  <a:pt x="17373" y="13487"/>
                </a:lnTo>
                <a:lnTo>
                  <a:pt x="13487" y="17373"/>
                </a:lnTo>
                <a:lnTo>
                  <a:pt x="8686" y="17373"/>
                </a:lnTo>
                <a:lnTo>
                  <a:pt x="3886" y="17373"/>
                </a:lnTo>
                <a:lnTo>
                  <a:pt x="0" y="13487"/>
                </a:lnTo>
                <a:lnTo>
                  <a:pt x="0" y="8686"/>
                </a:lnTo>
                <a:lnTo>
                  <a:pt x="0" y="3886"/>
                </a:lnTo>
                <a:lnTo>
                  <a:pt x="3886" y="0"/>
                </a:lnTo>
                <a:lnTo>
                  <a:pt x="8686" y="0"/>
                </a:lnTo>
                <a:lnTo>
                  <a:pt x="13487" y="0"/>
                </a:lnTo>
                <a:lnTo>
                  <a:pt x="17373" y="3886"/>
                </a:lnTo>
                <a:lnTo>
                  <a:pt x="17373" y="8686"/>
                </a:lnTo>
                <a:close/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740846" y="5489806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3487" y="0"/>
                </a:moveTo>
                <a:lnTo>
                  <a:pt x="3886" y="0"/>
                </a:lnTo>
                <a:lnTo>
                  <a:pt x="0" y="3886"/>
                </a:lnTo>
                <a:lnTo>
                  <a:pt x="0" y="13487"/>
                </a:lnTo>
                <a:lnTo>
                  <a:pt x="3886" y="17373"/>
                </a:lnTo>
                <a:lnTo>
                  <a:pt x="13487" y="17373"/>
                </a:lnTo>
                <a:lnTo>
                  <a:pt x="17373" y="13487"/>
                </a:lnTo>
                <a:lnTo>
                  <a:pt x="17373" y="3886"/>
                </a:lnTo>
                <a:lnTo>
                  <a:pt x="13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740846" y="5489806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7373" y="8686"/>
                </a:moveTo>
                <a:lnTo>
                  <a:pt x="17373" y="13487"/>
                </a:lnTo>
                <a:lnTo>
                  <a:pt x="13487" y="17373"/>
                </a:lnTo>
                <a:lnTo>
                  <a:pt x="8686" y="17373"/>
                </a:lnTo>
                <a:lnTo>
                  <a:pt x="3886" y="17373"/>
                </a:lnTo>
                <a:lnTo>
                  <a:pt x="0" y="13487"/>
                </a:lnTo>
                <a:lnTo>
                  <a:pt x="0" y="8686"/>
                </a:lnTo>
                <a:lnTo>
                  <a:pt x="0" y="3886"/>
                </a:lnTo>
                <a:lnTo>
                  <a:pt x="3886" y="0"/>
                </a:lnTo>
                <a:lnTo>
                  <a:pt x="8686" y="0"/>
                </a:lnTo>
                <a:lnTo>
                  <a:pt x="13487" y="0"/>
                </a:lnTo>
                <a:lnTo>
                  <a:pt x="17373" y="3886"/>
                </a:lnTo>
                <a:lnTo>
                  <a:pt x="17373" y="8686"/>
                </a:lnTo>
                <a:close/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740846" y="5489806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3487" y="0"/>
                </a:moveTo>
                <a:lnTo>
                  <a:pt x="3886" y="0"/>
                </a:lnTo>
                <a:lnTo>
                  <a:pt x="0" y="3886"/>
                </a:lnTo>
                <a:lnTo>
                  <a:pt x="0" y="13487"/>
                </a:lnTo>
                <a:lnTo>
                  <a:pt x="3886" y="17373"/>
                </a:lnTo>
                <a:lnTo>
                  <a:pt x="13487" y="17373"/>
                </a:lnTo>
                <a:lnTo>
                  <a:pt x="17373" y="13487"/>
                </a:lnTo>
                <a:lnTo>
                  <a:pt x="17373" y="3886"/>
                </a:lnTo>
                <a:lnTo>
                  <a:pt x="13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740846" y="5489806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7373" y="8686"/>
                </a:moveTo>
                <a:lnTo>
                  <a:pt x="17373" y="13487"/>
                </a:lnTo>
                <a:lnTo>
                  <a:pt x="13487" y="17373"/>
                </a:lnTo>
                <a:lnTo>
                  <a:pt x="8686" y="17373"/>
                </a:lnTo>
                <a:lnTo>
                  <a:pt x="3886" y="17373"/>
                </a:lnTo>
                <a:lnTo>
                  <a:pt x="0" y="13487"/>
                </a:lnTo>
                <a:lnTo>
                  <a:pt x="0" y="8686"/>
                </a:lnTo>
                <a:lnTo>
                  <a:pt x="0" y="3886"/>
                </a:lnTo>
                <a:lnTo>
                  <a:pt x="3886" y="0"/>
                </a:lnTo>
                <a:lnTo>
                  <a:pt x="8686" y="0"/>
                </a:lnTo>
                <a:lnTo>
                  <a:pt x="13487" y="0"/>
                </a:lnTo>
                <a:lnTo>
                  <a:pt x="17373" y="3886"/>
                </a:lnTo>
                <a:lnTo>
                  <a:pt x="17373" y="8686"/>
                </a:lnTo>
                <a:close/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740846" y="5556654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3487" y="0"/>
                </a:moveTo>
                <a:lnTo>
                  <a:pt x="3886" y="0"/>
                </a:lnTo>
                <a:lnTo>
                  <a:pt x="0" y="3886"/>
                </a:lnTo>
                <a:lnTo>
                  <a:pt x="0" y="13487"/>
                </a:lnTo>
                <a:lnTo>
                  <a:pt x="3886" y="17373"/>
                </a:lnTo>
                <a:lnTo>
                  <a:pt x="13487" y="17373"/>
                </a:lnTo>
                <a:lnTo>
                  <a:pt x="17373" y="13487"/>
                </a:lnTo>
                <a:lnTo>
                  <a:pt x="17373" y="3886"/>
                </a:lnTo>
                <a:lnTo>
                  <a:pt x="13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740846" y="5556654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7373" y="8686"/>
                </a:moveTo>
                <a:lnTo>
                  <a:pt x="17373" y="13487"/>
                </a:lnTo>
                <a:lnTo>
                  <a:pt x="13487" y="17373"/>
                </a:lnTo>
                <a:lnTo>
                  <a:pt x="8686" y="17373"/>
                </a:lnTo>
                <a:lnTo>
                  <a:pt x="3886" y="17373"/>
                </a:lnTo>
                <a:lnTo>
                  <a:pt x="0" y="13487"/>
                </a:lnTo>
                <a:lnTo>
                  <a:pt x="0" y="8686"/>
                </a:lnTo>
                <a:lnTo>
                  <a:pt x="0" y="3886"/>
                </a:lnTo>
                <a:lnTo>
                  <a:pt x="3886" y="0"/>
                </a:lnTo>
                <a:lnTo>
                  <a:pt x="8686" y="0"/>
                </a:lnTo>
                <a:lnTo>
                  <a:pt x="13487" y="0"/>
                </a:lnTo>
                <a:lnTo>
                  <a:pt x="17373" y="3886"/>
                </a:lnTo>
                <a:lnTo>
                  <a:pt x="17373" y="8686"/>
                </a:lnTo>
                <a:close/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740846" y="5556654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3487" y="0"/>
                </a:moveTo>
                <a:lnTo>
                  <a:pt x="3886" y="0"/>
                </a:lnTo>
                <a:lnTo>
                  <a:pt x="0" y="3886"/>
                </a:lnTo>
                <a:lnTo>
                  <a:pt x="0" y="13487"/>
                </a:lnTo>
                <a:lnTo>
                  <a:pt x="3886" y="17373"/>
                </a:lnTo>
                <a:lnTo>
                  <a:pt x="13487" y="17373"/>
                </a:lnTo>
                <a:lnTo>
                  <a:pt x="17373" y="13487"/>
                </a:lnTo>
                <a:lnTo>
                  <a:pt x="17373" y="3886"/>
                </a:lnTo>
                <a:lnTo>
                  <a:pt x="13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740846" y="5556654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7373" y="8686"/>
                </a:moveTo>
                <a:lnTo>
                  <a:pt x="17373" y="13487"/>
                </a:lnTo>
                <a:lnTo>
                  <a:pt x="13487" y="17373"/>
                </a:lnTo>
                <a:lnTo>
                  <a:pt x="8686" y="17373"/>
                </a:lnTo>
                <a:lnTo>
                  <a:pt x="3886" y="17373"/>
                </a:lnTo>
                <a:lnTo>
                  <a:pt x="0" y="13487"/>
                </a:lnTo>
                <a:lnTo>
                  <a:pt x="0" y="8686"/>
                </a:lnTo>
                <a:lnTo>
                  <a:pt x="0" y="3886"/>
                </a:lnTo>
                <a:lnTo>
                  <a:pt x="3886" y="0"/>
                </a:lnTo>
                <a:lnTo>
                  <a:pt x="8686" y="0"/>
                </a:lnTo>
                <a:lnTo>
                  <a:pt x="13487" y="0"/>
                </a:lnTo>
                <a:lnTo>
                  <a:pt x="17373" y="3886"/>
                </a:lnTo>
                <a:lnTo>
                  <a:pt x="17373" y="8686"/>
                </a:lnTo>
                <a:close/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740846" y="5623500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3487" y="0"/>
                </a:moveTo>
                <a:lnTo>
                  <a:pt x="3886" y="0"/>
                </a:lnTo>
                <a:lnTo>
                  <a:pt x="0" y="3886"/>
                </a:lnTo>
                <a:lnTo>
                  <a:pt x="0" y="13487"/>
                </a:lnTo>
                <a:lnTo>
                  <a:pt x="3886" y="17373"/>
                </a:lnTo>
                <a:lnTo>
                  <a:pt x="13487" y="17373"/>
                </a:lnTo>
                <a:lnTo>
                  <a:pt x="17373" y="13487"/>
                </a:lnTo>
                <a:lnTo>
                  <a:pt x="17373" y="3886"/>
                </a:lnTo>
                <a:lnTo>
                  <a:pt x="13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740846" y="5623500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7373" y="8686"/>
                </a:moveTo>
                <a:lnTo>
                  <a:pt x="17373" y="13487"/>
                </a:lnTo>
                <a:lnTo>
                  <a:pt x="13487" y="17373"/>
                </a:lnTo>
                <a:lnTo>
                  <a:pt x="8686" y="17373"/>
                </a:lnTo>
                <a:lnTo>
                  <a:pt x="3886" y="17373"/>
                </a:lnTo>
                <a:lnTo>
                  <a:pt x="0" y="13487"/>
                </a:lnTo>
                <a:lnTo>
                  <a:pt x="0" y="8686"/>
                </a:lnTo>
                <a:lnTo>
                  <a:pt x="0" y="3886"/>
                </a:lnTo>
                <a:lnTo>
                  <a:pt x="3886" y="0"/>
                </a:lnTo>
                <a:lnTo>
                  <a:pt x="8686" y="0"/>
                </a:lnTo>
                <a:lnTo>
                  <a:pt x="13487" y="0"/>
                </a:lnTo>
                <a:lnTo>
                  <a:pt x="17373" y="3886"/>
                </a:lnTo>
                <a:lnTo>
                  <a:pt x="17373" y="8686"/>
                </a:lnTo>
                <a:close/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110714" y="4888191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3487" y="0"/>
                </a:moveTo>
                <a:lnTo>
                  <a:pt x="3886" y="0"/>
                </a:lnTo>
                <a:lnTo>
                  <a:pt x="0" y="3886"/>
                </a:lnTo>
                <a:lnTo>
                  <a:pt x="0" y="13487"/>
                </a:lnTo>
                <a:lnTo>
                  <a:pt x="3886" y="17373"/>
                </a:lnTo>
                <a:lnTo>
                  <a:pt x="13487" y="17373"/>
                </a:lnTo>
                <a:lnTo>
                  <a:pt x="17373" y="13487"/>
                </a:lnTo>
                <a:lnTo>
                  <a:pt x="17373" y="3886"/>
                </a:lnTo>
                <a:lnTo>
                  <a:pt x="13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110714" y="4888191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7373" y="8686"/>
                </a:moveTo>
                <a:lnTo>
                  <a:pt x="17373" y="13487"/>
                </a:lnTo>
                <a:lnTo>
                  <a:pt x="13487" y="17373"/>
                </a:lnTo>
                <a:lnTo>
                  <a:pt x="8686" y="17373"/>
                </a:lnTo>
                <a:lnTo>
                  <a:pt x="3886" y="17373"/>
                </a:lnTo>
                <a:lnTo>
                  <a:pt x="0" y="13487"/>
                </a:lnTo>
                <a:lnTo>
                  <a:pt x="0" y="8686"/>
                </a:lnTo>
                <a:lnTo>
                  <a:pt x="0" y="3886"/>
                </a:lnTo>
                <a:lnTo>
                  <a:pt x="3886" y="0"/>
                </a:lnTo>
                <a:lnTo>
                  <a:pt x="8686" y="0"/>
                </a:lnTo>
                <a:lnTo>
                  <a:pt x="13487" y="0"/>
                </a:lnTo>
                <a:lnTo>
                  <a:pt x="17373" y="3886"/>
                </a:lnTo>
                <a:lnTo>
                  <a:pt x="17373" y="8686"/>
                </a:lnTo>
                <a:close/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110714" y="4952652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3487" y="0"/>
                </a:moveTo>
                <a:lnTo>
                  <a:pt x="3886" y="0"/>
                </a:lnTo>
                <a:lnTo>
                  <a:pt x="0" y="3886"/>
                </a:lnTo>
                <a:lnTo>
                  <a:pt x="0" y="13487"/>
                </a:lnTo>
                <a:lnTo>
                  <a:pt x="3886" y="17373"/>
                </a:lnTo>
                <a:lnTo>
                  <a:pt x="13487" y="17373"/>
                </a:lnTo>
                <a:lnTo>
                  <a:pt x="17373" y="13487"/>
                </a:lnTo>
                <a:lnTo>
                  <a:pt x="17373" y="3886"/>
                </a:lnTo>
                <a:lnTo>
                  <a:pt x="13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110714" y="4952652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7373" y="8686"/>
                </a:moveTo>
                <a:lnTo>
                  <a:pt x="17373" y="13487"/>
                </a:lnTo>
                <a:lnTo>
                  <a:pt x="13487" y="17373"/>
                </a:lnTo>
                <a:lnTo>
                  <a:pt x="8686" y="17373"/>
                </a:lnTo>
                <a:lnTo>
                  <a:pt x="3886" y="17373"/>
                </a:lnTo>
                <a:lnTo>
                  <a:pt x="0" y="13487"/>
                </a:lnTo>
                <a:lnTo>
                  <a:pt x="0" y="8686"/>
                </a:lnTo>
                <a:lnTo>
                  <a:pt x="0" y="3886"/>
                </a:lnTo>
                <a:lnTo>
                  <a:pt x="3886" y="0"/>
                </a:lnTo>
                <a:lnTo>
                  <a:pt x="8686" y="0"/>
                </a:lnTo>
                <a:lnTo>
                  <a:pt x="13487" y="0"/>
                </a:lnTo>
                <a:lnTo>
                  <a:pt x="17373" y="3886"/>
                </a:lnTo>
                <a:lnTo>
                  <a:pt x="17373" y="8686"/>
                </a:lnTo>
                <a:close/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10714" y="4952652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3487" y="0"/>
                </a:moveTo>
                <a:lnTo>
                  <a:pt x="3886" y="0"/>
                </a:lnTo>
                <a:lnTo>
                  <a:pt x="0" y="3886"/>
                </a:lnTo>
                <a:lnTo>
                  <a:pt x="0" y="13487"/>
                </a:lnTo>
                <a:lnTo>
                  <a:pt x="3886" y="17373"/>
                </a:lnTo>
                <a:lnTo>
                  <a:pt x="13487" y="17373"/>
                </a:lnTo>
                <a:lnTo>
                  <a:pt x="17373" y="13487"/>
                </a:lnTo>
                <a:lnTo>
                  <a:pt x="17373" y="3886"/>
                </a:lnTo>
                <a:lnTo>
                  <a:pt x="13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110714" y="4952652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7373" y="8686"/>
                </a:moveTo>
                <a:lnTo>
                  <a:pt x="17373" y="13487"/>
                </a:lnTo>
                <a:lnTo>
                  <a:pt x="13487" y="17373"/>
                </a:lnTo>
                <a:lnTo>
                  <a:pt x="8686" y="17373"/>
                </a:lnTo>
                <a:lnTo>
                  <a:pt x="3886" y="17373"/>
                </a:lnTo>
                <a:lnTo>
                  <a:pt x="0" y="13487"/>
                </a:lnTo>
                <a:lnTo>
                  <a:pt x="0" y="8686"/>
                </a:lnTo>
                <a:lnTo>
                  <a:pt x="0" y="3886"/>
                </a:lnTo>
                <a:lnTo>
                  <a:pt x="3886" y="0"/>
                </a:lnTo>
                <a:lnTo>
                  <a:pt x="8686" y="0"/>
                </a:lnTo>
                <a:lnTo>
                  <a:pt x="13487" y="0"/>
                </a:lnTo>
                <a:lnTo>
                  <a:pt x="17373" y="3886"/>
                </a:lnTo>
                <a:lnTo>
                  <a:pt x="17373" y="8686"/>
                </a:lnTo>
                <a:close/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110714" y="5019498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3487" y="0"/>
                </a:moveTo>
                <a:lnTo>
                  <a:pt x="3886" y="0"/>
                </a:lnTo>
                <a:lnTo>
                  <a:pt x="0" y="3886"/>
                </a:lnTo>
                <a:lnTo>
                  <a:pt x="0" y="13487"/>
                </a:lnTo>
                <a:lnTo>
                  <a:pt x="3886" y="17373"/>
                </a:lnTo>
                <a:lnTo>
                  <a:pt x="13487" y="17373"/>
                </a:lnTo>
                <a:lnTo>
                  <a:pt x="17373" y="13487"/>
                </a:lnTo>
                <a:lnTo>
                  <a:pt x="17373" y="3886"/>
                </a:lnTo>
                <a:lnTo>
                  <a:pt x="13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110714" y="5019498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7373" y="8686"/>
                </a:moveTo>
                <a:lnTo>
                  <a:pt x="17373" y="13487"/>
                </a:lnTo>
                <a:lnTo>
                  <a:pt x="13487" y="17373"/>
                </a:lnTo>
                <a:lnTo>
                  <a:pt x="8686" y="17373"/>
                </a:lnTo>
                <a:lnTo>
                  <a:pt x="3886" y="17373"/>
                </a:lnTo>
                <a:lnTo>
                  <a:pt x="0" y="13487"/>
                </a:lnTo>
                <a:lnTo>
                  <a:pt x="0" y="8686"/>
                </a:lnTo>
                <a:lnTo>
                  <a:pt x="0" y="3886"/>
                </a:lnTo>
                <a:lnTo>
                  <a:pt x="3886" y="0"/>
                </a:lnTo>
                <a:lnTo>
                  <a:pt x="8686" y="0"/>
                </a:lnTo>
                <a:lnTo>
                  <a:pt x="13487" y="0"/>
                </a:lnTo>
                <a:lnTo>
                  <a:pt x="17373" y="3886"/>
                </a:lnTo>
                <a:lnTo>
                  <a:pt x="17373" y="8686"/>
                </a:lnTo>
                <a:close/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110714" y="5019498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3487" y="0"/>
                </a:moveTo>
                <a:lnTo>
                  <a:pt x="3886" y="0"/>
                </a:lnTo>
                <a:lnTo>
                  <a:pt x="0" y="3886"/>
                </a:lnTo>
                <a:lnTo>
                  <a:pt x="0" y="13487"/>
                </a:lnTo>
                <a:lnTo>
                  <a:pt x="3886" y="17373"/>
                </a:lnTo>
                <a:lnTo>
                  <a:pt x="13487" y="17373"/>
                </a:lnTo>
                <a:lnTo>
                  <a:pt x="17373" y="13487"/>
                </a:lnTo>
                <a:lnTo>
                  <a:pt x="17373" y="3886"/>
                </a:lnTo>
                <a:lnTo>
                  <a:pt x="13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110714" y="5019498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7373" y="8686"/>
                </a:moveTo>
                <a:lnTo>
                  <a:pt x="17373" y="13487"/>
                </a:lnTo>
                <a:lnTo>
                  <a:pt x="13487" y="17373"/>
                </a:lnTo>
                <a:lnTo>
                  <a:pt x="8686" y="17373"/>
                </a:lnTo>
                <a:lnTo>
                  <a:pt x="3886" y="17373"/>
                </a:lnTo>
                <a:lnTo>
                  <a:pt x="0" y="13487"/>
                </a:lnTo>
                <a:lnTo>
                  <a:pt x="0" y="8686"/>
                </a:lnTo>
                <a:lnTo>
                  <a:pt x="0" y="3886"/>
                </a:lnTo>
                <a:lnTo>
                  <a:pt x="3886" y="0"/>
                </a:lnTo>
                <a:lnTo>
                  <a:pt x="8686" y="0"/>
                </a:lnTo>
                <a:lnTo>
                  <a:pt x="13487" y="0"/>
                </a:lnTo>
                <a:lnTo>
                  <a:pt x="17373" y="3886"/>
                </a:lnTo>
                <a:lnTo>
                  <a:pt x="17373" y="8686"/>
                </a:lnTo>
                <a:close/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110714" y="5086344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3487" y="0"/>
                </a:moveTo>
                <a:lnTo>
                  <a:pt x="3886" y="0"/>
                </a:lnTo>
                <a:lnTo>
                  <a:pt x="0" y="3886"/>
                </a:lnTo>
                <a:lnTo>
                  <a:pt x="0" y="13487"/>
                </a:lnTo>
                <a:lnTo>
                  <a:pt x="3886" y="17373"/>
                </a:lnTo>
                <a:lnTo>
                  <a:pt x="13487" y="17373"/>
                </a:lnTo>
                <a:lnTo>
                  <a:pt x="17373" y="13487"/>
                </a:lnTo>
                <a:lnTo>
                  <a:pt x="17373" y="3886"/>
                </a:lnTo>
                <a:lnTo>
                  <a:pt x="13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110714" y="5086344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7373" y="8686"/>
                </a:moveTo>
                <a:lnTo>
                  <a:pt x="17373" y="13487"/>
                </a:lnTo>
                <a:lnTo>
                  <a:pt x="13487" y="17373"/>
                </a:lnTo>
                <a:lnTo>
                  <a:pt x="8686" y="17373"/>
                </a:lnTo>
                <a:lnTo>
                  <a:pt x="3886" y="17373"/>
                </a:lnTo>
                <a:lnTo>
                  <a:pt x="0" y="13487"/>
                </a:lnTo>
                <a:lnTo>
                  <a:pt x="0" y="8686"/>
                </a:lnTo>
                <a:lnTo>
                  <a:pt x="0" y="3886"/>
                </a:lnTo>
                <a:lnTo>
                  <a:pt x="3886" y="0"/>
                </a:lnTo>
                <a:lnTo>
                  <a:pt x="8686" y="0"/>
                </a:lnTo>
                <a:lnTo>
                  <a:pt x="13487" y="0"/>
                </a:lnTo>
                <a:lnTo>
                  <a:pt x="17373" y="3886"/>
                </a:lnTo>
                <a:lnTo>
                  <a:pt x="17373" y="8686"/>
                </a:lnTo>
                <a:close/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110714" y="5153189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3487" y="0"/>
                </a:moveTo>
                <a:lnTo>
                  <a:pt x="3886" y="0"/>
                </a:lnTo>
                <a:lnTo>
                  <a:pt x="0" y="3886"/>
                </a:lnTo>
                <a:lnTo>
                  <a:pt x="0" y="13487"/>
                </a:lnTo>
                <a:lnTo>
                  <a:pt x="3886" y="17373"/>
                </a:lnTo>
                <a:lnTo>
                  <a:pt x="13487" y="17373"/>
                </a:lnTo>
                <a:lnTo>
                  <a:pt x="17373" y="13487"/>
                </a:lnTo>
                <a:lnTo>
                  <a:pt x="17373" y="3886"/>
                </a:lnTo>
                <a:lnTo>
                  <a:pt x="13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110714" y="5153189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7373" y="8686"/>
                </a:moveTo>
                <a:lnTo>
                  <a:pt x="17373" y="13487"/>
                </a:lnTo>
                <a:lnTo>
                  <a:pt x="13487" y="17373"/>
                </a:lnTo>
                <a:lnTo>
                  <a:pt x="8686" y="17373"/>
                </a:lnTo>
                <a:lnTo>
                  <a:pt x="3886" y="17373"/>
                </a:lnTo>
                <a:lnTo>
                  <a:pt x="0" y="13487"/>
                </a:lnTo>
                <a:lnTo>
                  <a:pt x="0" y="8686"/>
                </a:lnTo>
                <a:lnTo>
                  <a:pt x="0" y="3886"/>
                </a:lnTo>
                <a:lnTo>
                  <a:pt x="3886" y="0"/>
                </a:lnTo>
                <a:lnTo>
                  <a:pt x="8686" y="0"/>
                </a:lnTo>
                <a:lnTo>
                  <a:pt x="13487" y="0"/>
                </a:lnTo>
                <a:lnTo>
                  <a:pt x="17373" y="3886"/>
                </a:lnTo>
                <a:lnTo>
                  <a:pt x="17373" y="8686"/>
                </a:lnTo>
                <a:close/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110714" y="5153189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3487" y="0"/>
                </a:moveTo>
                <a:lnTo>
                  <a:pt x="3886" y="0"/>
                </a:lnTo>
                <a:lnTo>
                  <a:pt x="0" y="3886"/>
                </a:lnTo>
                <a:lnTo>
                  <a:pt x="0" y="13487"/>
                </a:lnTo>
                <a:lnTo>
                  <a:pt x="3886" y="17373"/>
                </a:lnTo>
                <a:lnTo>
                  <a:pt x="13487" y="17373"/>
                </a:lnTo>
                <a:lnTo>
                  <a:pt x="17373" y="13487"/>
                </a:lnTo>
                <a:lnTo>
                  <a:pt x="17373" y="3886"/>
                </a:lnTo>
                <a:lnTo>
                  <a:pt x="13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110714" y="5153189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7373" y="8686"/>
                </a:moveTo>
                <a:lnTo>
                  <a:pt x="17373" y="13487"/>
                </a:lnTo>
                <a:lnTo>
                  <a:pt x="13487" y="17373"/>
                </a:lnTo>
                <a:lnTo>
                  <a:pt x="8686" y="17373"/>
                </a:lnTo>
                <a:lnTo>
                  <a:pt x="3886" y="17373"/>
                </a:lnTo>
                <a:lnTo>
                  <a:pt x="0" y="13487"/>
                </a:lnTo>
                <a:lnTo>
                  <a:pt x="0" y="8686"/>
                </a:lnTo>
                <a:lnTo>
                  <a:pt x="0" y="3886"/>
                </a:lnTo>
                <a:lnTo>
                  <a:pt x="3886" y="0"/>
                </a:lnTo>
                <a:lnTo>
                  <a:pt x="8686" y="0"/>
                </a:lnTo>
                <a:lnTo>
                  <a:pt x="13487" y="0"/>
                </a:lnTo>
                <a:lnTo>
                  <a:pt x="17373" y="3886"/>
                </a:lnTo>
                <a:lnTo>
                  <a:pt x="17373" y="8686"/>
                </a:lnTo>
                <a:close/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110714" y="5220038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3487" y="0"/>
                </a:moveTo>
                <a:lnTo>
                  <a:pt x="3886" y="0"/>
                </a:lnTo>
                <a:lnTo>
                  <a:pt x="0" y="3886"/>
                </a:lnTo>
                <a:lnTo>
                  <a:pt x="0" y="13487"/>
                </a:lnTo>
                <a:lnTo>
                  <a:pt x="3886" y="17373"/>
                </a:lnTo>
                <a:lnTo>
                  <a:pt x="13487" y="17373"/>
                </a:lnTo>
                <a:lnTo>
                  <a:pt x="17373" y="13487"/>
                </a:lnTo>
                <a:lnTo>
                  <a:pt x="17373" y="3886"/>
                </a:lnTo>
                <a:lnTo>
                  <a:pt x="13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110714" y="5220038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7373" y="8686"/>
                </a:moveTo>
                <a:lnTo>
                  <a:pt x="17373" y="13487"/>
                </a:lnTo>
                <a:lnTo>
                  <a:pt x="13487" y="17373"/>
                </a:lnTo>
                <a:lnTo>
                  <a:pt x="8686" y="17373"/>
                </a:lnTo>
                <a:lnTo>
                  <a:pt x="3886" y="17373"/>
                </a:lnTo>
                <a:lnTo>
                  <a:pt x="0" y="13487"/>
                </a:lnTo>
                <a:lnTo>
                  <a:pt x="0" y="8686"/>
                </a:lnTo>
                <a:lnTo>
                  <a:pt x="0" y="3886"/>
                </a:lnTo>
                <a:lnTo>
                  <a:pt x="3886" y="0"/>
                </a:lnTo>
                <a:lnTo>
                  <a:pt x="8686" y="0"/>
                </a:lnTo>
                <a:lnTo>
                  <a:pt x="13487" y="0"/>
                </a:lnTo>
                <a:lnTo>
                  <a:pt x="17373" y="3886"/>
                </a:lnTo>
                <a:lnTo>
                  <a:pt x="17373" y="8686"/>
                </a:lnTo>
                <a:close/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110714" y="5220038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3487" y="0"/>
                </a:moveTo>
                <a:lnTo>
                  <a:pt x="3886" y="0"/>
                </a:lnTo>
                <a:lnTo>
                  <a:pt x="0" y="3886"/>
                </a:lnTo>
                <a:lnTo>
                  <a:pt x="0" y="13487"/>
                </a:lnTo>
                <a:lnTo>
                  <a:pt x="3886" y="17373"/>
                </a:lnTo>
                <a:lnTo>
                  <a:pt x="13487" y="17373"/>
                </a:lnTo>
                <a:lnTo>
                  <a:pt x="17373" y="13487"/>
                </a:lnTo>
                <a:lnTo>
                  <a:pt x="17373" y="3886"/>
                </a:lnTo>
                <a:lnTo>
                  <a:pt x="13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110714" y="5220038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7373" y="8686"/>
                </a:moveTo>
                <a:lnTo>
                  <a:pt x="17373" y="13487"/>
                </a:lnTo>
                <a:lnTo>
                  <a:pt x="13487" y="17373"/>
                </a:lnTo>
                <a:lnTo>
                  <a:pt x="8686" y="17373"/>
                </a:lnTo>
                <a:lnTo>
                  <a:pt x="3886" y="17373"/>
                </a:lnTo>
                <a:lnTo>
                  <a:pt x="0" y="13487"/>
                </a:lnTo>
                <a:lnTo>
                  <a:pt x="0" y="8686"/>
                </a:lnTo>
                <a:lnTo>
                  <a:pt x="0" y="3886"/>
                </a:lnTo>
                <a:lnTo>
                  <a:pt x="3886" y="0"/>
                </a:lnTo>
                <a:lnTo>
                  <a:pt x="8686" y="0"/>
                </a:lnTo>
                <a:lnTo>
                  <a:pt x="13487" y="0"/>
                </a:lnTo>
                <a:lnTo>
                  <a:pt x="17373" y="3886"/>
                </a:lnTo>
                <a:lnTo>
                  <a:pt x="17373" y="8686"/>
                </a:lnTo>
                <a:close/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110714" y="5286883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3487" y="0"/>
                </a:moveTo>
                <a:lnTo>
                  <a:pt x="3886" y="0"/>
                </a:lnTo>
                <a:lnTo>
                  <a:pt x="0" y="3886"/>
                </a:lnTo>
                <a:lnTo>
                  <a:pt x="0" y="13487"/>
                </a:lnTo>
                <a:lnTo>
                  <a:pt x="3886" y="17373"/>
                </a:lnTo>
                <a:lnTo>
                  <a:pt x="13487" y="17373"/>
                </a:lnTo>
                <a:lnTo>
                  <a:pt x="17373" y="13487"/>
                </a:lnTo>
                <a:lnTo>
                  <a:pt x="17373" y="3886"/>
                </a:lnTo>
                <a:lnTo>
                  <a:pt x="13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110714" y="5286883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7373" y="8686"/>
                </a:moveTo>
                <a:lnTo>
                  <a:pt x="17373" y="13487"/>
                </a:lnTo>
                <a:lnTo>
                  <a:pt x="13487" y="17373"/>
                </a:lnTo>
                <a:lnTo>
                  <a:pt x="8686" y="17373"/>
                </a:lnTo>
                <a:lnTo>
                  <a:pt x="3886" y="17373"/>
                </a:lnTo>
                <a:lnTo>
                  <a:pt x="0" y="13487"/>
                </a:lnTo>
                <a:lnTo>
                  <a:pt x="0" y="8686"/>
                </a:lnTo>
                <a:lnTo>
                  <a:pt x="0" y="3886"/>
                </a:lnTo>
                <a:lnTo>
                  <a:pt x="3886" y="0"/>
                </a:lnTo>
                <a:lnTo>
                  <a:pt x="8686" y="0"/>
                </a:lnTo>
                <a:lnTo>
                  <a:pt x="13487" y="0"/>
                </a:lnTo>
                <a:lnTo>
                  <a:pt x="17373" y="3886"/>
                </a:lnTo>
                <a:lnTo>
                  <a:pt x="17373" y="8686"/>
                </a:lnTo>
                <a:close/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110714" y="5286883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3487" y="0"/>
                </a:moveTo>
                <a:lnTo>
                  <a:pt x="3886" y="0"/>
                </a:lnTo>
                <a:lnTo>
                  <a:pt x="0" y="3886"/>
                </a:lnTo>
                <a:lnTo>
                  <a:pt x="0" y="13487"/>
                </a:lnTo>
                <a:lnTo>
                  <a:pt x="3886" y="17373"/>
                </a:lnTo>
                <a:lnTo>
                  <a:pt x="13487" y="17373"/>
                </a:lnTo>
                <a:lnTo>
                  <a:pt x="17373" y="13487"/>
                </a:lnTo>
                <a:lnTo>
                  <a:pt x="17373" y="3886"/>
                </a:lnTo>
                <a:lnTo>
                  <a:pt x="13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110714" y="5286883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7373" y="8686"/>
                </a:moveTo>
                <a:lnTo>
                  <a:pt x="17373" y="13487"/>
                </a:lnTo>
                <a:lnTo>
                  <a:pt x="13487" y="17373"/>
                </a:lnTo>
                <a:lnTo>
                  <a:pt x="8686" y="17373"/>
                </a:lnTo>
                <a:lnTo>
                  <a:pt x="3886" y="17373"/>
                </a:lnTo>
                <a:lnTo>
                  <a:pt x="0" y="13487"/>
                </a:lnTo>
                <a:lnTo>
                  <a:pt x="0" y="8686"/>
                </a:lnTo>
                <a:lnTo>
                  <a:pt x="0" y="3886"/>
                </a:lnTo>
                <a:lnTo>
                  <a:pt x="3886" y="0"/>
                </a:lnTo>
                <a:lnTo>
                  <a:pt x="8686" y="0"/>
                </a:lnTo>
                <a:lnTo>
                  <a:pt x="13487" y="0"/>
                </a:lnTo>
                <a:lnTo>
                  <a:pt x="17373" y="3886"/>
                </a:lnTo>
                <a:lnTo>
                  <a:pt x="17373" y="8686"/>
                </a:lnTo>
                <a:close/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110714" y="5353728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3487" y="0"/>
                </a:moveTo>
                <a:lnTo>
                  <a:pt x="3886" y="0"/>
                </a:lnTo>
                <a:lnTo>
                  <a:pt x="0" y="3886"/>
                </a:lnTo>
                <a:lnTo>
                  <a:pt x="0" y="13487"/>
                </a:lnTo>
                <a:lnTo>
                  <a:pt x="3886" y="17373"/>
                </a:lnTo>
                <a:lnTo>
                  <a:pt x="13487" y="17373"/>
                </a:lnTo>
                <a:lnTo>
                  <a:pt x="17373" y="13487"/>
                </a:lnTo>
                <a:lnTo>
                  <a:pt x="17373" y="3886"/>
                </a:lnTo>
                <a:lnTo>
                  <a:pt x="13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110714" y="5353728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7373" y="8686"/>
                </a:moveTo>
                <a:lnTo>
                  <a:pt x="17373" y="13487"/>
                </a:lnTo>
                <a:lnTo>
                  <a:pt x="13487" y="17373"/>
                </a:lnTo>
                <a:lnTo>
                  <a:pt x="8686" y="17373"/>
                </a:lnTo>
                <a:lnTo>
                  <a:pt x="3886" y="17373"/>
                </a:lnTo>
                <a:lnTo>
                  <a:pt x="0" y="13487"/>
                </a:lnTo>
                <a:lnTo>
                  <a:pt x="0" y="8686"/>
                </a:lnTo>
                <a:lnTo>
                  <a:pt x="0" y="3886"/>
                </a:lnTo>
                <a:lnTo>
                  <a:pt x="3886" y="0"/>
                </a:lnTo>
                <a:lnTo>
                  <a:pt x="8686" y="0"/>
                </a:lnTo>
                <a:lnTo>
                  <a:pt x="13487" y="0"/>
                </a:lnTo>
                <a:lnTo>
                  <a:pt x="17373" y="3886"/>
                </a:lnTo>
                <a:lnTo>
                  <a:pt x="17373" y="8686"/>
                </a:lnTo>
                <a:close/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110714" y="5420574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3487" y="0"/>
                </a:moveTo>
                <a:lnTo>
                  <a:pt x="3886" y="0"/>
                </a:lnTo>
                <a:lnTo>
                  <a:pt x="0" y="3886"/>
                </a:lnTo>
                <a:lnTo>
                  <a:pt x="0" y="13487"/>
                </a:lnTo>
                <a:lnTo>
                  <a:pt x="3886" y="17373"/>
                </a:lnTo>
                <a:lnTo>
                  <a:pt x="13487" y="17373"/>
                </a:lnTo>
                <a:lnTo>
                  <a:pt x="17373" y="13487"/>
                </a:lnTo>
                <a:lnTo>
                  <a:pt x="17373" y="3886"/>
                </a:lnTo>
                <a:lnTo>
                  <a:pt x="13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110714" y="5420574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7373" y="8686"/>
                </a:moveTo>
                <a:lnTo>
                  <a:pt x="17373" y="13487"/>
                </a:lnTo>
                <a:lnTo>
                  <a:pt x="13487" y="17373"/>
                </a:lnTo>
                <a:lnTo>
                  <a:pt x="8686" y="17373"/>
                </a:lnTo>
                <a:lnTo>
                  <a:pt x="3886" y="17373"/>
                </a:lnTo>
                <a:lnTo>
                  <a:pt x="0" y="13487"/>
                </a:lnTo>
                <a:lnTo>
                  <a:pt x="0" y="8686"/>
                </a:lnTo>
                <a:lnTo>
                  <a:pt x="0" y="3886"/>
                </a:lnTo>
                <a:lnTo>
                  <a:pt x="3886" y="0"/>
                </a:lnTo>
                <a:lnTo>
                  <a:pt x="8686" y="0"/>
                </a:lnTo>
                <a:lnTo>
                  <a:pt x="13487" y="0"/>
                </a:lnTo>
                <a:lnTo>
                  <a:pt x="17373" y="3886"/>
                </a:lnTo>
                <a:lnTo>
                  <a:pt x="17373" y="8686"/>
                </a:lnTo>
                <a:close/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110714" y="5420574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3487" y="0"/>
                </a:moveTo>
                <a:lnTo>
                  <a:pt x="3886" y="0"/>
                </a:lnTo>
                <a:lnTo>
                  <a:pt x="0" y="3886"/>
                </a:lnTo>
                <a:lnTo>
                  <a:pt x="0" y="13487"/>
                </a:lnTo>
                <a:lnTo>
                  <a:pt x="3886" y="17373"/>
                </a:lnTo>
                <a:lnTo>
                  <a:pt x="13487" y="17373"/>
                </a:lnTo>
                <a:lnTo>
                  <a:pt x="17373" y="13487"/>
                </a:lnTo>
                <a:lnTo>
                  <a:pt x="17373" y="3886"/>
                </a:lnTo>
                <a:lnTo>
                  <a:pt x="13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110714" y="5420574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7373" y="8686"/>
                </a:moveTo>
                <a:lnTo>
                  <a:pt x="17373" y="13487"/>
                </a:lnTo>
                <a:lnTo>
                  <a:pt x="13487" y="17373"/>
                </a:lnTo>
                <a:lnTo>
                  <a:pt x="8686" y="17373"/>
                </a:lnTo>
                <a:lnTo>
                  <a:pt x="3886" y="17373"/>
                </a:lnTo>
                <a:lnTo>
                  <a:pt x="0" y="13487"/>
                </a:lnTo>
                <a:lnTo>
                  <a:pt x="0" y="8686"/>
                </a:lnTo>
                <a:lnTo>
                  <a:pt x="0" y="3886"/>
                </a:lnTo>
                <a:lnTo>
                  <a:pt x="3886" y="0"/>
                </a:lnTo>
                <a:lnTo>
                  <a:pt x="8686" y="0"/>
                </a:lnTo>
                <a:lnTo>
                  <a:pt x="13487" y="0"/>
                </a:lnTo>
                <a:lnTo>
                  <a:pt x="17373" y="3886"/>
                </a:lnTo>
                <a:lnTo>
                  <a:pt x="17373" y="8686"/>
                </a:lnTo>
                <a:close/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110714" y="5487422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3487" y="0"/>
                </a:moveTo>
                <a:lnTo>
                  <a:pt x="3886" y="0"/>
                </a:lnTo>
                <a:lnTo>
                  <a:pt x="0" y="3886"/>
                </a:lnTo>
                <a:lnTo>
                  <a:pt x="0" y="13487"/>
                </a:lnTo>
                <a:lnTo>
                  <a:pt x="3886" y="17373"/>
                </a:lnTo>
                <a:lnTo>
                  <a:pt x="13487" y="17373"/>
                </a:lnTo>
                <a:lnTo>
                  <a:pt x="17373" y="13487"/>
                </a:lnTo>
                <a:lnTo>
                  <a:pt x="17373" y="3886"/>
                </a:lnTo>
                <a:lnTo>
                  <a:pt x="13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110714" y="5487422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7373" y="8686"/>
                </a:moveTo>
                <a:lnTo>
                  <a:pt x="17373" y="13487"/>
                </a:lnTo>
                <a:lnTo>
                  <a:pt x="13487" y="17373"/>
                </a:lnTo>
                <a:lnTo>
                  <a:pt x="8686" y="17373"/>
                </a:lnTo>
                <a:lnTo>
                  <a:pt x="3886" y="17373"/>
                </a:lnTo>
                <a:lnTo>
                  <a:pt x="0" y="13487"/>
                </a:lnTo>
                <a:lnTo>
                  <a:pt x="0" y="8686"/>
                </a:lnTo>
                <a:lnTo>
                  <a:pt x="0" y="3886"/>
                </a:lnTo>
                <a:lnTo>
                  <a:pt x="3886" y="0"/>
                </a:lnTo>
                <a:lnTo>
                  <a:pt x="8686" y="0"/>
                </a:lnTo>
                <a:lnTo>
                  <a:pt x="13487" y="0"/>
                </a:lnTo>
                <a:lnTo>
                  <a:pt x="17373" y="3886"/>
                </a:lnTo>
                <a:lnTo>
                  <a:pt x="17373" y="8686"/>
                </a:lnTo>
                <a:close/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110714" y="5487422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3487" y="0"/>
                </a:moveTo>
                <a:lnTo>
                  <a:pt x="3886" y="0"/>
                </a:lnTo>
                <a:lnTo>
                  <a:pt x="0" y="3886"/>
                </a:lnTo>
                <a:lnTo>
                  <a:pt x="0" y="13487"/>
                </a:lnTo>
                <a:lnTo>
                  <a:pt x="3886" y="17373"/>
                </a:lnTo>
                <a:lnTo>
                  <a:pt x="13487" y="17373"/>
                </a:lnTo>
                <a:lnTo>
                  <a:pt x="17373" y="13487"/>
                </a:lnTo>
                <a:lnTo>
                  <a:pt x="17373" y="3886"/>
                </a:lnTo>
                <a:lnTo>
                  <a:pt x="13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110714" y="5487422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7373" y="8686"/>
                </a:moveTo>
                <a:lnTo>
                  <a:pt x="17373" y="13487"/>
                </a:lnTo>
                <a:lnTo>
                  <a:pt x="13487" y="17373"/>
                </a:lnTo>
                <a:lnTo>
                  <a:pt x="8686" y="17373"/>
                </a:lnTo>
                <a:lnTo>
                  <a:pt x="3886" y="17373"/>
                </a:lnTo>
                <a:lnTo>
                  <a:pt x="0" y="13487"/>
                </a:lnTo>
                <a:lnTo>
                  <a:pt x="0" y="8686"/>
                </a:lnTo>
                <a:lnTo>
                  <a:pt x="0" y="3886"/>
                </a:lnTo>
                <a:lnTo>
                  <a:pt x="3886" y="0"/>
                </a:lnTo>
                <a:lnTo>
                  <a:pt x="8686" y="0"/>
                </a:lnTo>
                <a:lnTo>
                  <a:pt x="13487" y="0"/>
                </a:lnTo>
                <a:lnTo>
                  <a:pt x="17373" y="3886"/>
                </a:lnTo>
                <a:lnTo>
                  <a:pt x="17373" y="8686"/>
                </a:lnTo>
                <a:close/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110714" y="5554269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3487" y="0"/>
                </a:moveTo>
                <a:lnTo>
                  <a:pt x="3886" y="0"/>
                </a:lnTo>
                <a:lnTo>
                  <a:pt x="0" y="3886"/>
                </a:lnTo>
                <a:lnTo>
                  <a:pt x="0" y="13487"/>
                </a:lnTo>
                <a:lnTo>
                  <a:pt x="3886" y="17373"/>
                </a:lnTo>
                <a:lnTo>
                  <a:pt x="13487" y="17373"/>
                </a:lnTo>
                <a:lnTo>
                  <a:pt x="17373" y="13487"/>
                </a:lnTo>
                <a:lnTo>
                  <a:pt x="17373" y="3886"/>
                </a:lnTo>
                <a:lnTo>
                  <a:pt x="13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110714" y="5554269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7373" y="8686"/>
                </a:moveTo>
                <a:lnTo>
                  <a:pt x="17373" y="13487"/>
                </a:lnTo>
                <a:lnTo>
                  <a:pt x="13487" y="17373"/>
                </a:lnTo>
                <a:lnTo>
                  <a:pt x="8686" y="17373"/>
                </a:lnTo>
                <a:lnTo>
                  <a:pt x="3886" y="17373"/>
                </a:lnTo>
                <a:lnTo>
                  <a:pt x="0" y="13487"/>
                </a:lnTo>
                <a:lnTo>
                  <a:pt x="0" y="8686"/>
                </a:lnTo>
                <a:lnTo>
                  <a:pt x="0" y="3886"/>
                </a:lnTo>
                <a:lnTo>
                  <a:pt x="3886" y="0"/>
                </a:lnTo>
                <a:lnTo>
                  <a:pt x="8686" y="0"/>
                </a:lnTo>
                <a:lnTo>
                  <a:pt x="13487" y="0"/>
                </a:lnTo>
                <a:lnTo>
                  <a:pt x="17373" y="3886"/>
                </a:lnTo>
                <a:lnTo>
                  <a:pt x="17373" y="8686"/>
                </a:lnTo>
                <a:close/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110714" y="5554269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3487" y="0"/>
                </a:moveTo>
                <a:lnTo>
                  <a:pt x="3886" y="0"/>
                </a:lnTo>
                <a:lnTo>
                  <a:pt x="0" y="3886"/>
                </a:lnTo>
                <a:lnTo>
                  <a:pt x="0" y="13487"/>
                </a:lnTo>
                <a:lnTo>
                  <a:pt x="3886" y="17373"/>
                </a:lnTo>
                <a:lnTo>
                  <a:pt x="13487" y="17373"/>
                </a:lnTo>
                <a:lnTo>
                  <a:pt x="17373" y="13487"/>
                </a:lnTo>
                <a:lnTo>
                  <a:pt x="17373" y="3886"/>
                </a:lnTo>
                <a:lnTo>
                  <a:pt x="13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110714" y="5554269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7373" y="8686"/>
                </a:moveTo>
                <a:lnTo>
                  <a:pt x="17373" y="13487"/>
                </a:lnTo>
                <a:lnTo>
                  <a:pt x="13487" y="17373"/>
                </a:lnTo>
                <a:lnTo>
                  <a:pt x="8686" y="17373"/>
                </a:lnTo>
                <a:lnTo>
                  <a:pt x="3886" y="17373"/>
                </a:lnTo>
                <a:lnTo>
                  <a:pt x="0" y="13487"/>
                </a:lnTo>
                <a:lnTo>
                  <a:pt x="0" y="8686"/>
                </a:lnTo>
                <a:lnTo>
                  <a:pt x="0" y="3886"/>
                </a:lnTo>
                <a:lnTo>
                  <a:pt x="3886" y="0"/>
                </a:lnTo>
                <a:lnTo>
                  <a:pt x="8686" y="0"/>
                </a:lnTo>
                <a:lnTo>
                  <a:pt x="13487" y="0"/>
                </a:lnTo>
                <a:lnTo>
                  <a:pt x="17373" y="3886"/>
                </a:lnTo>
                <a:lnTo>
                  <a:pt x="17373" y="8686"/>
                </a:lnTo>
                <a:close/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110714" y="5621114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3487" y="0"/>
                </a:moveTo>
                <a:lnTo>
                  <a:pt x="3886" y="0"/>
                </a:lnTo>
                <a:lnTo>
                  <a:pt x="0" y="3886"/>
                </a:lnTo>
                <a:lnTo>
                  <a:pt x="0" y="13487"/>
                </a:lnTo>
                <a:lnTo>
                  <a:pt x="3886" y="17373"/>
                </a:lnTo>
                <a:lnTo>
                  <a:pt x="13487" y="17373"/>
                </a:lnTo>
                <a:lnTo>
                  <a:pt x="17373" y="13487"/>
                </a:lnTo>
                <a:lnTo>
                  <a:pt x="17373" y="3886"/>
                </a:lnTo>
                <a:lnTo>
                  <a:pt x="13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110714" y="5621114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7373" y="8686"/>
                </a:moveTo>
                <a:lnTo>
                  <a:pt x="17373" y="13487"/>
                </a:lnTo>
                <a:lnTo>
                  <a:pt x="13487" y="17373"/>
                </a:lnTo>
                <a:lnTo>
                  <a:pt x="8686" y="17373"/>
                </a:lnTo>
                <a:lnTo>
                  <a:pt x="3886" y="17373"/>
                </a:lnTo>
                <a:lnTo>
                  <a:pt x="0" y="13487"/>
                </a:lnTo>
                <a:lnTo>
                  <a:pt x="0" y="8686"/>
                </a:lnTo>
                <a:lnTo>
                  <a:pt x="0" y="3886"/>
                </a:lnTo>
                <a:lnTo>
                  <a:pt x="3886" y="0"/>
                </a:lnTo>
                <a:lnTo>
                  <a:pt x="8686" y="0"/>
                </a:lnTo>
                <a:lnTo>
                  <a:pt x="13487" y="0"/>
                </a:lnTo>
                <a:lnTo>
                  <a:pt x="17373" y="3886"/>
                </a:lnTo>
                <a:lnTo>
                  <a:pt x="17373" y="8686"/>
                </a:lnTo>
                <a:close/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854037" y="5633698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>
                <a:moveTo>
                  <a:pt x="0" y="0"/>
                </a:moveTo>
                <a:lnTo>
                  <a:pt x="199199" y="0"/>
                </a:lnTo>
              </a:path>
            </a:pathLst>
          </a:custGeom>
          <a:ln w="310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854037" y="5618160"/>
            <a:ext cx="199390" cy="31115"/>
          </a:xfrm>
          <a:custGeom>
            <a:avLst/>
            <a:gdLst/>
            <a:ahLst/>
            <a:cxnLst/>
            <a:rect l="l" t="t" r="r" b="b"/>
            <a:pathLst>
              <a:path w="199389" h="31114">
                <a:moveTo>
                  <a:pt x="199199" y="31076"/>
                </a:moveTo>
                <a:lnTo>
                  <a:pt x="0" y="31076"/>
                </a:lnTo>
                <a:lnTo>
                  <a:pt x="0" y="0"/>
                </a:lnTo>
                <a:lnTo>
                  <a:pt x="199199" y="0"/>
                </a:lnTo>
                <a:lnTo>
                  <a:pt x="199199" y="31076"/>
                </a:lnTo>
                <a:close/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928078" y="5615620"/>
            <a:ext cx="55880" cy="12065"/>
          </a:xfrm>
          <a:custGeom>
            <a:avLst/>
            <a:gdLst/>
            <a:ahLst/>
            <a:cxnLst/>
            <a:rect l="l" t="t" r="r" b="b"/>
            <a:pathLst>
              <a:path w="55879" h="12064">
                <a:moveTo>
                  <a:pt x="0" y="11455"/>
                </a:moveTo>
                <a:lnTo>
                  <a:pt x="55295" y="11455"/>
                </a:lnTo>
                <a:lnTo>
                  <a:pt x="55295" y="0"/>
                </a:lnTo>
                <a:lnTo>
                  <a:pt x="0" y="0"/>
                </a:lnTo>
                <a:lnTo>
                  <a:pt x="0" y="114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928065" y="5615620"/>
            <a:ext cx="55880" cy="12065"/>
          </a:xfrm>
          <a:custGeom>
            <a:avLst/>
            <a:gdLst/>
            <a:ahLst/>
            <a:cxnLst/>
            <a:rect l="l" t="t" r="r" b="b"/>
            <a:pathLst>
              <a:path w="55879" h="12064">
                <a:moveTo>
                  <a:pt x="55295" y="11455"/>
                </a:moveTo>
                <a:lnTo>
                  <a:pt x="0" y="11455"/>
                </a:lnTo>
                <a:lnTo>
                  <a:pt x="0" y="0"/>
                </a:lnTo>
                <a:lnTo>
                  <a:pt x="55295" y="0"/>
                </a:lnTo>
                <a:lnTo>
                  <a:pt x="55295" y="11455"/>
                </a:lnTo>
                <a:close/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038892" y="5267538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134"/>
                </a:lnTo>
              </a:path>
            </a:pathLst>
          </a:custGeom>
          <a:ln w="36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020712" y="5267538"/>
            <a:ext cx="36830" cy="114300"/>
          </a:xfrm>
          <a:custGeom>
            <a:avLst/>
            <a:gdLst/>
            <a:ahLst/>
            <a:cxnLst/>
            <a:rect l="l" t="t" r="r" b="b"/>
            <a:pathLst>
              <a:path w="36829" h="114300">
                <a:moveTo>
                  <a:pt x="36360" y="114134"/>
                </a:moveTo>
                <a:lnTo>
                  <a:pt x="0" y="114134"/>
                </a:lnTo>
                <a:lnTo>
                  <a:pt x="0" y="0"/>
                </a:lnTo>
                <a:lnTo>
                  <a:pt x="36360" y="0"/>
                </a:lnTo>
                <a:lnTo>
                  <a:pt x="36360" y="114134"/>
                </a:lnTo>
                <a:close/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32980" y="5333527"/>
            <a:ext cx="10795" cy="29845"/>
          </a:xfrm>
          <a:custGeom>
            <a:avLst/>
            <a:gdLst/>
            <a:ahLst/>
            <a:cxnLst/>
            <a:rect l="l" t="t" r="r" b="b"/>
            <a:pathLst>
              <a:path w="10795" h="29845">
                <a:moveTo>
                  <a:pt x="0" y="29832"/>
                </a:moveTo>
                <a:lnTo>
                  <a:pt x="10795" y="29832"/>
                </a:lnTo>
                <a:lnTo>
                  <a:pt x="10795" y="0"/>
                </a:lnTo>
                <a:lnTo>
                  <a:pt x="0" y="0"/>
                </a:lnTo>
                <a:lnTo>
                  <a:pt x="0" y="2983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032967" y="5333502"/>
            <a:ext cx="10795" cy="30480"/>
          </a:xfrm>
          <a:custGeom>
            <a:avLst/>
            <a:gdLst/>
            <a:ahLst/>
            <a:cxnLst/>
            <a:rect l="l" t="t" r="r" b="b"/>
            <a:pathLst>
              <a:path w="10795" h="30479">
                <a:moveTo>
                  <a:pt x="10795" y="29857"/>
                </a:moveTo>
                <a:lnTo>
                  <a:pt x="0" y="29857"/>
                </a:lnTo>
                <a:lnTo>
                  <a:pt x="0" y="0"/>
                </a:lnTo>
                <a:lnTo>
                  <a:pt x="10795" y="0"/>
                </a:lnTo>
                <a:lnTo>
                  <a:pt x="10795" y="29857"/>
                </a:lnTo>
                <a:close/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047268" y="5274853"/>
            <a:ext cx="1270" cy="36195"/>
          </a:xfrm>
          <a:custGeom>
            <a:avLst/>
            <a:gdLst/>
            <a:ahLst/>
            <a:cxnLst/>
            <a:rect l="l" t="t" r="r" b="b"/>
            <a:pathLst>
              <a:path w="1270" h="36195">
                <a:moveTo>
                  <a:pt x="0" y="35953"/>
                </a:moveTo>
                <a:lnTo>
                  <a:pt x="685" y="35953"/>
                </a:lnTo>
                <a:lnTo>
                  <a:pt x="685" y="0"/>
                </a:lnTo>
                <a:lnTo>
                  <a:pt x="0" y="0"/>
                </a:lnTo>
                <a:lnTo>
                  <a:pt x="0" y="359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047268" y="5274853"/>
            <a:ext cx="1270" cy="36195"/>
          </a:xfrm>
          <a:custGeom>
            <a:avLst/>
            <a:gdLst/>
            <a:ahLst/>
            <a:cxnLst/>
            <a:rect l="l" t="t" r="r" b="b"/>
            <a:pathLst>
              <a:path w="1270" h="36195">
                <a:moveTo>
                  <a:pt x="0" y="35953"/>
                </a:moveTo>
                <a:lnTo>
                  <a:pt x="685" y="35953"/>
                </a:lnTo>
                <a:lnTo>
                  <a:pt x="685" y="0"/>
                </a:lnTo>
                <a:lnTo>
                  <a:pt x="0" y="0"/>
                </a:lnTo>
                <a:lnTo>
                  <a:pt x="0" y="35953"/>
                </a:lnTo>
                <a:close/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410951" y="4802232"/>
            <a:ext cx="995044" cy="0"/>
          </a:xfrm>
          <a:custGeom>
            <a:avLst/>
            <a:gdLst/>
            <a:ahLst/>
            <a:cxnLst/>
            <a:rect l="l" t="t" r="r" b="b"/>
            <a:pathLst>
              <a:path w="995045">
                <a:moveTo>
                  <a:pt x="0" y="0"/>
                </a:moveTo>
                <a:lnTo>
                  <a:pt x="994879" y="0"/>
                </a:lnTo>
              </a:path>
            </a:pathLst>
          </a:custGeom>
          <a:ln w="7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410951" y="4999349"/>
            <a:ext cx="306070" cy="0"/>
          </a:xfrm>
          <a:custGeom>
            <a:avLst/>
            <a:gdLst/>
            <a:ahLst/>
            <a:cxnLst/>
            <a:rect l="l" t="t" r="r" b="b"/>
            <a:pathLst>
              <a:path w="306070">
                <a:moveTo>
                  <a:pt x="0" y="0"/>
                </a:moveTo>
                <a:lnTo>
                  <a:pt x="306019" y="0"/>
                </a:lnTo>
              </a:path>
            </a:pathLst>
          </a:custGeom>
          <a:ln w="7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157368" y="4999349"/>
            <a:ext cx="248920" cy="0"/>
          </a:xfrm>
          <a:custGeom>
            <a:avLst/>
            <a:gdLst/>
            <a:ahLst/>
            <a:cxnLst/>
            <a:rect l="l" t="t" r="r" b="b"/>
            <a:pathLst>
              <a:path w="248920">
                <a:moveTo>
                  <a:pt x="0" y="0"/>
                </a:moveTo>
                <a:lnTo>
                  <a:pt x="248462" y="0"/>
                </a:lnTo>
              </a:path>
            </a:pathLst>
          </a:custGeom>
          <a:ln w="7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410951" y="5169719"/>
            <a:ext cx="306070" cy="0"/>
          </a:xfrm>
          <a:custGeom>
            <a:avLst/>
            <a:gdLst/>
            <a:ahLst/>
            <a:cxnLst/>
            <a:rect l="l" t="t" r="r" b="b"/>
            <a:pathLst>
              <a:path w="306070">
                <a:moveTo>
                  <a:pt x="0" y="0"/>
                </a:moveTo>
                <a:lnTo>
                  <a:pt x="306019" y="0"/>
                </a:lnTo>
              </a:path>
            </a:pathLst>
          </a:custGeom>
          <a:ln w="7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157368" y="5169719"/>
            <a:ext cx="248920" cy="0"/>
          </a:xfrm>
          <a:custGeom>
            <a:avLst/>
            <a:gdLst/>
            <a:ahLst/>
            <a:cxnLst/>
            <a:rect l="l" t="t" r="r" b="b"/>
            <a:pathLst>
              <a:path w="248920">
                <a:moveTo>
                  <a:pt x="0" y="0"/>
                </a:moveTo>
                <a:lnTo>
                  <a:pt x="248462" y="0"/>
                </a:lnTo>
              </a:path>
            </a:pathLst>
          </a:custGeom>
          <a:ln w="7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410951" y="5348014"/>
            <a:ext cx="306070" cy="0"/>
          </a:xfrm>
          <a:custGeom>
            <a:avLst/>
            <a:gdLst/>
            <a:ahLst/>
            <a:cxnLst/>
            <a:rect l="l" t="t" r="r" b="b"/>
            <a:pathLst>
              <a:path w="306070">
                <a:moveTo>
                  <a:pt x="0" y="0"/>
                </a:moveTo>
                <a:lnTo>
                  <a:pt x="306019" y="0"/>
                </a:lnTo>
              </a:path>
            </a:pathLst>
          </a:custGeom>
          <a:ln w="7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157368" y="5348014"/>
            <a:ext cx="248920" cy="0"/>
          </a:xfrm>
          <a:custGeom>
            <a:avLst/>
            <a:gdLst/>
            <a:ahLst/>
            <a:cxnLst/>
            <a:rect l="l" t="t" r="r" b="b"/>
            <a:pathLst>
              <a:path w="248920">
                <a:moveTo>
                  <a:pt x="0" y="0"/>
                </a:moveTo>
                <a:lnTo>
                  <a:pt x="248462" y="0"/>
                </a:lnTo>
              </a:path>
            </a:pathLst>
          </a:custGeom>
          <a:ln w="7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410951" y="5528316"/>
            <a:ext cx="306070" cy="0"/>
          </a:xfrm>
          <a:custGeom>
            <a:avLst/>
            <a:gdLst/>
            <a:ahLst/>
            <a:cxnLst/>
            <a:rect l="l" t="t" r="r" b="b"/>
            <a:pathLst>
              <a:path w="306070">
                <a:moveTo>
                  <a:pt x="0" y="0"/>
                </a:moveTo>
                <a:lnTo>
                  <a:pt x="306019" y="0"/>
                </a:lnTo>
              </a:path>
            </a:pathLst>
          </a:custGeom>
          <a:ln w="7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157368" y="5528316"/>
            <a:ext cx="248920" cy="0"/>
          </a:xfrm>
          <a:custGeom>
            <a:avLst/>
            <a:gdLst/>
            <a:ahLst/>
            <a:cxnLst/>
            <a:rect l="l" t="t" r="r" b="b"/>
            <a:pathLst>
              <a:path w="248920">
                <a:moveTo>
                  <a:pt x="0" y="0"/>
                </a:moveTo>
                <a:lnTo>
                  <a:pt x="248462" y="0"/>
                </a:lnTo>
              </a:path>
            </a:pathLst>
          </a:custGeom>
          <a:ln w="7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410951" y="5685695"/>
            <a:ext cx="306070" cy="0"/>
          </a:xfrm>
          <a:custGeom>
            <a:avLst/>
            <a:gdLst/>
            <a:ahLst/>
            <a:cxnLst/>
            <a:rect l="l" t="t" r="r" b="b"/>
            <a:pathLst>
              <a:path w="306070">
                <a:moveTo>
                  <a:pt x="0" y="0"/>
                </a:moveTo>
                <a:lnTo>
                  <a:pt x="306019" y="0"/>
                </a:lnTo>
              </a:path>
            </a:pathLst>
          </a:custGeom>
          <a:ln w="7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157368" y="5685695"/>
            <a:ext cx="248920" cy="0"/>
          </a:xfrm>
          <a:custGeom>
            <a:avLst/>
            <a:gdLst/>
            <a:ahLst/>
            <a:cxnLst/>
            <a:rect l="l" t="t" r="r" b="b"/>
            <a:pathLst>
              <a:path w="248920">
                <a:moveTo>
                  <a:pt x="0" y="0"/>
                </a:moveTo>
                <a:lnTo>
                  <a:pt x="248462" y="0"/>
                </a:lnTo>
              </a:path>
            </a:pathLst>
          </a:custGeom>
          <a:ln w="7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514112" y="4802232"/>
            <a:ext cx="0" cy="197485"/>
          </a:xfrm>
          <a:custGeom>
            <a:avLst/>
            <a:gdLst/>
            <a:ahLst/>
            <a:cxnLst/>
            <a:rect l="l" t="t" r="r" b="b"/>
            <a:pathLst>
              <a:path h="197485">
                <a:moveTo>
                  <a:pt x="0" y="0"/>
                </a:moveTo>
                <a:lnTo>
                  <a:pt x="0" y="197116"/>
                </a:lnTo>
              </a:path>
            </a:pathLst>
          </a:custGeom>
          <a:ln w="7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514112" y="5169719"/>
            <a:ext cx="0" cy="178435"/>
          </a:xfrm>
          <a:custGeom>
            <a:avLst/>
            <a:gdLst/>
            <a:ahLst/>
            <a:cxnLst/>
            <a:rect l="l" t="t" r="r" b="b"/>
            <a:pathLst>
              <a:path h="178435">
                <a:moveTo>
                  <a:pt x="0" y="0"/>
                </a:moveTo>
                <a:lnTo>
                  <a:pt x="0" y="178295"/>
                </a:lnTo>
              </a:path>
            </a:pathLst>
          </a:custGeom>
          <a:ln w="7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514112" y="5528316"/>
            <a:ext cx="0" cy="157480"/>
          </a:xfrm>
          <a:custGeom>
            <a:avLst/>
            <a:gdLst/>
            <a:ahLst/>
            <a:cxnLst/>
            <a:rect l="l" t="t" r="r" b="b"/>
            <a:pathLst>
              <a:path h="157479">
                <a:moveTo>
                  <a:pt x="0" y="0"/>
                </a:moveTo>
                <a:lnTo>
                  <a:pt x="0" y="157378"/>
                </a:lnTo>
              </a:path>
            </a:pathLst>
          </a:custGeom>
          <a:ln w="7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693779" y="4999349"/>
            <a:ext cx="0" cy="170815"/>
          </a:xfrm>
          <a:custGeom>
            <a:avLst/>
            <a:gdLst/>
            <a:ahLst/>
            <a:cxnLst/>
            <a:rect l="l" t="t" r="r" b="b"/>
            <a:pathLst>
              <a:path h="170814">
                <a:moveTo>
                  <a:pt x="0" y="0"/>
                </a:moveTo>
                <a:lnTo>
                  <a:pt x="0" y="170370"/>
                </a:lnTo>
              </a:path>
            </a:pathLst>
          </a:custGeom>
          <a:ln w="7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693779" y="5347379"/>
            <a:ext cx="0" cy="180975"/>
          </a:xfrm>
          <a:custGeom>
            <a:avLst/>
            <a:gdLst/>
            <a:ahLst/>
            <a:cxnLst/>
            <a:rect l="l" t="t" r="r" b="b"/>
            <a:pathLst>
              <a:path h="180975">
                <a:moveTo>
                  <a:pt x="0" y="0"/>
                </a:moveTo>
                <a:lnTo>
                  <a:pt x="0" y="180936"/>
                </a:lnTo>
              </a:path>
            </a:pathLst>
          </a:custGeom>
          <a:ln w="7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368403" y="4802232"/>
            <a:ext cx="0" cy="197485"/>
          </a:xfrm>
          <a:custGeom>
            <a:avLst/>
            <a:gdLst/>
            <a:ahLst/>
            <a:cxnLst/>
            <a:rect l="l" t="t" r="r" b="b"/>
            <a:pathLst>
              <a:path h="197485">
                <a:moveTo>
                  <a:pt x="0" y="0"/>
                </a:moveTo>
                <a:lnTo>
                  <a:pt x="0" y="197116"/>
                </a:lnTo>
              </a:path>
            </a:pathLst>
          </a:custGeom>
          <a:ln w="7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368403" y="5169719"/>
            <a:ext cx="0" cy="178435"/>
          </a:xfrm>
          <a:custGeom>
            <a:avLst/>
            <a:gdLst/>
            <a:ahLst/>
            <a:cxnLst/>
            <a:rect l="l" t="t" r="r" b="b"/>
            <a:pathLst>
              <a:path h="178435">
                <a:moveTo>
                  <a:pt x="0" y="0"/>
                </a:moveTo>
                <a:lnTo>
                  <a:pt x="0" y="178295"/>
                </a:lnTo>
              </a:path>
            </a:pathLst>
          </a:custGeom>
          <a:ln w="7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368403" y="5528316"/>
            <a:ext cx="0" cy="157480"/>
          </a:xfrm>
          <a:custGeom>
            <a:avLst/>
            <a:gdLst/>
            <a:ahLst/>
            <a:cxnLst/>
            <a:rect l="l" t="t" r="r" b="b"/>
            <a:pathLst>
              <a:path h="157479">
                <a:moveTo>
                  <a:pt x="0" y="0"/>
                </a:moveTo>
                <a:lnTo>
                  <a:pt x="0" y="157378"/>
                </a:lnTo>
              </a:path>
            </a:pathLst>
          </a:custGeom>
          <a:ln w="7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918874" y="4802232"/>
            <a:ext cx="0" cy="59690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080"/>
                </a:lnTo>
              </a:path>
            </a:pathLst>
          </a:custGeom>
          <a:ln w="7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031009" y="4888193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3487" y="0"/>
                </a:moveTo>
                <a:lnTo>
                  <a:pt x="3886" y="0"/>
                </a:lnTo>
                <a:lnTo>
                  <a:pt x="0" y="3886"/>
                </a:lnTo>
                <a:lnTo>
                  <a:pt x="0" y="13487"/>
                </a:lnTo>
                <a:lnTo>
                  <a:pt x="3886" y="17373"/>
                </a:lnTo>
                <a:lnTo>
                  <a:pt x="13487" y="17373"/>
                </a:lnTo>
                <a:lnTo>
                  <a:pt x="17373" y="13487"/>
                </a:lnTo>
                <a:lnTo>
                  <a:pt x="17373" y="3886"/>
                </a:lnTo>
                <a:lnTo>
                  <a:pt x="13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031009" y="4888193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8686" y="17373"/>
                </a:moveTo>
                <a:lnTo>
                  <a:pt x="3886" y="17373"/>
                </a:lnTo>
                <a:lnTo>
                  <a:pt x="0" y="13487"/>
                </a:lnTo>
                <a:lnTo>
                  <a:pt x="0" y="8686"/>
                </a:lnTo>
                <a:lnTo>
                  <a:pt x="0" y="3886"/>
                </a:lnTo>
                <a:lnTo>
                  <a:pt x="3886" y="0"/>
                </a:lnTo>
                <a:lnTo>
                  <a:pt x="8686" y="0"/>
                </a:lnTo>
                <a:lnTo>
                  <a:pt x="13487" y="0"/>
                </a:lnTo>
                <a:lnTo>
                  <a:pt x="17373" y="3886"/>
                </a:lnTo>
                <a:lnTo>
                  <a:pt x="17373" y="8686"/>
                </a:lnTo>
                <a:lnTo>
                  <a:pt x="17373" y="13487"/>
                </a:lnTo>
                <a:lnTo>
                  <a:pt x="13487" y="17373"/>
                </a:lnTo>
                <a:lnTo>
                  <a:pt x="8686" y="17373"/>
                </a:lnTo>
                <a:close/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962575" y="4888193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3487" y="0"/>
                </a:moveTo>
                <a:lnTo>
                  <a:pt x="3886" y="0"/>
                </a:lnTo>
                <a:lnTo>
                  <a:pt x="0" y="3886"/>
                </a:lnTo>
                <a:lnTo>
                  <a:pt x="0" y="13487"/>
                </a:lnTo>
                <a:lnTo>
                  <a:pt x="3886" y="17373"/>
                </a:lnTo>
                <a:lnTo>
                  <a:pt x="13487" y="17373"/>
                </a:lnTo>
                <a:lnTo>
                  <a:pt x="17373" y="13487"/>
                </a:lnTo>
                <a:lnTo>
                  <a:pt x="17373" y="3886"/>
                </a:lnTo>
                <a:lnTo>
                  <a:pt x="13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962575" y="4888193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8686" y="17373"/>
                </a:moveTo>
                <a:lnTo>
                  <a:pt x="3886" y="17373"/>
                </a:lnTo>
                <a:lnTo>
                  <a:pt x="0" y="13487"/>
                </a:lnTo>
                <a:lnTo>
                  <a:pt x="0" y="8686"/>
                </a:lnTo>
                <a:lnTo>
                  <a:pt x="0" y="3886"/>
                </a:lnTo>
                <a:lnTo>
                  <a:pt x="3886" y="0"/>
                </a:lnTo>
                <a:lnTo>
                  <a:pt x="8686" y="0"/>
                </a:lnTo>
                <a:lnTo>
                  <a:pt x="13487" y="0"/>
                </a:lnTo>
                <a:lnTo>
                  <a:pt x="17373" y="3886"/>
                </a:lnTo>
                <a:lnTo>
                  <a:pt x="17373" y="8686"/>
                </a:lnTo>
                <a:lnTo>
                  <a:pt x="17373" y="13487"/>
                </a:lnTo>
                <a:lnTo>
                  <a:pt x="13487" y="17373"/>
                </a:lnTo>
                <a:lnTo>
                  <a:pt x="8686" y="17373"/>
                </a:lnTo>
                <a:close/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894147" y="4888193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3487" y="0"/>
                </a:moveTo>
                <a:lnTo>
                  <a:pt x="3886" y="0"/>
                </a:lnTo>
                <a:lnTo>
                  <a:pt x="0" y="3886"/>
                </a:lnTo>
                <a:lnTo>
                  <a:pt x="0" y="13487"/>
                </a:lnTo>
                <a:lnTo>
                  <a:pt x="3886" y="17373"/>
                </a:lnTo>
                <a:lnTo>
                  <a:pt x="13487" y="17373"/>
                </a:lnTo>
                <a:lnTo>
                  <a:pt x="17373" y="13487"/>
                </a:lnTo>
                <a:lnTo>
                  <a:pt x="17373" y="3886"/>
                </a:lnTo>
                <a:lnTo>
                  <a:pt x="13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894147" y="4888193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8686" y="17373"/>
                </a:moveTo>
                <a:lnTo>
                  <a:pt x="3886" y="17373"/>
                </a:lnTo>
                <a:lnTo>
                  <a:pt x="0" y="13487"/>
                </a:lnTo>
                <a:lnTo>
                  <a:pt x="0" y="8686"/>
                </a:lnTo>
                <a:lnTo>
                  <a:pt x="0" y="3886"/>
                </a:lnTo>
                <a:lnTo>
                  <a:pt x="3886" y="0"/>
                </a:lnTo>
                <a:lnTo>
                  <a:pt x="8686" y="0"/>
                </a:lnTo>
                <a:lnTo>
                  <a:pt x="13487" y="0"/>
                </a:lnTo>
                <a:lnTo>
                  <a:pt x="17373" y="3886"/>
                </a:lnTo>
                <a:lnTo>
                  <a:pt x="17373" y="8686"/>
                </a:lnTo>
                <a:lnTo>
                  <a:pt x="17373" y="13487"/>
                </a:lnTo>
                <a:lnTo>
                  <a:pt x="13487" y="17373"/>
                </a:lnTo>
                <a:lnTo>
                  <a:pt x="8686" y="17373"/>
                </a:lnTo>
                <a:close/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825714" y="4888193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3487" y="0"/>
                </a:moveTo>
                <a:lnTo>
                  <a:pt x="3886" y="0"/>
                </a:lnTo>
                <a:lnTo>
                  <a:pt x="0" y="3886"/>
                </a:lnTo>
                <a:lnTo>
                  <a:pt x="0" y="13487"/>
                </a:lnTo>
                <a:lnTo>
                  <a:pt x="3886" y="17373"/>
                </a:lnTo>
                <a:lnTo>
                  <a:pt x="13487" y="17373"/>
                </a:lnTo>
                <a:lnTo>
                  <a:pt x="17373" y="13487"/>
                </a:lnTo>
                <a:lnTo>
                  <a:pt x="17373" y="3886"/>
                </a:lnTo>
                <a:lnTo>
                  <a:pt x="13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825714" y="4888193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8686" y="17373"/>
                </a:moveTo>
                <a:lnTo>
                  <a:pt x="3886" y="17373"/>
                </a:lnTo>
                <a:lnTo>
                  <a:pt x="0" y="13487"/>
                </a:lnTo>
                <a:lnTo>
                  <a:pt x="0" y="8686"/>
                </a:lnTo>
                <a:lnTo>
                  <a:pt x="0" y="3886"/>
                </a:lnTo>
                <a:lnTo>
                  <a:pt x="3886" y="0"/>
                </a:lnTo>
                <a:lnTo>
                  <a:pt x="8686" y="0"/>
                </a:lnTo>
                <a:lnTo>
                  <a:pt x="13487" y="0"/>
                </a:lnTo>
                <a:lnTo>
                  <a:pt x="17373" y="3886"/>
                </a:lnTo>
                <a:lnTo>
                  <a:pt x="17373" y="8686"/>
                </a:lnTo>
                <a:lnTo>
                  <a:pt x="17373" y="13487"/>
                </a:lnTo>
                <a:lnTo>
                  <a:pt x="13487" y="17373"/>
                </a:lnTo>
                <a:lnTo>
                  <a:pt x="8686" y="17373"/>
                </a:lnTo>
                <a:close/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110714" y="5668885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3487" y="0"/>
                </a:moveTo>
                <a:lnTo>
                  <a:pt x="3886" y="0"/>
                </a:lnTo>
                <a:lnTo>
                  <a:pt x="0" y="3886"/>
                </a:lnTo>
                <a:lnTo>
                  <a:pt x="0" y="13487"/>
                </a:lnTo>
                <a:lnTo>
                  <a:pt x="3886" y="17373"/>
                </a:lnTo>
                <a:lnTo>
                  <a:pt x="13487" y="17373"/>
                </a:lnTo>
                <a:lnTo>
                  <a:pt x="17373" y="13487"/>
                </a:lnTo>
                <a:lnTo>
                  <a:pt x="17373" y="3886"/>
                </a:lnTo>
                <a:lnTo>
                  <a:pt x="13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110714" y="5668885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8686" y="17373"/>
                </a:moveTo>
                <a:lnTo>
                  <a:pt x="3886" y="17373"/>
                </a:lnTo>
                <a:lnTo>
                  <a:pt x="0" y="13487"/>
                </a:lnTo>
                <a:lnTo>
                  <a:pt x="0" y="8686"/>
                </a:lnTo>
                <a:lnTo>
                  <a:pt x="0" y="3886"/>
                </a:lnTo>
                <a:lnTo>
                  <a:pt x="3886" y="0"/>
                </a:lnTo>
                <a:lnTo>
                  <a:pt x="8686" y="0"/>
                </a:lnTo>
                <a:lnTo>
                  <a:pt x="13487" y="0"/>
                </a:lnTo>
                <a:lnTo>
                  <a:pt x="17373" y="3886"/>
                </a:lnTo>
                <a:lnTo>
                  <a:pt x="17373" y="8686"/>
                </a:lnTo>
                <a:lnTo>
                  <a:pt x="17373" y="13487"/>
                </a:lnTo>
                <a:lnTo>
                  <a:pt x="13487" y="17373"/>
                </a:lnTo>
                <a:lnTo>
                  <a:pt x="8686" y="17373"/>
                </a:lnTo>
                <a:close/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740844" y="5668885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3487" y="0"/>
                </a:moveTo>
                <a:lnTo>
                  <a:pt x="3886" y="0"/>
                </a:lnTo>
                <a:lnTo>
                  <a:pt x="0" y="3886"/>
                </a:lnTo>
                <a:lnTo>
                  <a:pt x="0" y="13487"/>
                </a:lnTo>
                <a:lnTo>
                  <a:pt x="3886" y="17373"/>
                </a:lnTo>
                <a:lnTo>
                  <a:pt x="13487" y="17373"/>
                </a:lnTo>
                <a:lnTo>
                  <a:pt x="17373" y="13487"/>
                </a:lnTo>
                <a:lnTo>
                  <a:pt x="17373" y="3886"/>
                </a:lnTo>
                <a:lnTo>
                  <a:pt x="13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740844" y="5668885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8686" y="17373"/>
                </a:moveTo>
                <a:lnTo>
                  <a:pt x="3886" y="17373"/>
                </a:lnTo>
                <a:lnTo>
                  <a:pt x="0" y="13487"/>
                </a:lnTo>
                <a:lnTo>
                  <a:pt x="0" y="8686"/>
                </a:lnTo>
                <a:lnTo>
                  <a:pt x="0" y="3886"/>
                </a:lnTo>
                <a:lnTo>
                  <a:pt x="3886" y="0"/>
                </a:lnTo>
                <a:lnTo>
                  <a:pt x="8686" y="0"/>
                </a:lnTo>
                <a:lnTo>
                  <a:pt x="13487" y="0"/>
                </a:lnTo>
                <a:lnTo>
                  <a:pt x="17373" y="3886"/>
                </a:lnTo>
                <a:lnTo>
                  <a:pt x="17373" y="8686"/>
                </a:lnTo>
                <a:lnTo>
                  <a:pt x="17373" y="13487"/>
                </a:lnTo>
                <a:lnTo>
                  <a:pt x="13487" y="17373"/>
                </a:lnTo>
                <a:lnTo>
                  <a:pt x="8686" y="17373"/>
                </a:lnTo>
                <a:close/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037563" y="5352387"/>
            <a:ext cx="7620" cy="5715"/>
          </a:xfrm>
          <a:custGeom>
            <a:avLst/>
            <a:gdLst/>
            <a:ahLst/>
            <a:cxnLst/>
            <a:rect l="l" t="t" r="r" b="b"/>
            <a:pathLst>
              <a:path w="7620" h="5714">
                <a:moveTo>
                  <a:pt x="5460" y="0"/>
                </a:moveTo>
                <a:lnTo>
                  <a:pt x="1574" y="0"/>
                </a:lnTo>
                <a:lnTo>
                  <a:pt x="0" y="1193"/>
                </a:lnTo>
                <a:lnTo>
                  <a:pt x="0" y="4140"/>
                </a:lnTo>
                <a:lnTo>
                  <a:pt x="1574" y="5333"/>
                </a:lnTo>
                <a:lnTo>
                  <a:pt x="5460" y="5333"/>
                </a:lnTo>
                <a:lnTo>
                  <a:pt x="7035" y="4140"/>
                </a:lnTo>
                <a:lnTo>
                  <a:pt x="7035" y="1193"/>
                </a:lnTo>
                <a:lnTo>
                  <a:pt x="546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037563" y="5352387"/>
            <a:ext cx="7620" cy="5715"/>
          </a:xfrm>
          <a:custGeom>
            <a:avLst/>
            <a:gdLst/>
            <a:ahLst/>
            <a:cxnLst/>
            <a:rect l="l" t="t" r="r" b="b"/>
            <a:pathLst>
              <a:path w="7620" h="5714">
                <a:moveTo>
                  <a:pt x="7035" y="2666"/>
                </a:moveTo>
                <a:lnTo>
                  <a:pt x="7035" y="4140"/>
                </a:lnTo>
                <a:lnTo>
                  <a:pt x="5460" y="5333"/>
                </a:lnTo>
                <a:lnTo>
                  <a:pt x="3505" y="5333"/>
                </a:lnTo>
                <a:lnTo>
                  <a:pt x="1574" y="5333"/>
                </a:lnTo>
                <a:lnTo>
                  <a:pt x="0" y="4140"/>
                </a:lnTo>
                <a:lnTo>
                  <a:pt x="0" y="2666"/>
                </a:lnTo>
                <a:lnTo>
                  <a:pt x="0" y="1193"/>
                </a:lnTo>
                <a:lnTo>
                  <a:pt x="1574" y="0"/>
                </a:lnTo>
                <a:lnTo>
                  <a:pt x="3505" y="0"/>
                </a:lnTo>
                <a:lnTo>
                  <a:pt x="5460" y="0"/>
                </a:lnTo>
                <a:lnTo>
                  <a:pt x="7035" y="1193"/>
                </a:lnTo>
                <a:lnTo>
                  <a:pt x="7035" y="2666"/>
                </a:lnTo>
                <a:close/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030186" y="5356349"/>
            <a:ext cx="17780" cy="6985"/>
          </a:xfrm>
          <a:custGeom>
            <a:avLst/>
            <a:gdLst/>
            <a:ahLst/>
            <a:cxnLst/>
            <a:rect l="l" t="t" r="r" b="b"/>
            <a:pathLst>
              <a:path w="17779" h="6985">
                <a:moveTo>
                  <a:pt x="0" y="6476"/>
                </a:moveTo>
                <a:lnTo>
                  <a:pt x="17221" y="6476"/>
                </a:lnTo>
                <a:lnTo>
                  <a:pt x="17221" y="0"/>
                </a:lnTo>
                <a:lnTo>
                  <a:pt x="0" y="0"/>
                </a:lnTo>
                <a:lnTo>
                  <a:pt x="0" y="6476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030186" y="5356336"/>
            <a:ext cx="17780" cy="6985"/>
          </a:xfrm>
          <a:custGeom>
            <a:avLst/>
            <a:gdLst/>
            <a:ahLst/>
            <a:cxnLst/>
            <a:rect l="l" t="t" r="r" b="b"/>
            <a:pathLst>
              <a:path w="17779" h="6985">
                <a:moveTo>
                  <a:pt x="0" y="0"/>
                </a:moveTo>
                <a:lnTo>
                  <a:pt x="17221" y="0"/>
                </a:lnTo>
                <a:lnTo>
                  <a:pt x="17221" y="6476"/>
                </a:lnTo>
                <a:lnTo>
                  <a:pt x="0" y="6476"/>
                </a:lnTo>
                <a:lnTo>
                  <a:pt x="0" y="0"/>
                </a:lnTo>
                <a:close/>
              </a:path>
            </a:pathLst>
          </a:custGeom>
          <a:ln w="3810">
            <a:solidFill>
              <a:srgbClr val="E6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362699" y="4652147"/>
            <a:ext cx="1188085" cy="1188720"/>
          </a:xfrm>
          <a:custGeom>
            <a:avLst/>
            <a:gdLst/>
            <a:ahLst/>
            <a:cxnLst/>
            <a:rect l="l" t="t" r="r" b="b"/>
            <a:pathLst>
              <a:path w="1188084" h="1188720">
                <a:moveTo>
                  <a:pt x="1187767" y="0"/>
                </a:moveTo>
                <a:lnTo>
                  <a:pt x="197967" y="0"/>
                </a:lnTo>
                <a:lnTo>
                  <a:pt x="0" y="197967"/>
                </a:lnTo>
                <a:lnTo>
                  <a:pt x="0" y="1187767"/>
                </a:lnTo>
                <a:lnTo>
                  <a:pt x="607796" y="1187767"/>
                </a:lnTo>
                <a:lnTo>
                  <a:pt x="607796" y="1188148"/>
                </a:lnTo>
                <a:lnTo>
                  <a:pt x="1187767" y="1188148"/>
                </a:lnTo>
                <a:lnTo>
                  <a:pt x="1187767" y="0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838603" y="4652147"/>
            <a:ext cx="1187767" cy="11881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1" name="object 141"/>
          <p:cNvSpPr/>
          <p:nvPr/>
        </p:nvSpPr>
        <p:spPr>
          <a:xfrm>
            <a:off x="7544265" y="5094950"/>
            <a:ext cx="301625" cy="156845"/>
          </a:xfrm>
          <a:custGeom>
            <a:avLst/>
            <a:gdLst/>
            <a:ahLst/>
            <a:cxnLst/>
            <a:rect l="l" t="t" r="r" b="b"/>
            <a:pathLst>
              <a:path w="301625" h="156845">
                <a:moveTo>
                  <a:pt x="0" y="156616"/>
                </a:moveTo>
                <a:lnTo>
                  <a:pt x="301574" y="0"/>
                </a:lnTo>
              </a:path>
            </a:pathLst>
          </a:custGeom>
          <a:ln w="7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818420" y="4907714"/>
            <a:ext cx="321310" cy="246379"/>
          </a:xfrm>
          <a:custGeom>
            <a:avLst/>
            <a:gdLst/>
            <a:ahLst/>
            <a:cxnLst/>
            <a:rect l="l" t="t" r="r" b="b"/>
            <a:pathLst>
              <a:path w="321309" h="246379">
                <a:moveTo>
                  <a:pt x="321170" y="120954"/>
                </a:moveTo>
                <a:lnTo>
                  <a:pt x="57302" y="245973"/>
                </a:lnTo>
                <a:lnTo>
                  <a:pt x="0" y="125044"/>
                </a:lnTo>
                <a:lnTo>
                  <a:pt x="263867" y="0"/>
                </a:lnTo>
                <a:lnTo>
                  <a:pt x="321170" y="120954"/>
                </a:lnTo>
                <a:close/>
              </a:path>
            </a:pathLst>
          </a:custGeom>
          <a:ln w="7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109263" y="4805238"/>
            <a:ext cx="310515" cy="159385"/>
          </a:xfrm>
          <a:custGeom>
            <a:avLst/>
            <a:gdLst/>
            <a:ahLst/>
            <a:cxnLst/>
            <a:rect l="l" t="t" r="r" b="b"/>
            <a:pathLst>
              <a:path w="310515" h="159385">
                <a:moveTo>
                  <a:pt x="0" y="159385"/>
                </a:moveTo>
                <a:lnTo>
                  <a:pt x="310172" y="0"/>
                </a:lnTo>
              </a:path>
            </a:pathLst>
          </a:custGeom>
          <a:ln w="7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008704" y="4942588"/>
            <a:ext cx="60325" cy="120014"/>
          </a:xfrm>
          <a:custGeom>
            <a:avLst/>
            <a:gdLst/>
            <a:ahLst/>
            <a:cxnLst/>
            <a:rect l="l" t="t" r="r" b="b"/>
            <a:pathLst>
              <a:path w="60325" h="120014">
                <a:moveTo>
                  <a:pt x="0" y="0"/>
                </a:moveTo>
                <a:lnTo>
                  <a:pt x="60007" y="119646"/>
                </a:lnTo>
              </a:path>
            </a:pathLst>
          </a:custGeom>
          <a:ln w="7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 txBox="1"/>
          <p:nvPr/>
        </p:nvSpPr>
        <p:spPr>
          <a:xfrm rot="3540000">
            <a:off x="7913746" y="5000685"/>
            <a:ext cx="119077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10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500" spc="5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7419377" y="5523518"/>
            <a:ext cx="455295" cy="0"/>
          </a:xfrm>
          <a:custGeom>
            <a:avLst/>
            <a:gdLst/>
            <a:ahLst/>
            <a:cxnLst/>
            <a:rect l="l" t="t" r="r" b="b"/>
            <a:pathLst>
              <a:path w="455295">
                <a:moveTo>
                  <a:pt x="0" y="0"/>
                </a:moveTo>
                <a:lnTo>
                  <a:pt x="454748" y="0"/>
                </a:lnTo>
              </a:path>
            </a:pathLst>
          </a:custGeom>
          <a:ln w="62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874127" y="5324630"/>
            <a:ext cx="0" cy="396875"/>
          </a:xfrm>
          <a:custGeom>
            <a:avLst/>
            <a:gdLst/>
            <a:ahLst/>
            <a:cxnLst/>
            <a:rect l="l" t="t" r="r" b="b"/>
            <a:pathLst>
              <a:path h="396875">
                <a:moveTo>
                  <a:pt x="0" y="0"/>
                </a:moveTo>
                <a:lnTo>
                  <a:pt x="0" y="396519"/>
                </a:lnTo>
              </a:path>
            </a:pathLst>
          </a:custGeom>
          <a:ln w="77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874127" y="5324630"/>
            <a:ext cx="629920" cy="198755"/>
          </a:xfrm>
          <a:custGeom>
            <a:avLst/>
            <a:gdLst/>
            <a:ahLst/>
            <a:cxnLst/>
            <a:rect l="l" t="t" r="r" b="b"/>
            <a:pathLst>
              <a:path w="629920" h="198754">
                <a:moveTo>
                  <a:pt x="176326" y="198247"/>
                </a:moveTo>
                <a:lnTo>
                  <a:pt x="0" y="0"/>
                </a:lnTo>
                <a:lnTo>
                  <a:pt x="176326" y="198247"/>
                </a:lnTo>
                <a:lnTo>
                  <a:pt x="629653" y="198247"/>
                </a:lnTo>
              </a:path>
            </a:pathLst>
          </a:custGeom>
          <a:ln w="77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874125" y="5324646"/>
            <a:ext cx="176530" cy="396875"/>
          </a:xfrm>
          <a:custGeom>
            <a:avLst/>
            <a:gdLst/>
            <a:ahLst/>
            <a:cxnLst/>
            <a:rect l="l" t="t" r="r" b="b"/>
            <a:pathLst>
              <a:path w="176529" h="396875">
                <a:moveTo>
                  <a:pt x="0" y="0"/>
                </a:moveTo>
                <a:lnTo>
                  <a:pt x="0" y="396519"/>
                </a:lnTo>
                <a:lnTo>
                  <a:pt x="176326" y="1982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874133" y="5324641"/>
            <a:ext cx="176530" cy="396875"/>
          </a:xfrm>
          <a:custGeom>
            <a:avLst/>
            <a:gdLst/>
            <a:ahLst/>
            <a:cxnLst/>
            <a:rect l="l" t="t" r="r" b="b"/>
            <a:pathLst>
              <a:path w="176529" h="396875">
                <a:moveTo>
                  <a:pt x="176326" y="198247"/>
                </a:moveTo>
                <a:lnTo>
                  <a:pt x="0" y="396519"/>
                </a:lnTo>
                <a:lnTo>
                  <a:pt x="0" y="0"/>
                </a:lnTo>
              </a:path>
            </a:pathLst>
          </a:custGeom>
          <a:ln w="77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062257" y="5324630"/>
            <a:ext cx="0" cy="396875"/>
          </a:xfrm>
          <a:custGeom>
            <a:avLst/>
            <a:gdLst/>
            <a:ahLst/>
            <a:cxnLst/>
            <a:rect l="l" t="t" r="r" b="b"/>
            <a:pathLst>
              <a:path h="396875">
                <a:moveTo>
                  <a:pt x="0" y="0"/>
                </a:moveTo>
                <a:lnTo>
                  <a:pt x="0" y="396519"/>
                </a:lnTo>
              </a:path>
            </a:pathLst>
          </a:custGeom>
          <a:ln w="77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857393" y="117548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274421" y="0"/>
                </a:moveTo>
                <a:lnTo>
                  <a:pt x="0" y="0"/>
                </a:lnTo>
                <a:lnTo>
                  <a:pt x="0" y="228701"/>
                </a:lnTo>
                <a:lnTo>
                  <a:pt x="274421" y="228701"/>
                </a:lnTo>
                <a:lnTo>
                  <a:pt x="320167" y="183172"/>
                </a:lnTo>
                <a:lnTo>
                  <a:pt x="320167" y="182956"/>
                </a:lnTo>
                <a:lnTo>
                  <a:pt x="45732" y="182956"/>
                </a:lnTo>
                <a:lnTo>
                  <a:pt x="45732" y="45745"/>
                </a:lnTo>
                <a:lnTo>
                  <a:pt x="320167" y="45745"/>
                </a:lnTo>
                <a:lnTo>
                  <a:pt x="274421" y="0"/>
                </a:lnTo>
                <a:close/>
              </a:path>
              <a:path w="320675" h="229235">
                <a:moveTo>
                  <a:pt x="320167" y="45745"/>
                </a:moveTo>
                <a:lnTo>
                  <a:pt x="255206" y="45745"/>
                </a:lnTo>
                <a:lnTo>
                  <a:pt x="274421" y="64960"/>
                </a:lnTo>
                <a:lnTo>
                  <a:pt x="274421" y="164147"/>
                </a:lnTo>
                <a:lnTo>
                  <a:pt x="255511" y="182956"/>
                </a:lnTo>
                <a:lnTo>
                  <a:pt x="320167" y="182956"/>
                </a:lnTo>
                <a:lnTo>
                  <a:pt x="320167" y="457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223290" y="32385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246163" y="163829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223290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520590" y="163283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7210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589189" y="117551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79" y="0"/>
                </a:moveTo>
                <a:lnTo>
                  <a:pt x="0" y="0"/>
                </a:lnTo>
                <a:lnTo>
                  <a:pt x="0" y="228688"/>
                </a:lnTo>
                <a:lnTo>
                  <a:pt x="45745" y="228688"/>
                </a:lnTo>
                <a:lnTo>
                  <a:pt x="45745" y="137223"/>
                </a:lnTo>
                <a:lnTo>
                  <a:pt x="320179" y="137223"/>
                </a:lnTo>
                <a:lnTo>
                  <a:pt x="320179" y="91478"/>
                </a:lnTo>
                <a:lnTo>
                  <a:pt x="45745" y="91478"/>
                </a:lnTo>
                <a:lnTo>
                  <a:pt x="45745" y="45732"/>
                </a:lnTo>
                <a:lnTo>
                  <a:pt x="320179" y="45732"/>
                </a:lnTo>
                <a:lnTo>
                  <a:pt x="320179" y="0"/>
                </a:lnTo>
                <a:close/>
              </a:path>
              <a:path w="320675" h="229235">
                <a:moveTo>
                  <a:pt x="274434" y="137223"/>
                </a:moveTo>
                <a:lnTo>
                  <a:pt x="223202" y="137223"/>
                </a:lnTo>
                <a:lnTo>
                  <a:pt x="268947" y="228688"/>
                </a:lnTo>
                <a:lnTo>
                  <a:pt x="320179" y="228688"/>
                </a:lnTo>
                <a:lnTo>
                  <a:pt x="274434" y="137223"/>
                </a:lnTo>
                <a:close/>
              </a:path>
              <a:path w="320675" h="229235">
                <a:moveTo>
                  <a:pt x="320179" y="45732"/>
                </a:moveTo>
                <a:lnTo>
                  <a:pt x="274434" y="45732"/>
                </a:lnTo>
                <a:lnTo>
                  <a:pt x="274434" y="91478"/>
                </a:lnTo>
                <a:lnTo>
                  <a:pt x="320179" y="91478"/>
                </a:lnTo>
                <a:lnTo>
                  <a:pt x="320179" y="457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343874" y="255270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321002" y="232409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321002" y="163829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45" y="45720"/>
                </a:lnTo>
                <a:lnTo>
                  <a:pt x="45745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321002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618302" y="254774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465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595436" y="163283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45732" y="0"/>
                </a:moveTo>
                <a:lnTo>
                  <a:pt x="0" y="0"/>
                </a:lnTo>
                <a:lnTo>
                  <a:pt x="0" y="45745"/>
                </a:lnTo>
                <a:lnTo>
                  <a:pt x="45732" y="45745"/>
                </a:lnTo>
                <a:lnTo>
                  <a:pt x="45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686903" y="32331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961337" y="25473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19"/>
                </a:moveTo>
                <a:lnTo>
                  <a:pt x="45732" y="45719"/>
                </a:lnTo>
                <a:lnTo>
                  <a:pt x="45732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686903" y="2318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686903" y="16329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32" y="45720"/>
                </a:lnTo>
                <a:lnTo>
                  <a:pt x="45732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686903" y="14043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955097" y="117556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67" y="0"/>
                </a:moveTo>
                <a:lnTo>
                  <a:pt x="0" y="0"/>
                </a:lnTo>
                <a:lnTo>
                  <a:pt x="0" y="228688"/>
                </a:lnTo>
                <a:lnTo>
                  <a:pt x="320167" y="228688"/>
                </a:lnTo>
                <a:lnTo>
                  <a:pt x="274523" y="183172"/>
                </a:lnTo>
                <a:lnTo>
                  <a:pt x="274739" y="182943"/>
                </a:lnTo>
                <a:lnTo>
                  <a:pt x="45745" y="182943"/>
                </a:lnTo>
                <a:lnTo>
                  <a:pt x="45745" y="45732"/>
                </a:lnTo>
                <a:lnTo>
                  <a:pt x="274523" y="45732"/>
                </a:lnTo>
                <a:lnTo>
                  <a:pt x="320167" y="355"/>
                </a:lnTo>
                <a:lnTo>
                  <a:pt x="320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482619" y="444492"/>
            <a:ext cx="4661535" cy="302260"/>
          </a:xfrm>
          <a:custGeom>
            <a:avLst/>
            <a:gdLst/>
            <a:ahLst/>
            <a:cxnLst/>
            <a:rect l="l" t="t" r="r" b="b"/>
            <a:pathLst>
              <a:path w="4661534" h="302259">
                <a:moveTo>
                  <a:pt x="4661382" y="0"/>
                </a:moveTo>
                <a:lnTo>
                  <a:pt x="301726" y="0"/>
                </a:lnTo>
                <a:lnTo>
                  <a:pt x="0" y="301726"/>
                </a:lnTo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 txBox="1"/>
          <p:nvPr/>
        </p:nvSpPr>
        <p:spPr>
          <a:xfrm>
            <a:off x="6277396" y="483725"/>
            <a:ext cx="2742565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340" dirty="0">
                <a:solidFill>
                  <a:srgbClr val="FFFFFF"/>
                </a:solidFill>
                <a:latin typeface="Calibri"/>
                <a:cs typeface="Calibri"/>
              </a:rPr>
              <a:t>PRODUCTS 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100" spc="305" dirty="0">
                <a:solidFill>
                  <a:srgbClr val="FFFFFF"/>
                </a:solidFill>
                <a:latin typeface="Calibri"/>
                <a:cs typeface="Calibri"/>
              </a:rPr>
              <a:t>ELECTRIC</a:t>
            </a:r>
            <a:r>
              <a:rPr sz="11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315" dirty="0">
                <a:solidFill>
                  <a:srgbClr val="FFFFFF"/>
                </a:solidFill>
                <a:latin typeface="Calibri"/>
                <a:cs typeface="Calibri"/>
              </a:rPr>
              <a:t>STRIKES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173" name="Imagen 172">
            <a:extLst>
              <a:ext uri="{FF2B5EF4-FFF2-40B4-BE49-F238E27FC236}">
                <a16:creationId xmlns:a16="http://schemas.microsoft.com/office/drawing/2014/main" xmlns="" id="{40A57AE0-C611-453D-BEF8-FAFDDBF9B8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2"/>
            <a:ext cx="9144000" cy="725182"/>
          </a:xfrm>
          <a:prstGeom prst="rect">
            <a:avLst/>
          </a:prstGeom>
        </p:spPr>
      </p:pic>
      <p:graphicFrame>
        <p:nvGraphicFramePr>
          <p:cNvPr id="174" name="Tabla 173">
            <a:extLst>
              <a:ext uri="{FF2B5EF4-FFF2-40B4-BE49-F238E27FC236}">
                <a16:creationId xmlns:a16="http://schemas.microsoft.com/office/drawing/2014/main" xmlns="" id="{14E385D6-C7C6-54E3-66E8-F1FD15C38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533890"/>
              </p:ext>
            </p:extLst>
          </p:nvPr>
        </p:nvGraphicFramePr>
        <p:xfrm>
          <a:off x="559418" y="5855143"/>
          <a:ext cx="2203583" cy="736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2280">
                  <a:extLst>
                    <a:ext uri="{9D8B030D-6E8A-4147-A177-3AD203B41FA5}">
                      <a16:colId xmlns:a16="http://schemas.microsoft.com/office/drawing/2014/main" xmlns="" val="3175443290"/>
                    </a:ext>
                  </a:extLst>
                </a:gridCol>
                <a:gridCol w="1031303">
                  <a:extLst>
                    <a:ext uri="{9D8B030D-6E8A-4147-A177-3AD203B41FA5}">
                      <a16:colId xmlns:a16="http://schemas.microsoft.com/office/drawing/2014/main" xmlns="" val="4003258427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P</a:t>
                      </a:r>
                      <a:r>
                        <a:rPr lang="ru-RU" sz="1100" u="none" strike="noStrike" dirty="0">
                          <a:effectLst/>
                        </a:rPr>
                        <a:t>азмеры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134*39*23.2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299104024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C</a:t>
                      </a:r>
                      <a:r>
                        <a:rPr lang="ru-RU" sz="1100" u="none" strike="noStrike" dirty="0">
                          <a:effectLst/>
                        </a:rPr>
                        <a:t>имметричная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138784263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P</a:t>
                      </a:r>
                      <a:r>
                        <a:rPr lang="ru-RU" sz="1100" u="none" strike="noStrike">
                          <a:effectLst/>
                        </a:rPr>
                        <a:t>адиусный языч</a:t>
                      </a:r>
                      <a:r>
                        <a:rPr lang="en-US" sz="1100" u="none" strike="noStrike">
                          <a:effectLst/>
                        </a:rPr>
                        <a:t>o</a:t>
                      </a:r>
                      <a:r>
                        <a:rPr lang="ru-RU" sz="1100" u="none" strike="noStrike">
                          <a:effectLst/>
                        </a:rPr>
                        <a:t>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354339178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 языч</a:t>
                      </a:r>
                      <a:r>
                        <a:rPr lang="en-US" sz="1100" u="none" strike="noStrike">
                          <a:effectLst/>
                        </a:rPr>
                        <a:t>o</a:t>
                      </a:r>
                      <a:r>
                        <a:rPr lang="ru-RU" sz="1100" u="none" strike="noStrike">
                          <a:effectLst/>
                        </a:rPr>
                        <a:t>к </a:t>
                      </a:r>
                      <a:r>
                        <a:rPr lang="en-US" sz="1100" u="none" strike="noStrike">
                          <a:effectLst/>
                        </a:rPr>
                        <a:t>FLEX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66421275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41" y="2556121"/>
            <a:ext cx="1025654" cy="29716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3304" y="870575"/>
            <a:ext cx="3330575" cy="889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650" spc="1770" dirty="0"/>
              <a:t>82</a:t>
            </a:r>
            <a:r>
              <a:rPr sz="5650" spc="640" dirty="0"/>
              <a:t>/</a:t>
            </a:r>
            <a:r>
              <a:rPr sz="5650" spc="1755" dirty="0"/>
              <a:t>82P</a:t>
            </a:r>
            <a:endParaRPr sz="5650"/>
          </a:p>
        </p:txBody>
      </p:sp>
      <p:sp>
        <p:nvSpPr>
          <p:cNvPr id="5" name="object 5"/>
          <p:cNvSpPr txBox="1"/>
          <p:nvPr/>
        </p:nvSpPr>
        <p:spPr>
          <a:xfrm>
            <a:off x="3955241" y="1233910"/>
            <a:ext cx="4754837" cy="3661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r>
              <a:rPr lang="ru-RU" sz="1200" b="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Симметричная защёлка со скрытой фиксацией, вогнутым язычком, предназначенна для установки на путях эвакуации (анти-паника).</a:t>
            </a:r>
            <a:endParaRPr lang="ru-RU" sz="1200" dirty="0">
              <a:latin typeface="Montserrat Light" panose="00000400000000000000" pitchFamily="2" charset="0"/>
              <a:cs typeface="Calibri Light"/>
            </a:endParaRP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endParaRPr lang="es-ES" sz="1200" b="0" spc="5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r>
              <a:rPr lang="ru-RU" sz="1200" b="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В комплект входят 8 планок толщиной 1мм, позволяющие максимально адаптировать защёлку к условиям двери</a:t>
            </a:r>
            <a:r>
              <a:rPr sz="1200" b="0" spc="-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.</a:t>
            </a:r>
            <a:endParaRPr sz="1200" dirty="0">
              <a:latin typeface="Montserrat Light" panose="00000400000000000000" pitchFamily="2" charset="0"/>
              <a:cs typeface="Calibri Ligh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 dirty="0">
              <a:latin typeface="Montserrat Light" panose="00000400000000000000" pitchFamily="2" charset="0"/>
              <a:cs typeface="Times New Roman"/>
            </a:endParaRPr>
          </a:p>
          <a:p>
            <a:pPr marL="12700" marR="5715" algn="just">
              <a:lnSpc>
                <a:spcPct val="101200"/>
              </a:lnSpc>
            </a:pPr>
            <a:r>
              <a:rPr lang="ru-RU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Также есть версия для систем антипаники согласно стандартам рынка США</a:t>
            </a:r>
            <a:endParaRPr lang="en-GB" sz="1200" b="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endParaRPr lang="es-ES" sz="1200" b="0" spc="5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Защёлка протестирована на </a:t>
            </a:r>
            <a:r>
              <a:rPr lang="es-ES" sz="12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3</a:t>
            </a:r>
            <a:r>
              <a:rPr lang="ru-RU" sz="12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00 000 циклов</a:t>
            </a:r>
            <a:endParaRPr lang="es-ES" sz="1200" b="0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Максимальное усилие до </a:t>
            </a:r>
            <a:r>
              <a:rPr lang="es-ES" sz="12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6</a:t>
            </a:r>
            <a:r>
              <a:rPr lang="es-ES" sz="120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0</a:t>
            </a:r>
            <a:r>
              <a:rPr lang="ru-RU" sz="12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0кг. </a:t>
            </a:r>
            <a:endParaRPr lang="es-ES" sz="1200" b="0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s-ES" sz="1200" b="0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spc="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Максимальный захват </a:t>
            </a:r>
            <a:r>
              <a:rPr lang="es-ES" sz="1200" spc="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10.4 </a:t>
            </a:r>
            <a:r>
              <a:rPr lang="ru-RU" sz="1200" spc="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мм</a:t>
            </a:r>
            <a:r>
              <a:rPr lang="es-ES" sz="1200" spc="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.</a:t>
            </a:r>
          </a:p>
          <a:p>
            <a:pPr marL="12700" marR="5715" algn="just">
              <a:lnSpc>
                <a:spcPct val="101200"/>
              </a:lnSpc>
            </a:pPr>
            <a:endParaRPr lang="es-ES" sz="1200" b="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2700" marR="5715" algn="just">
              <a:lnSpc>
                <a:spcPct val="101200"/>
              </a:lnSpc>
            </a:pPr>
            <a:endParaRPr lang="es-ES" sz="120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2700" marR="5715" algn="just">
              <a:lnSpc>
                <a:spcPct val="101200"/>
              </a:lnSpc>
            </a:pPr>
            <a:endParaRPr sz="1200" dirty="0">
              <a:latin typeface="Montserrat Light" panose="00000400000000000000" pitchFamily="2" charset="0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8782" y="1641022"/>
            <a:ext cx="1257935" cy="3714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250" spc="605" dirty="0">
                <a:solidFill>
                  <a:srgbClr val="231F20"/>
                </a:solidFill>
                <a:latin typeface="Calibri"/>
                <a:cs typeface="Calibri"/>
              </a:rPr>
              <a:t>SERIES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2869" y="2026043"/>
            <a:ext cx="2726055" cy="237490"/>
          </a:xfrm>
          <a:prstGeom prst="rect">
            <a:avLst/>
          </a:prstGeom>
          <a:solidFill>
            <a:srgbClr val="FE5100"/>
          </a:solidFill>
        </p:spPr>
        <p:txBody>
          <a:bodyPr vert="horz" wrap="square" lIns="0" tIns="29209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229"/>
              </a:spcBef>
            </a:pPr>
            <a:r>
              <a:rPr sz="1000" spc="265" dirty="0">
                <a:solidFill>
                  <a:srgbClr val="FFFFFF"/>
                </a:solidFill>
                <a:latin typeface="Calibri"/>
                <a:cs typeface="Calibri"/>
              </a:rPr>
              <a:t>SPECIAL</a:t>
            </a:r>
            <a:r>
              <a:rPr sz="10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254" dirty="0">
                <a:solidFill>
                  <a:srgbClr val="FFFFFF"/>
                </a:solidFill>
                <a:latin typeface="Calibri"/>
                <a:cs typeface="Calibri"/>
              </a:rPr>
              <a:t>SERIES</a:t>
            </a:r>
            <a:r>
              <a:rPr sz="10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1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0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215" dirty="0">
                <a:solidFill>
                  <a:srgbClr val="FFFFFF"/>
                </a:solidFill>
                <a:latin typeface="Calibri"/>
                <a:cs typeface="Calibri"/>
              </a:rPr>
              <a:t>PANIC</a:t>
            </a:r>
            <a:r>
              <a:rPr sz="10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265" dirty="0">
                <a:solidFill>
                  <a:srgbClr val="FFFFFF"/>
                </a:solidFill>
                <a:latin typeface="Calibri"/>
                <a:cs typeface="Calibri"/>
              </a:rPr>
              <a:t>DEVICES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82537" y="5606841"/>
            <a:ext cx="73660" cy="382905"/>
          </a:xfrm>
          <a:custGeom>
            <a:avLst/>
            <a:gdLst/>
            <a:ahLst/>
            <a:cxnLst/>
            <a:rect l="l" t="t" r="r" b="b"/>
            <a:pathLst>
              <a:path w="73660" h="382904">
                <a:moveTo>
                  <a:pt x="33452" y="381774"/>
                </a:moveTo>
                <a:lnTo>
                  <a:pt x="11768" y="382317"/>
                </a:lnTo>
                <a:lnTo>
                  <a:pt x="1523" y="377255"/>
                </a:lnTo>
                <a:lnTo>
                  <a:pt x="0" y="361870"/>
                </a:lnTo>
                <a:lnTo>
                  <a:pt x="4483" y="331444"/>
                </a:lnTo>
                <a:lnTo>
                  <a:pt x="10583" y="315871"/>
                </a:lnTo>
                <a:lnTo>
                  <a:pt x="13848" y="307249"/>
                </a:lnTo>
                <a:lnTo>
                  <a:pt x="15386" y="302492"/>
                </a:lnTo>
                <a:lnTo>
                  <a:pt x="16307" y="298513"/>
                </a:lnTo>
                <a:lnTo>
                  <a:pt x="28880" y="263626"/>
                </a:lnTo>
                <a:lnTo>
                  <a:pt x="29018" y="237696"/>
                </a:lnTo>
                <a:lnTo>
                  <a:pt x="26888" y="220730"/>
                </a:lnTo>
                <a:lnTo>
                  <a:pt x="20531" y="205238"/>
                </a:lnTo>
                <a:lnTo>
                  <a:pt x="7988" y="183730"/>
                </a:lnTo>
                <a:lnTo>
                  <a:pt x="12383" y="24574"/>
                </a:lnTo>
                <a:lnTo>
                  <a:pt x="12990" y="10367"/>
                </a:lnTo>
                <a:lnTo>
                  <a:pt x="15388" y="3071"/>
                </a:lnTo>
                <a:lnTo>
                  <a:pt x="21550" y="383"/>
                </a:lnTo>
                <a:lnTo>
                  <a:pt x="33452" y="0"/>
                </a:lnTo>
                <a:lnTo>
                  <a:pt x="42828" y="383"/>
                </a:lnTo>
                <a:lnTo>
                  <a:pt x="47643" y="3071"/>
                </a:lnTo>
                <a:lnTo>
                  <a:pt x="49416" y="10367"/>
                </a:lnTo>
                <a:lnTo>
                  <a:pt x="49670" y="24574"/>
                </a:lnTo>
                <a:lnTo>
                  <a:pt x="49670" y="181317"/>
                </a:lnTo>
                <a:lnTo>
                  <a:pt x="66082" y="205690"/>
                </a:lnTo>
                <a:lnTo>
                  <a:pt x="73379" y="226899"/>
                </a:lnTo>
                <a:lnTo>
                  <a:pt x="73207" y="256721"/>
                </a:lnTo>
                <a:lnTo>
                  <a:pt x="67208" y="306933"/>
                </a:lnTo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63492" y="5428139"/>
            <a:ext cx="88900" cy="483870"/>
          </a:xfrm>
          <a:custGeom>
            <a:avLst/>
            <a:gdLst/>
            <a:ahLst/>
            <a:cxnLst/>
            <a:rect l="l" t="t" r="r" b="b"/>
            <a:pathLst>
              <a:path w="88900" h="483870">
                <a:moveTo>
                  <a:pt x="73998" y="369582"/>
                </a:moveTo>
                <a:lnTo>
                  <a:pt x="88793" y="0"/>
                </a:lnTo>
                <a:lnTo>
                  <a:pt x="66276" y="2924"/>
                </a:lnTo>
                <a:lnTo>
                  <a:pt x="53913" y="6964"/>
                </a:lnTo>
                <a:lnTo>
                  <a:pt x="47331" y="14878"/>
                </a:lnTo>
                <a:lnTo>
                  <a:pt x="42159" y="29425"/>
                </a:lnTo>
                <a:lnTo>
                  <a:pt x="11356" y="113577"/>
                </a:lnTo>
                <a:lnTo>
                  <a:pt x="0" y="188958"/>
                </a:lnTo>
                <a:lnTo>
                  <a:pt x="7110" y="298164"/>
                </a:lnTo>
                <a:lnTo>
                  <a:pt x="31707" y="483793"/>
                </a:lnTo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96135" y="5421549"/>
            <a:ext cx="156210" cy="512445"/>
          </a:xfrm>
          <a:custGeom>
            <a:avLst/>
            <a:gdLst/>
            <a:ahLst/>
            <a:cxnLst/>
            <a:rect l="l" t="t" r="r" b="b"/>
            <a:pathLst>
              <a:path w="156210" h="512445">
                <a:moveTo>
                  <a:pt x="156151" y="6590"/>
                </a:moveTo>
                <a:lnTo>
                  <a:pt x="50944" y="1764"/>
                </a:lnTo>
                <a:lnTo>
                  <a:pt x="36654" y="0"/>
                </a:lnTo>
                <a:lnTo>
                  <a:pt x="28828" y="4079"/>
                </a:lnTo>
                <a:lnTo>
                  <a:pt x="24710" y="18202"/>
                </a:lnTo>
                <a:lnTo>
                  <a:pt x="21543" y="46570"/>
                </a:lnTo>
                <a:lnTo>
                  <a:pt x="3509" y="275346"/>
                </a:lnTo>
                <a:lnTo>
                  <a:pt x="0" y="400123"/>
                </a:lnTo>
                <a:lnTo>
                  <a:pt x="13266" y="464566"/>
                </a:lnTo>
                <a:lnTo>
                  <a:pt x="45559" y="512342"/>
                </a:lnTo>
                <a:lnTo>
                  <a:pt x="92587" y="512342"/>
                </a:lnTo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57328" y="5732850"/>
            <a:ext cx="91440" cy="344170"/>
          </a:xfrm>
          <a:custGeom>
            <a:avLst/>
            <a:gdLst/>
            <a:ahLst/>
            <a:cxnLst/>
            <a:rect l="l" t="t" r="r" b="b"/>
            <a:pathLst>
              <a:path w="91439" h="344170">
                <a:moveTo>
                  <a:pt x="822" y="327266"/>
                </a:moveTo>
                <a:lnTo>
                  <a:pt x="3439" y="343725"/>
                </a:lnTo>
                <a:lnTo>
                  <a:pt x="17929" y="343725"/>
                </a:lnTo>
                <a:lnTo>
                  <a:pt x="30088" y="341975"/>
                </a:lnTo>
                <a:lnTo>
                  <a:pt x="36332" y="339677"/>
                </a:lnTo>
                <a:lnTo>
                  <a:pt x="38632" y="335288"/>
                </a:lnTo>
                <a:lnTo>
                  <a:pt x="38961" y="327266"/>
                </a:lnTo>
                <a:lnTo>
                  <a:pt x="38961" y="248246"/>
                </a:lnTo>
                <a:lnTo>
                  <a:pt x="58772" y="217710"/>
                </a:lnTo>
                <a:lnTo>
                  <a:pt x="69010" y="199024"/>
                </a:lnTo>
                <a:lnTo>
                  <a:pt x="72945" y="184535"/>
                </a:lnTo>
                <a:lnTo>
                  <a:pt x="73847" y="166585"/>
                </a:lnTo>
                <a:lnTo>
                  <a:pt x="73847" y="65163"/>
                </a:lnTo>
                <a:lnTo>
                  <a:pt x="90954" y="65163"/>
                </a:lnTo>
                <a:lnTo>
                  <a:pt x="90954" y="0"/>
                </a:lnTo>
                <a:lnTo>
                  <a:pt x="40307" y="0"/>
                </a:lnTo>
                <a:lnTo>
                  <a:pt x="42250" y="148132"/>
                </a:lnTo>
                <a:lnTo>
                  <a:pt x="30621" y="179237"/>
                </a:lnTo>
                <a:lnTo>
                  <a:pt x="23182" y="196946"/>
                </a:lnTo>
                <a:lnTo>
                  <a:pt x="16727" y="207867"/>
                </a:lnTo>
                <a:lnTo>
                  <a:pt x="8049" y="218605"/>
                </a:lnTo>
                <a:lnTo>
                  <a:pt x="2935" y="231951"/>
                </a:lnTo>
                <a:lnTo>
                  <a:pt x="478" y="239314"/>
                </a:lnTo>
                <a:lnTo>
                  <a:pt x="0" y="243317"/>
                </a:lnTo>
                <a:lnTo>
                  <a:pt x="822" y="246583"/>
                </a:lnTo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48282" y="5501012"/>
            <a:ext cx="107314" cy="526415"/>
          </a:xfrm>
          <a:custGeom>
            <a:avLst/>
            <a:gdLst/>
            <a:ahLst/>
            <a:cxnLst/>
            <a:rect l="l" t="t" r="r" b="b"/>
            <a:pathLst>
              <a:path w="107314" h="526414">
                <a:moveTo>
                  <a:pt x="0" y="231838"/>
                </a:moveTo>
                <a:lnTo>
                  <a:pt x="4100" y="108186"/>
                </a:lnTo>
                <a:lnTo>
                  <a:pt x="7181" y="42819"/>
                </a:lnTo>
                <a:lnTo>
                  <a:pt x="10787" y="14002"/>
                </a:lnTo>
                <a:lnTo>
                  <a:pt x="16459" y="0"/>
                </a:lnTo>
                <a:lnTo>
                  <a:pt x="106845" y="0"/>
                </a:lnTo>
                <a:lnTo>
                  <a:pt x="106845" y="238848"/>
                </a:lnTo>
                <a:lnTo>
                  <a:pt x="106845" y="525957"/>
                </a:lnTo>
                <a:lnTo>
                  <a:pt x="0" y="525957"/>
                </a:lnTo>
                <a:lnTo>
                  <a:pt x="0" y="297002"/>
                </a:lnTo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55128" y="5728456"/>
            <a:ext cx="30480" cy="90805"/>
          </a:xfrm>
          <a:custGeom>
            <a:avLst/>
            <a:gdLst/>
            <a:ahLst/>
            <a:cxnLst/>
            <a:rect l="l" t="t" r="r" b="b"/>
            <a:pathLst>
              <a:path w="30479" h="90804">
                <a:moveTo>
                  <a:pt x="0" y="0"/>
                </a:moveTo>
                <a:lnTo>
                  <a:pt x="29857" y="0"/>
                </a:lnTo>
                <a:lnTo>
                  <a:pt x="29857" y="90411"/>
                </a:lnTo>
                <a:lnTo>
                  <a:pt x="0" y="90411"/>
                </a:lnTo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57390" y="117548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274421" y="0"/>
                </a:moveTo>
                <a:lnTo>
                  <a:pt x="0" y="0"/>
                </a:lnTo>
                <a:lnTo>
                  <a:pt x="0" y="228701"/>
                </a:lnTo>
                <a:lnTo>
                  <a:pt x="274421" y="228701"/>
                </a:lnTo>
                <a:lnTo>
                  <a:pt x="320167" y="183172"/>
                </a:lnTo>
                <a:lnTo>
                  <a:pt x="320167" y="182956"/>
                </a:lnTo>
                <a:lnTo>
                  <a:pt x="45732" y="182956"/>
                </a:lnTo>
                <a:lnTo>
                  <a:pt x="45732" y="45745"/>
                </a:lnTo>
                <a:lnTo>
                  <a:pt x="320167" y="45745"/>
                </a:lnTo>
                <a:lnTo>
                  <a:pt x="274421" y="0"/>
                </a:lnTo>
                <a:close/>
              </a:path>
              <a:path w="320675" h="229235">
                <a:moveTo>
                  <a:pt x="320167" y="45745"/>
                </a:moveTo>
                <a:lnTo>
                  <a:pt x="255206" y="45745"/>
                </a:lnTo>
                <a:lnTo>
                  <a:pt x="274421" y="64960"/>
                </a:lnTo>
                <a:lnTo>
                  <a:pt x="274421" y="164147"/>
                </a:lnTo>
                <a:lnTo>
                  <a:pt x="255511" y="182956"/>
                </a:lnTo>
                <a:lnTo>
                  <a:pt x="320167" y="182956"/>
                </a:lnTo>
                <a:lnTo>
                  <a:pt x="320167" y="457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23290" y="32385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46163" y="163829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23290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20590" y="163283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7210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89189" y="117551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67" y="0"/>
                </a:moveTo>
                <a:lnTo>
                  <a:pt x="0" y="0"/>
                </a:lnTo>
                <a:lnTo>
                  <a:pt x="0" y="228688"/>
                </a:lnTo>
                <a:lnTo>
                  <a:pt x="45745" y="228688"/>
                </a:lnTo>
                <a:lnTo>
                  <a:pt x="45745" y="137223"/>
                </a:lnTo>
                <a:lnTo>
                  <a:pt x="320167" y="137223"/>
                </a:lnTo>
                <a:lnTo>
                  <a:pt x="320167" y="91478"/>
                </a:lnTo>
                <a:lnTo>
                  <a:pt x="45745" y="91478"/>
                </a:lnTo>
                <a:lnTo>
                  <a:pt x="45745" y="45732"/>
                </a:lnTo>
                <a:lnTo>
                  <a:pt x="320167" y="45732"/>
                </a:lnTo>
                <a:lnTo>
                  <a:pt x="320167" y="0"/>
                </a:lnTo>
                <a:close/>
              </a:path>
              <a:path w="320675" h="229235">
                <a:moveTo>
                  <a:pt x="274434" y="137223"/>
                </a:moveTo>
                <a:lnTo>
                  <a:pt x="223202" y="137223"/>
                </a:lnTo>
                <a:lnTo>
                  <a:pt x="268947" y="228688"/>
                </a:lnTo>
                <a:lnTo>
                  <a:pt x="320167" y="228688"/>
                </a:lnTo>
                <a:lnTo>
                  <a:pt x="274434" y="137223"/>
                </a:lnTo>
                <a:close/>
              </a:path>
              <a:path w="320675" h="229235">
                <a:moveTo>
                  <a:pt x="320167" y="45732"/>
                </a:moveTo>
                <a:lnTo>
                  <a:pt x="274434" y="45732"/>
                </a:lnTo>
                <a:lnTo>
                  <a:pt x="274434" y="91478"/>
                </a:lnTo>
                <a:lnTo>
                  <a:pt x="320167" y="91478"/>
                </a:lnTo>
                <a:lnTo>
                  <a:pt x="320167" y="457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343874" y="255270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321002" y="232409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21002" y="163829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45" y="45720"/>
                </a:lnTo>
                <a:lnTo>
                  <a:pt x="45745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321002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618296" y="254774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465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595436" y="163283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45732" y="0"/>
                </a:moveTo>
                <a:lnTo>
                  <a:pt x="0" y="0"/>
                </a:lnTo>
                <a:lnTo>
                  <a:pt x="0" y="45745"/>
                </a:lnTo>
                <a:lnTo>
                  <a:pt x="45732" y="45745"/>
                </a:lnTo>
                <a:lnTo>
                  <a:pt x="45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686901" y="32331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961335" y="25473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19"/>
                </a:moveTo>
                <a:lnTo>
                  <a:pt x="45732" y="45719"/>
                </a:lnTo>
                <a:lnTo>
                  <a:pt x="45732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686901" y="2318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686901" y="16329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32" y="45720"/>
                </a:lnTo>
                <a:lnTo>
                  <a:pt x="45732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686901" y="14043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955094" y="117556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67" y="0"/>
                </a:moveTo>
                <a:lnTo>
                  <a:pt x="0" y="0"/>
                </a:lnTo>
                <a:lnTo>
                  <a:pt x="0" y="228688"/>
                </a:lnTo>
                <a:lnTo>
                  <a:pt x="320167" y="228688"/>
                </a:lnTo>
                <a:lnTo>
                  <a:pt x="274523" y="183172"/>
                </a:lnTo>
                <a:lnTo>
                  <a:pt x="274739" y="182943"/>
                </a:lnTo>
                <a:lnTo>
                  <a:pt x="45745" y="182943"/>
                </a:lnTo>
                <a:lnTo>
                  <a:pt x="45745" y="45732"/>
                </a:lnTo>
                <a:lnTo>
                  <a:pt x="274523" y="45732"/>
                </a:lnTo>
                <a:lnTo>
                  <a:pt x="320167" y="355"/>
                </a:lnTo>
                <a:lnTo>
                  <a:pt x="320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82618" y="444492"/>
            <a:ext cx="4661535" cy="302260"/>
          </a:xfrm>
          <a:custGeom>
            <a:avLst/>
            <a:gdLst/>
            <a:ahLst/>
            <a:cxnLst/>
            <a:rect l="l" t="t" r="r" b="b"/>
            <a:pathLst>
              <a:path w="4661534" h="302259">
                <a:moveTo>
                  <a:pt x="4661382" y="0"/>
                </a:moveTo>
                <a:lnTo>
                  <a:pt x="301726" y="0"/>
                </a:lnTo>
                <a:lnTo>
                  <a:pt x="0" y="301726"/>
                </a:lnTo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277396" y="483725"/>
            <a:ext cx="2742565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340" dirty="0">
                <a:solidFill>
                  <a:srgbClr val="FFFFFF"/>
                </a:solidFill>
                <a:latin typeface="Calibri"/>
                <a:cs typeface="Calibri"/>
              </a:rPr>
              <a:t>PRODUCTS 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100" spc="305" dirty="0">
                <a:solidFill>
                  <a:srgbClr val="FFFFFF"/>
                </a:solidFill>
                <a:latin typeface="Calibri"/>
                <a:cs typeface="Calibri"/>
              </a:rPr>
              <a:t>ELECTRIC</a:t>
            </a:r>
            <a:r>
              <a:rPr sz="11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315" dirty="0">
                <a:solidFill>
                  <a:srgbClr val="FFFFFF"/>
                </a:solidFill>
                <a:latin typeface="Calibri"/>
                <a:cs typeface="Calibri"/>
              </a:rPr>
              <a:t>STRIKES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xmlns="" id="{0631CAE3-7F67-4F59-B477-F2B48ACD55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2"/>
            <a:ext cx="9144000" cy="725182"/>
          </a:xfrm>
          <a:prstGeom prst="rect">
            <a:avLst/>
          </a:prstGeom>
        </p:spPr>
      </p:pic>
      <p:sp>
        <p:nvSpPr>
          <p:cNvPr id="42" name="object 10">
            <a:extLst>
              <a:ext uri="{FF2B5EF4-FFF2-40B4-BE49-F238E27FC236}">
                <a16:creationId xmlns:a16="http://schemas.microsoft.com/office/drawing/2014/main" xmlns="" id="{D7C03E18-3D34-1312-8A4E-10B6C5B71DB0}"/>
              </a:ext>
            </a:extLst>
          </p:cNvPr>
          <p:cNvSpPr/>
          <p:nvPr/>
        </p:nvSpPr>
        <p:spPr>
          <a:xfrm>
            <a:off x="4256768" y="4733844"/>
            <a:ext cx="73660" cy="382905"/>
          </a:xfrm>
          <a:custGeom>
            <a:avLst/>
            <a:gdLst/>
            <a:ahLst/>
            <a:cxnLst/>
            <a:rect l="l" t="t" r="r" b="b"/>
            <a:pathLst>
              <a:path w="73660" h="382904">
                <a:moveTo>
                  <a:pt x="33452" y="381774"/>
                </a:moveTo>
                <a:lnTo>
                  <a:pt x="11768" y="382317"/>
                </a:lnTo>
                <a:lnTo>
                  <a:pt x="1523" y="377255"/>
                </a:lnTo>
                <a:lnTo>
                  <a:pt x="0" y="361870"/>
                </a:lnTo>
                <a:lnTo>
                  <a:pt x="4483" y="331444"/>
                </a:lnTo>
                <a:lnTo>
                  <a:pt x="10583" y="315871"/>
                </a:lnTo>
                <a:lnTo>
                  <a:pt x="13848" y="307249"/>
                </a:lnTo>
                <a:lnTo>
                  <a:pt x="15386" y="302492"/>
                </a:lnTo>
                <a:lnTo>
                  <a:pt x="16307" y="298513"/>
                </a:lnTo>
                <a:lnTo>
                  <a:pt x="28880" y="263626"/>
                </a:lnTo>
                <a:lnTo>
                  <a:pt x="29018" y="237696"/>
                </a:lnTo>
                <a:lnTo>
                  <a:pt x="26888" y="220730"/>
                </a:lnTo>
                <a:lnTo>
                  <a:pt x="20531" y="205238"/>
                </a:lnTo>
                <a:lnTo>
                  <a:pt x="7988" y="183730"/>
                </a:lnTo>
                <a:lnTo>
                  <a:pt x="12383" y="24574"/>
                </a:lnTo>
                <a:lnTo>
                  <a:pt x="12990" y="10367"/>
                </a:lnTo>
                <a:lnTo>
                  <a:pt x="15388" y="3071"/>
                </a:lnTo>
                <a:lnTo>
                  <a:pt x="21550" y="383"/>
                </a:lnTo>
                <a:lnTo>
                  <a:pt x="33452" y="0"/>
                </a:lnTo>
                <a:lnTo>
                  <a:pt x="42828" y="383"/>
                </a:lnTo>
                <a:lnTo>
                  <a:pt x="47643" y="3071"/>
                </a:lnTo>
                <a:lnTo>
                  <a:pt x="49416" y="10367"/>
                </a:lnTo>
                <a:lnTo>
                  <a:pt x="49670" y="24574"/>
                </a:lnTo>
                <a:lnTo>
                  <a:pt x="49670" y="181317"/>
                </a:lnTo>
                <a:lnTo>
                  <a:pt x="66082" y="205690"/>
                </a:lnTo>
                <a:lnTo>
                  <a:pt x="73379" y="226899"/>
                </a:lnTo>
                <a:lnTo>
                  <a:pt x="73207" y="256721"/>
                </a:lnTo>
                <a:lnTo>
                  <a:pt x="67208" y="306933"/>
                </a:lnTo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3">
            <a:extLst>
              <a:ext uri="{FF2B5EF4-FFF2-40B4-BE49-F238E27FC236}">
                <a16:creationId xmlns:a16="http://schemas.microsoft.com/office/drawing/2014/main" xmlns="" id="{D584607F-7C07-9E0D-CB36-AFA68DBF725A}"/>
              </a:ext>
            </a:extLst>
          </p:cNvPr>
          <p:cNvSpPr/>
          <p:nvPr/>
        </p:nvSpPr>
        <p:spPr>
          <a:xfrm>
            <a:off x="5631559" y="4859853"/>
            <a:ext cx="91440" cy="344170"/>
          </a:xfrm>
          <a:custGeom>
            <a:avLst/>
            <a:gdLst/>
            <a:ahLst/>
            <a:cxnLst/>
            <a:rect l="l" t="t" r="r" b="b"/>
            <a:pathLst>
              <a:path w="91439" h="344170">
                <a:moveTo>
                  <a:pt x="822" y="327266"/>
                </a:moveTo>
                <a:lnTo>
                  <a:pt x="3439" y="343725"/>
                </a:lnTo>
                <a:lnTo>
                  <a:pt x="17929" y="343725"/>
                </a:lnTo>
                <a:lnTo>
                  <a:pt x="30088" y="341975"/>
                </a:lnTo>
                <a:lnTo>
                  <a:pt x="36332" y="339677"/>
                </a:lnTo>
                <a:lnTo>
                  <a:pt x="38632" y="335288"/>
                </a:lnTo>
                <a:lnTo>
                  <a:pt x="38961" y="327266"/>
                </a:lnTo>
                <a:lnTo>
                  <a:pt x="38961" y="248246"/>
                </a:lnTo>
                <a:lnTo>
                  <a:pt x="58772" y="217710"/>
                </a:lnTo>
                <a:lnTo>
                  <a:pt x="69010" y="199024"/>
                </a:lnTo>
                <a:lnTo>
                  <a:pt x="72945" y="184535"/>
                </a:lnTo>
                <a:lnTo>
                  <a:pt x="73847" y="166585"/>
                </a:lnTo>
                <a:lnTo>
                  <a:pt x="73847" y="65163"/>
                </a:lnTo>
                <a:lnTo>
                  <a:pt x="90954" y="65163"/>
                </a:lnTo>
                <a:lnTo>
                  <a:pt x="90954" y="0"/>
                </a:lnTo>
                <a:lnTo>
                  <a:pt x="40307" y="0"/>
                </a:lnTo>
                <a:lnTo>
                  <a:pt x="42250" y="148132"/>
                </a:lnTo>
                <a:lnTo>
                  <a:pt x="30621" y="179237"/>
                </a:lnTo>
                <a:lnTo>
                  <a:pt x="23182" y="196946"/>
                </a:lnTo>
                <a:lnTo>
                  <a:pt x="16727" y="207867"/>
                </a:lnTo>
                <a:lnTo>
                  <a:pt x="8049" y="218605"/>
                </a:lnTo>
                <a:lnTo>
                  <a:pt x="2935" y="231951"/>
                </a:lnTo>
                <a:lnTo>
                  <a:pt x="478" y="239314"/>
                </a:lnTo>
                <a:lnTo>
                  <a:pt x="0" y="243317"/>
                </a:lnTo>
                <a:lnTo>
                  <a:pt x="822" y="246583"/>
                </a:lnTo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5">
            <a:extLst>
              <a:ext uri="{FF2B5EF4-FFF2-40B4-BE49-F238E27FC236}">
                <a16:creationId xmlns:a16="http://schemas.microsoft.com/office/drawing/2014/main" xmlns="" id="{70550783-2625-E22E-A3A3-06BB96EF3CBD}"/>
              </a:ext>
            </a:extLst>
          </p:cNvPr>
          <p:cNvSpPr/>
          <p:nvPr/>
        </p:nvSpPr>
        <p:spPr>
          <a:xfrm>
            <a:off x="5829359" y="4855459"/>
            <a:ext cx="30480" cy="90805"/>
          </a:xfrm>
          <a:custGeom>
            <a:avLst/>
            <a:gdLst/>
            <a:ahLst/>
            <a:cxnLst/>
            <a:rect l="l" t="t" r="r" b="b"/>
            <a:pathLst>
              <a:path w="30479" h="90804">
                <a:moveTo>
                  <a:pt x="0" y="0"/>
                </a:moveTo>
                <a:lnTo>
                  <a:pt x="29857" y="0"/>
                </a:lnTo>
                <a:lnTo>
                  <a:pt x="29857" y="90411"/>
                </a:lnTo>
                <a:lnTo>
                  <a:pt x="0" y="90411"/>
                </a:lnTo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6">
            <a:extLst>
              <a:ext uri="{FF2B5EF4-FFF2-40B4-BE49-F238E27FC236}">
                <a16:creationId xmlns:a16="http://schemas.microsoft.com/office/drawing/2014/main" xmlns="" id="{FAE39623-3BE5-8E4F-F25C-9428E5423EC9}"/>
              </a:ext>
            </a:extLst>
          </p:cNvPr>
          <p:cNvSpPr/>
          <p:nvPr/>
        </p:nvSpPr>
        <p:spPr>
          <a:xfrm>
            <a:off x="1663008" y="4936399"/>
            <a:ext cx="627005" cy="5958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17">
            <a:extLst>
              <a:ext uri="{FF2B5EF4-FFF2-40B4-BE49-F238E27FC236}">
                <a16:creationId xmlns:a16="http://schemas.microsoft.com/office/drawing/2014/main" xmlns="" id="{20043743-E776-23DB-5F85-2F81E38EB71C}"/>
              </a:ext>
            </a:extLst>
          </p:cNvPr>
          <p:cNvSpPr/>
          <p:nvPr/>
        </p:nvSpPr>
        <p:spPr>
          <a:xfrm>
            <a:off x="2455956" y="4925296"/>
            <a:ext cx="627005" cy="602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Imagen 46" descr="Icono&#10;&#10;Descripción generada automáticamente">
            <a:extLst>
              <a:ext uri="{FF2B5EF4-FFF2-40B4-BE49-F238E27FC236}">
                <a16:creationId xmlns:a16="http://schemas.microsoft.com/office/drawing/2014/main" xmlns="" id="{7B1E2FB7-659F-C1AE-4FAE-6EDB036ED4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96" y="2543196"/>
            <a:ext cx="885804" cy="885804"/>
          </a:xfrm>
          <a:prstGeom prst="rect">
            <a:avLst/>
          </a:prstGeom>
        </p:spPr>
      </p:pic>
      <p:pic>
        <p:nvPicPr>
          <p:cNvPr id="48" name="Imagen 47" descr="Logotipo, Icono, nombre de la empresa&#10;&#10;Descripción generada automáticamente">
            <a:extLst>
              <a:ext uri="{FF2B5EF4-FFF2-40B4-BE49-F238E27FC236}">
                <a16:creationId xmlns:a16="http://schemas.microsoft.com/office/drawing/2014/main" xmlns="" id="{3FA3F6D2-D232-3E70-4DC4-D79B012D83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382" y="3691500"/>
            <a:ext cx="885804" cy="885804"/>
          </a:xfrm>
          <a:prstGeom prst="rect">
            <a:avLst/>
          </a:prstGeom>
        </p:spPr>
      </p:pic>
      <p:graphicFrame>
        <p:nvGraphicFramePr>
          <p:cNvPr id="49" name="Tabla 48">
            <a:extLst>
              <a:ext uri="{FF2B5EF4-FFF2-40B4-BE49-F238E27FC236}">
                <a16:creationId xmlns:a16="http://schemas.microsoft.com/office/drawing/2014/main" xmlns="" id="{3A989F7A-DFAF-5CF1-4214-862CF5BEE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378168"/>
              </p:ext>
            </p:extLst>
          </p:nvPr>
        </p:nvGraphicFramePr>
        <p:xfrm>
          <a:off x="400067" y="5887197"/>
          <a:ext cx="2203583" cy="736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2280">
                  <a:extLst>
                    <a:ext uri="{9D8B030D-6E8A-4147-A177-3AD203B41FA5}">
                      <a16:colId xmlns:a16="http://schemas.microsoft.com/office/drawing/2014/main" xmlns="" val="3175443290"/>
                    </a:ext>
                  </a:extLst>
                </a:gridCol>
                <a:gridCol w="1031303">
                  <a:extLst>
                    <a:ext uri="{9D8B030D-6E8A-4147-A177-3AD203B41FA5}">
                      <a16:colId xmlns:a16="http://schemas.microsoft.com/office/drawing/2014/main" xmlns="" val="4003258427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P</a:t>
                      </a:r>
                      <a:r>
                        <a:rPr lang="ru-RU" sz="1100" u="none" strike="noStrike">
                          <a:effectLst/>
                        </a:rPr>
                        <a:t>азмеры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140*26.5*40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299104024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C</a:t>
                      </a:r>
                      <a:r>
                        <a:rPr lang="ru-RU" sz="1100" u="none" strike="noStrike" dirty="0">
                          <a:effectLst/>
                        </a:rPr>
                        <a:t>имметричная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138784263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P</a:t>
                      </a:r>
                      <a:r>
                        <a:rPr lang="ru-RU" sz="1100" u="none" strike="noStrike">
                          <a:effectLst/>
                        </a:rPr>
                        <a:t>адиусный языч</a:t>
                      </a:r>
                      <a:r>
                        <a:rPr lang="en-US" sz="1100" u="none" strike="noStrike">
                          <a:effectLst/>
                        </a:rPr>
                        <a:t>o</a:t>
                      </a:r>
                      <a:r>
                        <a:rPr lang="ru-RU" sz="1100" u="none" strike="noStrike">
                          <a:effectLst/>
                        </a:rPr>
                        <a:t>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354339178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 языч</a:t>
                      </a:r>
                      <a:r>
                        <a:rPr lang="en-US" sz="1100" u="none" strike="noStrike">
                          <a:effectLst/>
                        </a:rPr>
                        <a:t>o</a:t>
                      </a:r>
                      <a:r>
                        <a:rPr lang="ru-RU" sz="1100" u="none" strike="noStrike">
                          <a:effectLst/>
                        </a:rPr>
                        <a:t>к </a:t>
                      </a:r>
                      <a:r>
                        <a:rPr lang="en-US" sz="1100" u="none" strike="noStrike">
                          <a:effectLst/>
                        </a:rPr>
                        <a:t>FLEX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664212751"/>
                  </a:ext>
                </a:extLst>
              </a:tr>
            </a:tbl>
          </a:graphicData>
        </a:graphic>
      </p:graphicFrame>
      <p:graphicFrame>
        <p:nvGraphicFramePr>
          <p:cNvPr id="50" name="Tabla 9">
            <a:extLst>
              <a:ext uri="{FF2B5EF4-FFF2-40B4-BE49-F238E27FC236}">
                <a16:creationId xmlns:a16="http://schemas.microsoft.com/office/drawing/2014/main" xmlns="" id="{63349B33-7EF5-1832-092F-9184247458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308152"/>
              </p:ext>
            </p:extLst>
          </p:nvPr>
        </p:nvGraphicFramePr>
        <p:xfrm>
          <a:off x="3954887" y="5013494"/>
          <a:ext cx="4778369" cy="16154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774580">
                  <a:extLst>
                    <a:ext uri="{9D8B030D-6E8A-4147-A177-3AD203B41FA5}">
                      <a16:colId xmlns:a16="http://schemas.microsoft.com/office/drawing/2014/main" xmlns="" val="1184815573"/>
                    </a:ext>
                  </a:extLst>
                </a:gridCol>
                <a:gridCol w="2003789">
                  <a:extLst>
                    <a:ext uri="{9D8B030D-6E8A-4147-A177-3AD203B41FA5}">
                      <a16:colId xmlns:a16="http://schemas.microsoft.com/office/drawing/2014/main" xmlns="" val="2594403068"/>
                    </a:ext>
                  </a:extLst>
                </a:gridCol>
              </a:tblGrid>
              <a:tr h="1420607">
                <a:tc>
                  <a:txBody>
                    <a:bodyPr/>
                    <a:lstStyle/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Доступные функции: </a:t>
                      </a:r>
                    </a:p>
                    <a:p>
                      <a:endParaRPr lang="ru-RU" sz="1000" b="0" dirty="0">
                        <a:latin typeface="Montserrat" panose="00000500000000000000" pitchFamily="2" charset="0"/>
                      </a:endParaRPr>
                    </a:p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A</a:t>
                      </a:r>
                      <a:r>
                        <a:rPr lang="en-GB" sz="1000" b="0" dirty="0">
                          <a:latin typeface="Montserrat" panose="00000500000000000000" pitchFamily="2" charset="0"/>
                        </a:rPr>
                        <a:t>a</a:t>
                      </a:r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    Невидимая память (задержка)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305 </a:t>
                      </a:r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 M</a:t>
                      </a:r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ониторинг </a:t>
                      </a:r>
                      <a:endParaRPr lang="en-US" sz="1000" b="0" dirty="0">
                        <a:latin typeface="Montserrat" panose="00000500000000000000" pitchFamily="2" charset="0"/>
                      </a:endParaRPr>
                    </a:p>
                    <a:p>
                      <a:endParaRPr lang="en-US" sz="1000" b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Доступные катушки: </a:t>
                      </a:r>
                      <a:endParaRPr lang="es-ES" sz="1000" b="0" dirty="0">
                        <a:latin typeface="Montserrat" panose="00000500000000000000" pitchFamily="2" charset="0"/>
                      </a:endParaRPr>
                    </a:p>
                    <a:p>
                      <a:endParaRPr lang="es-ES" sz="1000" b="0" dirty="0">
                        <a:latin typeface="Montserrat" panose="00000500000000000000" pitchFamily="2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6</a:t>
                      </a:r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-12</a:t>
                      </a:r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V AC/DC</a:t>
                      </a: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8-12V AC/DC</a:t>
                      </a: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8-6V </a:t>
                      </a:r>
                      <a:r>
                        <a:rPr lang="es-ES" sz="1000" b="0" dirty="0" err="1">
                          <a:latin typeface="Montserrat" panose="00000500000000000000" pitchFamily="2" charset="0"/>
                        </a:rPr>
                        <a:t>Ac&amp;DC</a:t>
                      </a:r>
                      <a:endParaRPr lang="es-ES" sz="1000" b="0" dirty="0">
                        <a:latin typeface="Montserrat" panose="00000500000000000000" pitchFamily="2" charset="0"/>
                      </a:endParaRP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(424) 24V DC</a:t>
                      </a: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(512) 12V DC</a:t>
                      </a: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(524) 24V DC</a:t>
                      </a:r>
                    </a:p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и другие</a:t>
                      </a:r>
                    </a:p>
                    <a:p>
                      <a:endParaRPr lang="en-US" sz="1000" b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254779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321" y="6023019"/>
            <a:ext cx="7660480" cy="6195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47725" marR="5080" indent="-835660">
              <a:lnSpc>
                <a:spcPct val="100800"/>
              </a:lnSpc>
              <a:spcBef>
                <a:spcPts val="95"/>
              </a:spcBef>
            </a:pPr>
            <a:r>
              <a:rPr lang="ru-RU" sz="2000" b="1" spc="5" dirty="0">
                <a:solidFill>
                  <a:srgbClr val="231F20"/>
                </a:solidFill>
                <a:latin typeface="Montserrat Medium" panose="00000600000000000000" pitchFamily="2" charset="0"/>
                <a:cs typeface="Century Gothic"/>
              </a:rPr>
              <a:t>Ценности, которые выводят на  лидирующие позиции</a:t>
            </a:r>
            <a:r>
              <a:rPr lang="es-ES" sz="2000" b="1" spc="5" dirty="0">
                <a:solidFill>
                  <a:srgbClr val="231F20"/>
                </a:solidFill>
                <a:latin typeface="Montserrat Medium" panose="00000600000000000000" pitchFamily="2" charset="0"/>
                <a:cs typeface="Century Gothic"/>
              </a:rPr>
              <a:t> </a:t>
            </a:r>
            <a:r>
              <a:rPr lang="ru-RU" sz="2000" b="1" spc="5" dirty="0">
                <a:solidFill>
                  <a:srgbClr val="231F20"/>
                </a:solidFill>
                <a:latin typeface="Montserrat Medium" panose="00000600000000000000" pitchFamily="2" charset="0"/>
                <a:cs typeface="Century Gothic"/>
              </a:rPr>
              <a:t>на национальном и международном уровне. </a:t>
            </a:r>
            <a:endParaRPr sz="2000" dirty="0">
              <a:latin typeface="Montserrat Medium" panose="00000600000000000000" pitchFamily="2" charset="0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6368" y="1314287"/>
            <a:ext cx="15817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-5" dirty="0">
                <a:latin typeface="Montserrat Medium" panose="00000600000000000000" pitchFamily="2" charset="0"/>
                <a:cs typeface="Century Gothic"/>
              </a:rPr>
              <a:t>Призвание</a:t>
            </a:r>
            <a:endParaRPr sz="2000" dirty="0">
              <a:latin typeface="Montserrat Medium" panose="00000600000000000000" pitchFamily="2" charset="0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89286" y="1335307"/>
            <a:ext cx="107294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-5" dirty="0">
                <a:solidFill>
                  <a:srgbClr val="231F20"/>
                </a:solidFill>
                <a:latin typeface="Montserrat Medium" panose="00000600000000000000" pitchFamily="2" charset="0"/>
                <a:cs typeface="Century Gothic"/>
              </a:rPr>
              <a:t>Опыт</a:t>
            </a:r>
            <a:endParaRPr sz="2000" dirty="0">
              <a:latin typeface="Montserrat Medium" panose="00000600000000000000" pitchFamily="2" charset="0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04828" y="1314287"/>
            <a:ext cx="237556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>
                <a:solidFill>
                  <a:srgbClr val="231F20"/>
                </a:solidFill>
                <a:latin typeface="Montserrat Medium" panose="00000600000000000000" pitchFamily="2" charset="0"/>
                <a:cs typeface="Century Gothic"/>
              </a:rPr>
              <a:t>Приверженность</a:t>
            </a:r>
            <a:endParaRPr sz="2000" dirty="0">
              <a:latin typeface="Montserrat Medium" panose="00000600000000000000" pitchFamily="2" charset="0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5378" y="1281427"/>
            <a:ext cx="172671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>
                <a:solidFill>
                  <a:srgbClr val="231F20"/>
                </a:solidFill>
                <a:latin typeface="Montserrat Medium" panose="00000600000000000000" pitchFamily="2" charset="0"/>
                <a:cs typeface="Century Gothic"/>
              </a:rPr>
              <a:t>Новаторство</a:t>
            </a:r>
            <a:endParaRPr sz="2000" dirty="0">
              <a:latin typeface="Montserrat Medium" panose="00000600000000000000" pitchFamily="2" charset="0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2754" y="2278282"/>
            <a:ext cx="5438320" cy="3280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5320" y="334072"/>
            <a:ext cx="1019175" cy="1019175"/>
          </a:xfrm>
          <a:custGeom>
            <a:avLst/>
            <a:gdLst/>
            <a:ahLst/>
            <a:cxnLst/>
            <a:rect l="l" t="t" r="r" b="b"/>
            <a:pathLst>
              <a:path w="1019175" h="1019175">
                <a:moveTo>
                  <a:pt x="509397" y="0"/>
                </a:moveTo>
                <a:lnTo>
                  <a:pt x="462710" y="2084"/>
                </a:lnTo>
                <a:lnTo>
                  <a:pt x="417259" y="8211"/>
                </a:lnTo>
                <a:lnTo>
                  <a:pt x="373217" y="18206"/>
                </a:lnTo>
                <a:lnTo>
                  <a:pt x="330759" y="31894"/>
                </a:lnTo>
                <a:lnTo>
                  <a:pt x="290057" y="49099"/>
                </a:lnTo>
                <a:lnTo>
                  <a:pt x="251287" y="69646"/>
                </a:lnTo>
                <a:lnTo>
                  <a:pt x="214622" y="93360"/>
                </a:lnTo>
                <a:lnTo>
                  <a:pt x="180237" y="120066"/>
                </a:lnTo>
                <a:lnTo>
                  <a:pt x="148304" y="149588"/>
                </a:lnTo>
                <a:lnTo>
                  <a:pt x="118998" y="181752"/>
                </a:lnTo>
                <a:lnTo>
                  <a:pt x="92493" y="216381"/>
                </a:lnTo>
                <a:lnTo>
                  <a:pt x="68963" y="253301"/>
                </a:lnTo>
                <a:lnTo>
                  <a:pt x="48582" y="292337"/>
                </a:lnTo>
                <a:lnTo>
                  <a:pt x="31524" y="333314"/>
                </a:lnTo>
                <a:lnTo>
                  <a:pt x="17963" y="376055"/>
                </a:lnTo>
                <a:lnTo>
                  <a:pt x="8072" y="420386"/>
                </a:lnTo>
                <a:lnTo>
                  <a:pt x="2027" y="466132"/>
                </a:lnTo>
                <a:lnTo>
                  <a:pt x="0" y="513118"/>
                </a:lnTo>
                <a:lnTo>
                  <a:pt x="2378" y="561760"/>
                </a:lnTo>
                <a:lnTo>
                  <a:pt x="9284" y="609113"/>
                </a:lnTo>
                <a:lnTo>
                  <a:pt x="20502" y="654962"/>
                </a:lnTo>
                <a:lnTo>
                  <a:pt x="35817" y="699093"/>
                </a:lnTo>
                <a:lnTo>
                  <a:pt x="55013" y="741292"/>
                </a:lnTo>
                <a:lnTo>
                  <a:pt x="77875" y="781345"/>
                </a:lnTo>
                <a:lnTo>
                  <a:pt x="104186" y="819038"/>
                </a:lnTo>
                <a:lnTo>
                  <a:pt x="133732" y="854157"/>
                </a:lnTo>
                <a:lnTo>
                  <a:pt x="166296" y="886488"/>
                </a:lnTo>
                <a:lnTo>
                  <a:pt x="201663" y="915816"/>
                </a:lnTo>
                <a:lnTo>
                  <a:pt x="239618" y="941929"/>
                </a:lnTo>
                <a:lnTo>
                  <a:pt x="279945" y="964610"/>
                </a:lnTo>
                <a:lnTo>
                  <a:pt x="322428" y="983648"/>
                </a:lnTo>
                <a:lnTo>
                  <a:pt x="366852" y="998827"/>
                </a:lnTo>
                <a:lnTo>
                  <a:pt x="413001" y="1009933"/>
                </a:lnTo>
                <a:lnTo>
                  <a:pt x="460660" y="1016753"/>
                </a:lnTo>
                <a:lnTo>
                  <a:pt x="509612" y="1019073"/>
                </a:lnTo>
                <a:lnTo>
                  <a:pt x="558761" y="1016742"/>
                </a:lnTo>
                <a:lnTo>
                  <a:pt x="606571" y="1009897"/>
                </a:lnTo>
                <a:lnTo>
                  <a:pt x="652831" y="998748"/>
                </a:lnTo>
                <a:lnTo>
                  <a:pt x="697328" y="983507"/>
                </a:lnTo>
                <a:lnTo>
                  <a:pt x="739851" y="964387"/>
                </a:lnTo>
                <a:lnTo>
                  <a:pt x="746955" y="960374"/>
                </a:lnTo>
                <a:lnTo>
                  <a:pt x="510031" y="960374"/>
                </a:lnTo>
                <a:lnTo>
                  <a:pt x="460837" y="957737"/>
                </a:lnTo>
                <a:lnTo>
                  <a:pt x="413181" y="949996"/>
                </a:lnTo>
                <a:lnTo>
                  <a:pt x="367339" y="937425"/>
                </a:lnTo>
                <a:lnTo>
                  <a:pt x="323586" y="920298"/>
                </a:lnTo>
                <a:lnTo>
                  <a:pt x="282197" y="898889"/>
                </a:lnTo>
                <a:lnTo>
                  <a:pt x="243445" y="873472"/>
                </a:lnTo>
                <a:lnTo>
                  <a:pt x="207606" y="844322"/>
                </a:lnTo>
                <a:lnTo>
                  <a:pt x="174954" y="811714"/>
                </a:lnTo>
                <a:lnTo>
                  <a:pt x="145765" y="775921"/>
                </a:lnTo>
                <a:lnTo>
                  <a:pt x="120312" y="737218"/>
                </a:lnTo>
                <a:lnTo>
                  <a:pt x="98870" y="695879"/>
                </a:lnTo>
                <a:lnTo>
                  <a:pt x="81715" y="652178"/>
                </a:lnTo>
                <a:lnTo>
                  <a:pt x="69120" y="606390"/>
                </a:lnTo>
                <a:lnTo>
                  <a:pt x="61361" y="558790"/>
                </a:lnTo>
                <a:lnTo>
                  <a:pt x="58712" y="509651"/>
                </a:lnTo>
                <a:lnTo>
                  <a:pt x="61352" y="460628"/>
                </a:lnTo>
                <a:lnTo>
                  <a:pt x="69094" y="413111"/>
                </a:lnTo>
                <a:lnTo>
                  <a:pt x="81661" y="367377"/>
                </a:lnTo>
                <a:lnTo>
                  <a:pt x="98776" y="323704"/>
                </a:lnTo>
                <a:lnTo>
                  <a:pt x="120163" y="282368"/>
                </a:lnTo>
                <a:lnTo>
                  <a:pt x="145544" y="243649"/>
                </a:lnTo>
                <a:lnTo>
                  <a:pt x="174642" y="207823"/>
                </a:lnTo>
                <a:lnTo>
                  <a:pt x="207182" y="175168"/>
                </a:lnTo>
                <a:lnTo>
                  <a:pt x="242886" y="145963"/>
                </a:lnTo>
                <a:lnTo>
                  <a:pt x="281478" y="120483"/>
                </a:lnTo>
                <a:lnTo>
                  <a:pt x="322681" y="99008"/>
                </a:lnTo>
                <a:lnTo>
                  <a:pt x="366217" y="81814"/>
                </a:lnTo>
                <a:lnTo>
                  <a:pt x="411811" y="69179"/>
                </a:lnTo>
                <a:lnTo>
                  <a:pt x="459185" y="61382"/>
                </a:lnTo>
                <a:lnTo>
                  <a:pt x="508063" y="58699"/>
                </a:lnTo>
                <a:lnTo>
                  <a:pt x="746919" y="58699"/>
                </a:lnTo>
                <a:lnTo>
                  <a:pt x="739699" y="54624"/>
                </a:lnTo>
                <a:lnTo>
                  <a:pt x="697164" y="35519"/>
                </a:lnTo>
                <a:lnTo>
                  <a:pt x="652656" y="20293"/>
                </a:lnTo>
                <a:lnTo>
                  <a:pt x="606384" y="9157"/>
                </a:lnTo>
                <a:lnTo>
                  <a:pt x="558560" y="2322"/>
                </a:lnTo>
                <a:lnTo>
                  <a:pt x="509397" y="0"/>
                </a:lnTo>
                <a:close/>
              </a:path>
              <a:path w="1019175" h="1019175">
                <a:moveTo>
                  <a:pt x="746919" y="58699"/>
                </a:moveTo>
                <a:lnTo>
                  <a:pt x="508063" y="58699"/>
                </a:lnTo>
                <a:lnTo>
                  <a:pt x="557307" y="61307"/>
                </a:lnTo>
                <a:lnTo>
                  <a:pt x="605015" y="69012"/>
                </a:lnTo>
                <a:lnTo>
                  <a:pt x="650912" y="81539"/>
                </a:lnTo>
                <a:lnTo>
                  <a:pt x="694722" y="98616"/>
                </a:lnTo>
                <a:lnTo>
                  <a:pt x="736171" y="119968"/>
                </a:lnTo>
                <a:lnTo>
                  <a:pt x="774985" y="145323"/>
                </a:lnTo>
                <a:lnTo>
                  <a:pt x="810889" y="174408"/>
                </a:lnTo>
                <a:lnTo>
                  <a:pt x="843607" y="206948"/>
                </a:lnTo>
                <a:lnTo>
                  <a:pt x="872866" y="242672"/>
                </a:lnTo>
                <a:lnTo>
                  <a:pt x="898390" y="281305"/>
                </a:lnTo>
                <a:lnTo>
                  <a:pt x="919904" y="322574"/>
                </a:lnTo>
                <a:lnTo>
                  <a:pt x="937134" y="366206"/>
                </a:lnTo>
                <a:lnTo>
                  <a:pt x="949806" y="411927"/>
                </a:lnTo>
                <a:lnTo>
                  <a:pt x="957644" y="459465"/>
                </a:lnTo>
                <a:lnTo>
                  <a:pt x="960374" y="508546"/>
                </a:lnTo>
                <a:lnTo>
                  <a:pt x="957803" y="557687"/>
                </a:lnTo>
                <a:lnTo>
                  <a:pt x="950111" y="605316"/>
                </a:lnTo>
                <a:lnTo>
                  <a:pt x="937572" y="651155"/>
                </a:lnTo>
                <a:lnTo>
                  <a:pt x="920465" y="694926"/>
                </a:lnTo>
                <a:lnTo>
                  <a:pt x="899066" y="736351"/>
                </a:lnTo>
                <a:lnTo>
                  <a:pt x="873654" y="775152"/>
                </a:lnTo>
                <a:lnTo>
                  <a:pt x="844504" y="811050"/>
                </a:lnTo>
                <a:lnTo>
                  <a:pt x="811894" y="843767"/>
                </a:lnTo>
                <a:lnTo>
                  <a:pt x="776102" y="873026"/>
                </a:lnTo>
                <a:lnTo>
                  <a:pt x="737404" y="898548"/>
                </a:lnTo>
                <a:lnTo>
                  <a:pt x="696077" y="920056"/>
                </a:lnTo>
                <a:lnTo>
                  <a:pt x="652400" y="937270"/>
                </a:lnTo>
                <a:lnTo>
                  <a:pt x="606648" y="949913"/>
                </a:lnTo>
                <a:lnTo>
                  <a:pt x="559100" y="957707"/>
                </a:lnTo>
                <a:lnTo>
                  <a:pt x="510031" y="960374"/>
                </a:lnTo>
                <a:lnTo>
                  <a:pt x="746955" y="960374"/>
                </a:lnTo>
                <a:lnTo>
                  <a:pt x="780189" y="941598"/>
                </a:lnTo>
                <a:lnTo>
                  <a:pt x="818129" y="915354"/>
                </a:lnTo>
                <a:lnTo>
                  <a:pt x="853460" y="885865"/>
                </a:lnTo>
                <a:lnTo>
                  <a:pt x="885970" y="853344"/>
                </a:lnTo>
                <a:lnTo>
                  <a:pt x="915448" y="818002"/>
                </a:lnTo>
                <a:lnTo>
                  <a:pt x="941681" y="780051"/>
                </a:lnTo>
                <a:lnTo>
                  <a:pt x="964457" y="739703"/>
                </a:lnTo>
                <a:lnTo>
                  <a:pt x="983566" y="697170"/>
                </a:lnTo>
                <a:lnTo>
                  <a:pt x="998795" y="652664"/>
                </a:lnTo>
                <a:lnTo>
                  <a:pt x="1009933" y="606390"/>
                </a:lnTo>
                <a:lnTo>
                  <a:pt x="1016736" y="558790"/>
                </a:lnTo>
                <a:lnTo>
                  <a:pt x="1019075" y="509651"/>
                </a:lnTo>
                <a:lnTo>
                  <a:pt x="1019044" y="508546"/>
                </a:lnTo>
                <a:lnTo>
                  <a:pt x="1016747" y="460270"/>
                </a:lnTo>
                <a:lnTo>
                  <a:pt x="1009896" y="412459"/>
                </a:lnTo>
                <a:lnTo>
                  <a:pt x="998743" y="366201"/>
                </a:lnTo>
                <a:lnTo>
                  <a:pt x="983500" y="321706"/>
                </a:lnTo>
                <a:lnTo>
                  <a:pt x="964378" y="279187"/>
                </a:lnTo>
                <a:lnTo>
                  <a:pt x="941590" y="238855"/>
                </a:lnTo>
                <a:lnTo>
                  <a:pt x="915346" y="200920"/>
                </a:lnTo>
                <a:lnTo>
                  <a:pt x="885858" y="165596"/>
                </a:lnTo>
                <a:lnTo>
                  <a:pt x="853338" y="133093"/>
                </a:lnTo>
                <a:lnTo>
                  <a:pt x="817997" y="103622"/>
                </a:lnTo>
                <a:lnTo>
                  <a:pt x="780047" y="77395"/>
                </a:lnTo>
                <a:lnTo>
                  <a:pt x="746919" y="58699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8785" y="798701"/>
            <a:ext cx="668020" cy="212725"/>
          </a:xfrm>
          <a:custGeom>
            <a:avLst/>
            <a:gdLst/>
            <a:ahLst/>
            <a:cxnLst/>
            <a:rect l="l" t="t" r="r" b="b"/>
            <a:pathLst>
              <a:path w="668019" h="212725">
                <a:moveTo>
                  <a:pt x="279533" y="105930"/>
                </a:moveTo>
                <a:lnTo>
                  <a:pt x="112314" y="105930"/>
                </a:lnTo>
                <a:lnTo>
                  <a:pt x="120002" y="108242"/>
                </a:lnTo>
                <a:lnTo>
                  <a:pt x="163951" y="125129"/>
                </a:lnTo>
                <a:lnTo>
                  <a:pt x="385800" y="209981"/>
                </a:lnTo>
                <a:lnTo>
                  <a:pt x="393537" y="212273"/>
                </a:lnTo>
                <a:lnTo>
                  <a:pt x="400337" y="212475"/>
                </a:lnTo>
                <a:lnTo>
                  <a:pt x="406730" y="210322"/>
                </a:lnTo>
                <a:lnTo>
                  <a:pt x="413245" y="205549"/>
                </a:lnTo>
                <a:lnTo>
                  <a:pt x="429197" y="191454"/>
                </a:lnTo>
                <a:lnTo>
                  <a:pt x="461695" y="163917"/>
                </a:lnTo>
                <a:lnTo>
                  <a:pt x="477818" y="149783"/>
                </a:lnTo>
                <a:lnTo>
                  <a:pt x="481641" y="146964"/>
                </a:lnTo>
                <a:lnTo>
                  <a:pt x="386626" y="146964"/>
                </a:lnTo>
                <a:lnTo>
                  <a:pt x="329680" y="125074"/>
                </a:lnTo>
                <a:lnTo>
                  <a:pt x="279533" y="105930"/>
                </a:lnTo>
                <a:close/>
              </a:path>
              <a:path w="668019" h="212725">
                <a:moveTo>
                  <a:pt x="667126" y="142927"/>
                </a:moveTo>
                <a:lnTo>
                  <a:pt x="496485" y="142927"/>
                </a:lnTo>
                <a:lnTo>
                  <a:pt x="503936" y="144767"/>
                </a:lnTo>
                <a:lnTo>
                  <a:pt x="604016" y="178039"/>
                </a:lnTo>
                <a:lnTo>
                  <a:pt x="637286" y="189382"/>
                </a:lnTo>
                <a:lnTo>
                  <a:pt x="644850" y="191252"/>
                </a:lnTo>
                <a:lnTo>
                  <a:pt x="650166" y="190447"/>
                </a:lnTo>
                <a:lnTo>
                  <a:pt x="653745" y="186658"/>
                </a:lnTo>
                <a:lnTo>
                  <a:pt x="656094" y="179578"/>
                </a:lnTo>
                <a:lnTo>
                  <a:pt x="659834" y="168794"/>
                </a:lnTo>
                <a:lnTo>
                  <a:pt x="664684" y="157968"/>
                </a:lnTo>
                <a:lnTo>
                  <a:pt x="667865" y="147895"/>
                </a:lnTo>
                <a:lnTo>
                  <a:pt x="667126" y="142927"/>
                </a:lnTo>
                <a:close/>
              </a:path>
              <a:path w="668019" h="212725">
                <a:moveTo>
                  <a:pt x="144322" y="0"/>
                </a:moveTo>
                <a:lnTo>
                  <a:pt x="132668" y="304"/>
                </a:lnTo>
                <a:lnTo>
                  <a:pt x="121639" y="2011"/>
                </a:lnTo>
                <a:lnTo>
                  <a:pt x="100469" y="6604"/>
                </a:lnTo>
                <a:lnTo>
                  <a:pt x="32650" y="19502"/>
                </a:lnTo>
                <a:lnTo>
                  <a:pt x="1676" y="25082"/>
                </a:lnTo>
                <a:lnTo>
                  <a:pt x="0" y="27482"/>
                </a:lnTo>
                <a:lnTo>
                  <a:pt x="86372" y="149783"/>
                </a:lnTo>
                <a:lnTo>
                  <a:pt x="90700" y="139369"/>
                </a:lnTo>
                <a:lnTo>
                  <a:pt x="93484" y="132826"/>
                </a:lnTo>
                <a:lnTo>
                  <a:pt x="96519" y="125074"/>
                </a:lnTo>
                <a:lnTo>
                  <a:pt x="98882" y="117449"/>
                </a:lnTo>
                <a:lnTo>
                  <a:pt x="101991" y="109774"/>
                </a:lnTo>
                <a:lnTo>
                  <a:pt x="106389" y="106187"/>
                </a:lnTo>
                <a:lnTo>
                  <a:pt x="112314" y="105930"/>
                </a:lnTo>
                <a:lnTo>
                  <a:pt x="279533" y="105930"/>
                </a:lnTo>
                <a:lnTo>
                  <a:pt x="127965" y="48831"/>
                </a:lnTo>
                <a:lnTo>
                  <a:pt x="126199" y="45237"/>
                </a:lnTo>
                <a:lnTo>
                  <a:pt x="130238" y="36309"/>
                </a:lnTo>
                <a:lnTo>
                  <a:pt x="133980" y="27482"/>
                </a:lnTo>
                <a:lnTo>
                  <a:pt x="137380" y="18668"/>
                </a:lnTo>
                <a:lnTo>
                  <a:pt x="140777" y="9477"/>
                </a:lnTo>
                <a:lnTo>
                  <a:pt x="144322" y="0"/>
                </a:lnTo>
                <a:close/>
              </a:path>
              <a:path w="668019" h="212725">
                <a:moveTo>
                  <a:pt x="480618" y="74549"/>
                </a:moveTo>
                <a:lnTo>
                  <a:pt x="474179" y="74917"/>
                </a:lnTo>
                <a:lnTo>
                  <a:pt x="466521" y="81838"/>
                </a:lnTo>
                <a:lnTo>
                  <a:pt x="449890" y="96477"/>
                </a:lnTo>
                <a:lnTo>
                  <a:pt x="416061" y="125129"/>
                </a:lnTo>
                <a:lnTo>
                  <a:pt x="399288" y="139611"/>
                </a:lnTo>
                <a:lnTo>
                  <a:pt x="392328" y="145745"/>
                </a:lnTo>
                <a:lnTo>
                  <a:pt x="386626" y="146964"/>
                </a:lnTo>
                <a:lnTo>
                  <a:pt x="481641" y="146964"/>
                </a:lnTo>
                <a:lnTo>
                  <a:pt x="483833" y="145347"/>
                </a:lnTo>
                <a:lnTo>
                  <a:pt x="489940" y="143076"/>
                </a:lnTo>
                <a:lnTo>
                  <a:pt x="496485" y="142927"/>
                </a:lnTo>
                <a:lnTo>
                  <a:pt x="667126" y="142927"/>
                </a:lnTo>
                <a:lnTo>
                  <a:pt x="666597" y="139369"/>
                </a:lnTo>
                <a:lnTo>
                  <a:pt x="660074" y="133548"/>
                </a:lnTo>
                <a:lnTo>
                  <a:pt x="650190" y="129698"/>
                </a:lnTo>
                <a:lnTo>
                  <a:pt x="638813" y="126782"/>
                </a:lnTo>
                <a:lnTo>
                  <a:pt x="627811" y="123761"/>
                </a:lnTo>
                <a:lnTo>
                  <a:pt x="480618" y="74549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6384" y="784452"/>
            <a:ext cx="226695" cy="137160"/>
          </a:xfrm>
          <a:custGeom>
            <a:avLst/>
            <a:gdLst/>
            <a:ahLst/>
            <a:cxnLst/>
            <a:rect l="l" t="t" r="r" b="b"/>
            <a:pathLst>
              <a:path w="226694" h="137159">
                <a:moveTo>
                  <a:pt x="49818" y="1025"/>
                </a:moveTo>
                <a:lnTo>
                  <a:pt x="15493" y="21928"/>
                </a:lnTo>
                <a:lnTo>
                  <a:pt x="0" y="49202"/>
                </a:lnTo>
                <a:lnTo>
                  <a:pt x="6785" y="56345"/>
                </a:lnTo>
                <a:lnTo>
                  <a:pt x="23482" y="63673"/>
                </a:lnTo>
                <a:lnTo>
                  <a:pt x="206413" y="133129"/>
                </a:lnTo>
                <a:lnTo>
                  <a:pt x="217912" y="137138"/>
                </a:lnTo>
                <a:lnTo>
                  <a:pt x="223821" y="136955"/>
                </a:lnTo>
                <a:lnTo>
                  <a:pt x="226001" y="131232"/>
                </a:lnTo>
                <a:lnTo>
                  <a:pt x="226313" y="118625"/>
                </a:lnTo>
                <a:lnTo>
                  <a:pt x="226313" y="109951"/>
                </a:lnTo>
                <a:lnTo>
                  <a:pt x="222254" y="66023"/>
                </a:lnTo>
                <a:lnTo>
                  <a:pt x="201818" y="22613"/>
                </a:lnTo>
                <a:lnTo>
                  <a:pt x="110150" y="16049"/>
                </a:lnTo>
                <a:lnTo>
                  <a:pt x="96346" y="14394"/>
                </a:lnTo>
                <a:lnTo>
                  <a:pt x="65226" y="2112"/>
                </a:lnTo>
                <a:lnTo>
                  <a:pt x="49818" y="1025"/>
                </a:lnTo>
                <a:close/>
              </a:path>
              <a:path w="226694" h="137159">
                <a:moveTo>
                  <a:pt x="155349" y="0"/>
                </a:moveTo>
                <a:lnTo>
                  <a:pt x="146079" y="2021"/>
                </a:lnTo>
                <a:lnTo>
                  <a:pt x="136740" y="7005"/>
                </a:lnTo>
                <a:lnTo>
                  <a:pt x="123692" y="13678"/>
                </a:lnTo>
                <a:lnTo>
                  <a:pt x="110150" y="16049"/>
                </a:lnTo>
                <a:lnTo>
                  <a:pt x="194576" y="16049"/>
                </a:lnTo>
                <a:lnTo>
                  <a:pt x="189584" y="11524"/>
                </a:lnTo>
                <a:lnTo>
                  <a:pt x="174243" y="3348"/>
                </a:lnTo>
                <a:lnTo>
                  <a:pt x="164690" y="567"/>
                </a:lnTo>
                <a:lnTo>
                  <a:pt x="155349" y="0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12380" y="650812"/>
            <a:ext cx="104775" cy="135255"/>
          </a:xfrm>
          <a:custGeom>
            <a:avLst/>
            <a:gdLst/>
            <a:ahLst/>
            <a:cxnLst/>
            <a:rect l="l" t="t" r="r" b="b"/>
            <a:pathLst>
              <a:path w="104775" h="135254">
                <a:moveTo>
                  <a:pt x="51460" y="0"/>
                </a:moveTo>
                <a:lnTo>
                  <a:pt x="30473" y="4286"/>
                </a:lnTo>
                <a:lnTo>
                  <a:pt x="14085" y="15768"/>
                </a:lnTo>
                <a:lnTo>
                  <a:pt x="3520" y="33263"/>
                </a:lnTo>
                <a:lnTo>
                  <a:pt x="0" y="55587"/>
                </a:lnTo>
                <a:lnTo>
                  <a:pt x="1006" y="71642"/>
                </a:lnTo>
                <a:lnTo>
                  <a:pt x="17665" y="116116"/>
                </a:lnTo>
                <a:lnTo>
                  <a:pt x="52228" y="134793"/>
                </a:lnTo>
                <a:lnTo>
                  <a:pt x="70679" y="130105"/>
                </a:lnTo>
                <a:lnTo>
                  <a:pt x="100228" y="87644"/>
                </a:lnTo>
                <a:lnTo>
                  <a:pt x="104216" y="59347"/>
                </a:lnTo>
                <a:lnTo>
                  <a:pt x="100450" y="33927"/>
                </a:lnTo>
                <a:lnTo>
                  <a:pt x="89844" y="15219"/>
                </a:lnTo>
                <a:lnTo>
                  <a:pt x="73235" y="3738"/>
                </a:lnTo>
                <a:lnTo>
                  <a:pt x="51460" y="0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80029" y="804541"/>
            <a:ext cx="164465" cy="127000"/>
          </a:xfrm>
          <a:custGeom>
            <a:avLst/>
            <a:gdLst/>
            <a:ahLst/>
            <a:cxnLst/>
            <a:rect l="l" t="t" r="r" b="b"/>
            <a:pathLst>
              <a:path w="164465" h="127000">
                <a:moveTo>
                  <a:pt x="24787" y="0"/>
                </a:moveTo>
                <a:lnTo>
                  <a:pt x="17091" y="1155"/>
                </a:lnTo>
                <a:lnTo>
                  <a:pt x="6328" y="3624"/>
                </a:lnTo>
                <a:lnTo>
                  <a:pt x="835" y="7707"/>
                </a:lnTo>
                <a:lnTo>
                  <a:pt x="0" y="14502"/>
                </a:lnTo>
                <a:lnTo>
                  <a:pt x="8795" y="43504"/>
                </a:lnTo>
                <a:lnTo>
                  <a:pt x="11814" y="61899"/>
                </a:lnTo>
                <a:lnTo>
                  <a:pt x="11910" y="62796"/>
                </a:lnTo>
                <a:lnTo>
                  <a:pt x="13227" y="81207"/>
                </a:lnTo>
                <a:lnTo>
                  <a:pt x="13662" y="100304"/>
                </a:lnTo>
                <a:lnTo>
                  <a:pt x="13675" y="126923"/>
                </a:lnTo>
                <a:lnTo>
                  <a:pt x="71653" y="77644"/>
                </a:lnTo>
                <a:lnTo>
                  <a:pt x="89621" y="61899"/>
                </a:lnTo>
                <a:lnTo>
                  <a:pt x="96065" y="57034"/>
                </a:lnTo>
                <a:lnTo>
                  <a:pt x="102568" y="54297"/>
                </a:lnTo>
                <a:lnTo>
                  <a:pt x="109548" y="53957"/>
                </a:lnTo>
                <a:lnTo>
                  <a:pt x="160008" y="53957"/>
                </a:lnTo>
                <a:lnTo>
                  <a:pt x="157659" y="45049"/>
                </a:lnTo>
                <a:lnTo>
                  <a:pt x="150177" y="29352"/>
                </a:lnTo>
                <a:lnTo>
                  <a:pt x="139234" y="16051"/>
                </a:lnTo>
                <a:lnTo>
                  <a:pt x="138013" y="15208"/>
                </a:lnTo>
                <a:lnTo>
                  <a:pt x="63344" y="15208"/>
                </a:lnTo>
                <a:lnTo>
                  <a:pt x="50579" y="12871"/>
                </a:lnTo>
                <a:lnTo>
                  <a:pt x="38109" y="6350"/>
                </a:lnTo>
                <a:lnTo>
                  <a:pt x="31315" y="1574"/>
                </a:lnTo>
                <a:lnTo>
                  <a:pt x="24787" y="0"/>
                </a:lnTo>
                <a:close/>
              </a:path>
              <a:path w="164465" h="127000">
                <a:moveTo>
                  <a:pt x="160008" y="53957"/>
                </a:moveTo>
                <a:lnTo>
                  <a:pt x="109548" y="53957"/>
                </a:lnTo>
                <a:lnTo>
                  <a:pt x="117421" y="56286"/>
                </a:lnTo>
                <a:lnTo>
                  <a:pt x="126242" y="59783"/>
                </a:lnTo>
                <a:lnTo>
                  <a:pt x="135277" y="62796"/>
                </a:lnTo>
                <a:lnTo>
                  <a:pt x="144389" y="65650"/>
                </a:lnTo>
                <a:lnTo>
                  <a:pt x="153438" y="68668"/>
                </a:lnTo>
                <a:lnTo>
                  <a:pt x="159699" y="70916"/>
                </a:lnTo>
                <a:lnTo>
                  <a:pt x="163878" y="71145"/>
                </a:lnTo>
                <a:lnTo>
                  <a:pt x="162290" y="62611"/>
                </a:lnTo>
                <a:lnTo>
                  <a:pt x="160008" y="53957"/>
                </a:lnTo>
                <a:close/>
              </a:path>
              <a:path w="164465" h="127000">
                <a:moveTo>
                  <a:pt x="106735" y="708"/>
                </a:moveTo>
                <a:lnTo>
                  <a:pt x="97707" y="2047"/>
                </a:lnTo>
                <a:lnTo>
                  <a:pt x="76071" y="13240"/>
                </a:lnTo>
                <a:lnTo>
                  <a:pt x="63344" y="15208"/>
                </a:lnTo>
                <a:lnTo>
                  <a:pt x="138013" y="15208"/>
                </a:lnTo>
                <a:lnTo>
                  <a:pt x="124215" y="5676"/>
                </a:lnTo>
                <a:lnTo>
                  <a:pt x="115557" y="2144"/>
                </a:lnTo>
                <a:lnTo>
                  <a:pt x="106735" y="708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99788" y="691640"/>
            <a:ext cx="88265" cy="115570"/>
          </a:xfrm>
          <a:custGeom>
            <a:avLst/>
            <a:gdLst/>
            <a:ahLst/>
            <a:cxnLst/>
            <a:rect l="l" t="t" r="r" b="b"/>
            <a:pathLst>
              <a:path w="88265" h="115570">
                <a:moveTo>
                  <a:pt x="52404" y="0"/>
                </a:moveTo>
                <a:lnTo>
                  <a:pt x="8518" y="17402"/>
                </a:lnTo>
                <a:lnTo>
                  <a:pt x="0" y="55050"/>
                </a:lnTo>
                <a:lnTo>
                  <a:pt x="1261" y="67266"/>
                </a:lnTo>
                <a:lnTo>
                  <a:pt x="18872" y="103767"/>
                </a:lnTo>
                <a:lnTo>
                  <a:pt x="46107" y="115185"/>
                </a:lnTo>
                <a:lnTo>
                  <a:pt x="59859" y="111325"/>
                </a:lnTo>
                <a:lnTo>
                  <a:pt x="71704" y="101037"/>
                </a:lnTo>
                <a:lnTo>
                  <a:pt x="81744" y="84281"/>
                </a:lnTo>
                <a:lnTo>
                  <a:pt x="87160" y="66493"/>
                </a:lnTo>
                <a:lnTo>
                  <a:pt x="88184" y="47923"/>
                </a:lnTo>
                <a:lnTo>
                  <a:pt x="85051" y="28825"/>
                </a:lnTo>
                <a:lnTo>
                  <a:pt x="78120" y="14671"/>
                </a:lnTo>
                <a:lnTo>
                  <a:pt x="66817" y="4914"/>
                </a:lnTo>
                <a:lnTo>
                  <a:pt x="52404" y="0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43600" y="829239"/>
            <a:ext cx="136525" cy="93980"/>
          </a:xfrm>
          <a:custGeom>
            <a:avLst/>
            <a:gdLst/>
            <a:ahLst/>
            <a:cxnLst/>
            <a:rect l="l" t="t" r="r" b="b"/>
            <a:pathLst>
              <a:path w="136525" h="93980">
                <a:moveTo>
                  <a:pt x="23921" y="0"/>
                </a:moveTo>
                <a:lnTo>
                  <a:pt x="16797" y="89"/>
                </a:lnTo>
                <a:lnTo>
                  <a:pt x="9861" y="2402"/>
                </a:lnTo>
                <a:lnTo>
                  <a:pt x="3381" y="6175"/>
                </a:lnTo>
                <a:lnTo>
                  <a:pt x="0" y="10639"/>
                </a:lnTo>
                <a:lnTo>
                  <a:pt x="819" y="15234"/>
                </a:lnTo>
                <a:lnTo>
                  <a:pt x="3195" y="19909"/>
                </a:lnTo>
                <a:lnTo>
                  <a:pt x="4486" y="24616"/>
                </a:lnTo>
                <a:lnTo>
                  <a:pt x="37938" y="60061"/>
                </a:lnTo>
                <a:lnTo>
                  <a:pt x="59909" y="66514"/>
                </a:lnTo>
                <a:lnTo>
                  <a:pt x="81695" y="73655"/>
                </a:lnTo>
                <a:lnTo>
                  <a:pt x="129936" y="90097"/>
                </a:lnTo>
                <a:lnTo>
                  <a:pt x="135943" y="93704"/>
                </a:lnTo>
                <a:lnTo>
                  <a:pt x="136095" y="88497"/>
                </a:lnTo>
                <a:lnTo>
                  <a:pt x="136219" y="81109"/>
                </a:lnTo>
                <a:lnTo>
                  <a:pt x="136259" y="65366"/>
                </a:lnTo>
                <a:lnTo>
                  <a:pt x="134178" y="46736"/>
                </a:lnTo>
                <a:lnTo>
                  <a:pt x="128231" y="29177"/>
                </a:lnTo>
                <a:lnTo>
                  <a:pt x="116678" y="13224"/>
                </a:lnTo>
                <a:lnTo>
                  <a:pt x="114359" y="11225"/>
                </a:lnTo>
                <a:lnTo>
                  <a:pt x="55208" y="11225"/>
                </a:lnTo>
                <a:lnTo>
                  <a:pt x="43197" y="9148"/>
                </a:lnTo>
                <a:lnTo>
                  <a:pt x="30965" y="2899"/>
                </a:lnTo>
                <a:lnTo>
                  <a:pt x="23921" y="0"/>
                </a:lnTo>
                <a:close/>
              </a:path>
              <a:path w="136525" h="93980">
                <a:moveTo>
                  <a:pt x="87214" y="371"/>
                </a:moveTo>
                <a:lnTo>
                  <a:pt x="85601" y="816"/>
                </a:lnTo>
                <a:lnTo>
                  <a:pt x="81778" y="892"/>
                </a:lnTo>
                <a:lnTo>
                  <a:pt x="79174" y="2721"/>
                </a:lnTo>
                <a:lnTo>
                  <a:pt x="67150" y="9094"/>
                </a:lnTo>
                <a:lnTo>
                  <a:pt x="55208" y="11225"/>
                </a:lnTo>
                <a:lnTo>
                  <a:pt x="114359" y="11225"/>
                </a:lnTo>
                <a:lnTo>
                  <a:pt x="110731" y="8097"/>
                </a:lnTo>
                <a:lnTo>
                  <a:pt x="103974" y="4102"/>
                </a:lnTo>
                <a:lnTo>
                  <a:pt x="96204" y="1454"/>
                </a:lnTo>
                <a:lnTo>
                  <a:pt x="87214" y="371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63574" y="737745"/>
            <a:ext cx="70485" cy="93345"/>
          </a:xfrm>
          <a:custGeom>
            <a:avLst/>
            <a:gdLst/>
            <a:ahLst/>
            <a:cxnLst/>
            <a:rect l="l" t="t" r="r" b="b"/>
            <a:pathLst>
              <a:path w="70484" h="93344">
                <a:moveTo>
                  <a:pt x="35052" y="0"/>
                </a:moveTo>
                <a:lnTo>
                  <a:pt x="20220" y="2842"/>
                </a:lnTo>
                <a:lnTo>
                  <a:pt x="9239" y="10782"/>
                </a:lnTo>
                <a:lnTo>
                  <a:pt x="2401" y="23427"/>
                </a:lnTo>
                <a:lnTo>
                  <a:pt x="0" y="40386"/>
                </a:lnTo>
                <a:lnTo>
                  <a:pt x="474" y="50028"/>
                </a:lnTo>
                <a:lnTo>
                  <a:pt x="20882" y="88925"/>
                </a:lnTo>
                <a:lnTo>
                  <a:pt x="34524" y="93160"/>
                </a:lnTo>
                <a:lnTo>
                  <a:pt x="48329" y="89519"/>
                </a:lnTo>
                <a:lnTo>
                  <a:pt x="69847" y="49974"/>
                </a:lnTo>
                <a:lnTo>
                  <a:pt x="70192" y="39890"/>
                </a:lnTo>
                <a:lnTo>
                  <a:pt x="67965" y="22858"/>
                </a:lnTo>
                <a:lnTo>
                  <a:pt x="61152" y="10291"/>
                </a:lnTo>
                <a:lnTo>
                  <a:pt x="50074" y="2552"/>
                </a:lnTo>
                <a:lnTo>
                  <a:pt x="35052" y="0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31154" y="339679"/>
            <a:ext cx="1013460" cy="1014094"/>
          </a:xfrm>
          <a:custGeom>
            <a:avLst/>
            <a:gdLst/>
            <a:ahLst/>
            <a:cxnLst/>
            <a:rect l="l" t="t" r="r" b="b"/>
            <a:pathLst>
              <a:path w="1013460" h="1014094">
                <a:moveTo>
                  <a:pt x="505917" y="0"/>
                </a:moveTo>
                <a:lnTo>
                  <a:pt x="457056" y="2336"/>
                </a:lnTo>
                <a:lnTo>
                  <a:pt x="409538" y="9160"/>
                </a:lnTo>
                <a:lnTo>
                  <a:pt x="363572" y="20262"/>
                </a:lnTo>
                <a:lnTo>
                  <a:pt x="319367" y="35433"/>
                </a:lnTo>
                <a:lnTo>
                  <a:pt x="277131" y="54463"/>
                </a:lnTo>
                <a:lnTo>
                  <a:pt x="237074" y="77142"/>
                </a:lnTo>
                <a:lnTo>
                  <a:pt x="199405" y="103261"/>
                </a:lnTo>
                <a:lnTo>
                  <a:pt x="164333" y="132610"/>
                </a:lnTo>
                <a:lnTo>
                  <a:pt x="132066" y="164980"/>
                </a:lnTo>
                <a:lnTo>
                  <a:pt x="102813" y="200160"/>
                </a:lnTo>
                <a:lnTo>
                  <a:pt x="76784" y="237942"/>
                </a:lnTo>
                <a:lnTo>
                  <a:pt x="54187" y="278115"/>
                </a:lnTo>
                <a:lnTo>
                  <a:pt x="35231" y="320470"/>
                </a:lnTo>
                <a:lnTo>
                  <a:pt x="20126" y="364797"/>
                </a:lnTo>
                <a:lnTo>
                  <a:pt x="9125" y="410698"/>
                </a:lnTo>
                <a:lnTo>
                  <a:pt x="2301" y="458530"/>
                </a:lnTo>
                <a:lnTo>
                  <a:pt x="0" y="507517"/>
                </a:lnTo>
                <a:lnTo>
                  <a:pt x="2322" y="556365"/>
                </a:lnTo>
                <a:lnTo>
                  <a:pt x="9138" y="603876"/>
                </a:lnTo>
                <a:lnTo>
                  <a:pt x="20235" y="649839"/>
                </a:lnTo>
                <a:lnTo>
                  <a:pt x="35404" y="694045"/>
                </a:lnTo>
                <a:lnTo>
                  <a:pt x="54434" y="736285"/>
                </a:lnTo>
                <a:lnTo>
                  <a:pt x="77116" y="776349"/>
                </a:lnTo>
                <a:lnTo>
                  <a:pt x="103239" y="814027"/>
                </a:lnTo>
                <a:lnTo>
                  <a:pt x="132592" y="849110"/>
                </a:lnTo>
                <a:lnTo>
                  <a:pt x="164966" y="881388"/>
                </a:lnTo>
                <a:lnTo>
                  <a:pt x="200151" y="910651"/>
                </a:lnTo>
                <a:lnTo>
                  <a:pt x="237935" y="936689"/>
                </a:lnTo>
                <a:lnTo>
                  <a:pt x="278109" y="959294"/>
                </a:lnTo>
                <a:lnTo>
                  <a:pt x="320462" y="978255"/>
                </a:lnTo>
                <a:lnTo>
                  <a:pt x="364785" y="993363"/>
                </a:lnTo>
                <a:lnTo>
                  <a:pt x="410867" y="1004409"/>
                </a:lnTo>
                <a:lnTo>
                  <a:pt x="458497" y="1011181"/>
                </a:lnTo>
                <a:lnTo>
                  <a:pt x="507466" y="1013472"/>
                </a:lnTo>
                <a:lnTo>
                  <a:pt x="556293" y="1011132"/>
                </a:lnTo>
                <a:lnTo>
                  <a:pt x="603794" y="1004293"/>
                </a:lnTo>
                <a:lnTo>
                  <a:pt x="649756" y="993168"/>
                </a:lnTo>
                <a:lnTo>
                  <a:pt x="693969" y="977968"/>
                </a:lnTo>
                <a:lnTo>
                  <a:pt x="736222" y="958905"/>
                </a:lnTo>
                <a:lnTo>
                  <a:pt x="742975" y="955078"/>
                </a:lnTo>
                <a:lnTo>
                  <a:pt x="507580" y="955078"/>
                </a:lnTo>
                <a:lnTo>
                  <a:pt x="458628" y="952467"/>
                </a:lnTo>
                <a:lnTo>
                  <a:pt x="411204" y="944782"/>
                </a:lnTo>
                <a:lnTo>
                  <a:pt x="365584" y="932295"/>
                </a:lnTo>
                <a:lnTo>
                  <a:pt x="322041" y="915279"/>
                </a:lnTo>
                <a:lnTo>
                  <a:pt x="280849" y="894006"/>
                </a:lnTo>
                <a:lnTo>
                  <a:pt x="242280" y="868750"/>
                </a:lnTo>
                <a:lnTo>
                  <a:pt x="206609" y="839784"/>
                </a:lnTo>
                <a:lnTo>
                  <a:pt x="174109" y="807380"/>
                </a:lnTo>
                <a:lnTo>
                  <a:pt x="145054" y="771811"/>
                </a:lnTo>
                <a:lnTo>
                  <a:pt x="119717" y="733350"/>
                </a:lnTo>
                <a:lnTo>
                  <a:pt x="98372" y="692269"/>
                </a:lnTo>
                <a:lnTo>
                  <a:pt x="81292" y="648843"/>
                </a:lnTo>
                <a:lnTo>
                  <a:pt x="68751" y="603342"/>
                </a:lnTo>
                <a:lnTo>
                  <a:pt x="61076" y="556365"/>
                </a:lnTo>
                <a:lnTo>
                  <a:pt x="58398" y="507517"/>
                </a:lnTo>
                <a:lnTo>
                  <a:pt x="58450" y="505942"/>
                </a:lnTo>
                <a:lnTo>
                  <a:pt x="60994" y="458530"/>
                </a:lnTo>
                <a:lnTo>
                  <a:pt x="68688" y="411132"/>
                </a:lnTo>
                <a:lnTo>
                  <a:pt x="81170" y="365617"/>
                </a:lnTo>
                <a:lnTo>
                  <a:pt x="98173" y="322151"/>
                </a:lnTo>
                <a:lnTo>
                  <a:pt x="119419" y="281013"/>
                </a:lnTo>
                <a:lnTo>
                  <a:pt x="144636" y="242478"/>
                </a:lnTo>
                <a:lnTo>
                  <a:pt x="173548" y="206823"/>
                </a:lnTo>
                <a:lnTo>
                  <a:pt x="205881" y="174323"/>
                </a:lnTo>
                <a:lnTo>
                  <a:pt x="241358" y="145255"/>
                </a:lnTo>
                <a:lnTo>
                  <a:pt x="279707" y="119895"/>
                </a:lnTo>
                <a:lnTo>
                  <a:pt x="320651" y="98519"/>
                </a:lnTo>
                <a:lnTo>
                  <a:pt x="363916" y="81404"/>
                </a:lnTo>
                <a:lnTo>
                  <a:pt x="409227" y="68825"/>
                </a:lnTo>
                <a:lnTo>
                  <a:pt x="456309" y="61059"/>
                </a:lnTo>
                <a:lnTo>
                  <a:pt x="504888" y="58381"/>
                </a:lnTo>
                <a:lnTo>
                  <a:pt x="742664" y="58381"/>
                </a:lnTo>
                <a:lnTo>
                  <a:pt x="735146" y="54151"/>
                </a:lnTo>
                <a:lnTo>
                  <a:pt x="692811" y="35196"/>
                </a:lnTo>
                <a:lnTo>
                  <a:pt x="648510" y="20095"/>
                </a:lnTo>
                <a:lnTo>
                  <a:pt x="602455" y="9055"/>
                </a:lnTo>
                <a:lnTo>
                  <a:pt x="554853" y="2287"/>
                </a:lnTo>
                <a:lnTo>
                  <a:pt x="505917" y="0"/>
                </a:lnTo>
                <a:close/>
              </a:path>
              <a:path w="1013460" h="1014094">
                <a:moveTo>
                  <a:pt x="742664" y="58381"/>
                </a:moveTo>
                <a:lnTo>
                  <a:pt x="504888" y="58381"/>
                </a:lnTo>
                <a:lnTo>
                  <a:pt x="554024" y="60975"/>
                </a:lnTo>
                <a:lnTo>
                  <a:pt x="601610" y="68651"/>
                </a:lnTo>
                <a:lnTo>
                  <a:pt x="647375" y="81137"/>
                </a:lnTo>
                <a:lnTo>
                  <a:pt x="691044" y="98161"/>
                </a:lnTo>
                <a:lnTo>
                  <a:pt x="732345" y="119451"/>
                </a:lnTo>
                <a:lnTo>
                  <a:pt x="771005" y="144736"/>
                </a:lnTo>
                <a:lnTo>
                  <a:pt x="806752" y="173741"/>
                </a:lnTo>
                <a:lnTo>
                  <a:pt x="839311" y="206197"/>
                </a:lnTo>
                <a:lnTo>
                  <a:pt x="868411" y="241830"/>
                </a:lnTo>
                <a:lnTo>
                  <a:pt x="893779" y="280369"/>
                </a:lnTo>
                <a:lnTo>
                  <a:pt x="915141" y="321541"/>
                </a:lnTo>
                <a:lnTo>
                  <a:pt x="932225" y="365075"/>
                </a:lnTo>
                <a:lnTo>
                  <a:pt x="944758" y="410698"/>
                </a:lnTo>
                <a:lnTo>
                  <a:pt x="952466" y="458138"/>
                </a:lnTo>
                <a:lnTo>
                  <a:pt x="955015" y="505942"/>
                </a:lnTo>
                <a:lnTo>
                  <a:pt x="955056" y="507517"/>
                </a:lnTo>
                <a:lnTo>
                  <a:pt x="952419" y="555821"/>
                </a:lnTo>
                <a:lnTo>
                  <a:pt x="944682" y="603025"/>
                </a:lnTo>
                <a:lnTo>
                  <a:pt x="932143" y="648459"/>
                </a:lnTo>
                <a:lnTo>
                  <a:pt x="915078" y="691848"/>
                </a:lnTo>
                <a:lnTo>
                  <a:pt x="893763" y="732914"/>
                </a:lnTo>
                <a:lnTo>
                  <a:pt x="868474" y="771382"/>
                </a:lnTo>
                <a:lnTo>
                  <a:pt x="839487" y="806975"/>
                </a:lnTo>
                <a:lnTo>
                  <a:pt x="807078" y="839417"/>
                </a:lnTo>
                <a:lnTo>
                  <a:pt x="771523" y="868432"/>
                </a:lnTo>
                <a:lnTo>
                  <a:pt x="733098" y="893743"/>
                </a:lnTo>
                <a:lnTo>
                  <a:pt x="692078" y="915075"/>
                </a:lnTo>
                <a:lnTo>
                  <a:pt x="648741" y="932150"/>
                </a:lnTo>
                <a:lnTo>
                  <a:pt x="603362" y="944693"/>
                </a:lnTo>
                <a:lnTo>
                  <a:pt x="556216" y="952428"/>
                </a:lnTo>
                <a:lnTo>
                  <a:pt x="507580" y="955078"/>
                </a:lnTo>
                <a:lnTo>
                  <a:pt x="742975" y="955078"/>
                </a:lnTo>
                <a:lnTo>
                  <a:pt x="776303" y="936190"/>
                </a:lnTo>
                <a:lnTo>
                  <a:pt x="814001" y="910036"/>
                </a:lnTo>
                <a:lnTo>
                  <a:pt x="849105" y="880655"/>
                </a:lnTo>
                <a:lnTo>
                  <a:pt x="881404" y="848258"/>
                </a:lnTo>
                <a:lnTo>
                  <a:pt x="910687" y="813057"/>
                </a:lnTo>
                <a:lnTo>
                  <a:pt x="936741" y="775265"/>
                </a:lnTo>
                <a:lnTo>
                  <a:pt x="959357" y="735092"/>
                </a:lnTo>
                <a:lnTo>
                  <a:pt x="978323" y="692751"/>
                </a:lnTo>
                <a:lnTo>
                  <a:pt x="993427" y="648454"/>
                </a:lnTo>
                <a:lnTo>
                  <a:pt x="1004459" y="602412"/>
                </a:lnTo>
                <a:lnTo>
                  <a:pt x="1011207" y="554837"/>
                </a:lnTo>
                <a:lnTo>
                  <a:pt x="1013460" y="505942"/>
                </a:lnTo>
                <a:lnTo>
                  <a:pt x="1011082" y="457078"/>
                </a:lnTo>
                <a:lnTo>
                  <a:pt x="1004221" y="409556"/>
                </a:lnTo>
                <a:lnTo>
                  <a:pt x="993085" y="363584"/>
                </a:lnTo>
                <a:lnTo>
                  <a:pt x="977884" y="319372"/>
                </a:lnTo>
                <a:lnTo>
                  <a:pt x="958829" y="277129"/>
                </a:lnTo>
                <a:lnTo>
                  <a:pt x="936129" y="237065"/>
                </a:lnTo>
                <a:lnTo>
                  <a:pt x="909994" y="199389"/>
                </a:lnTo>
                <a:lnTo>
                  <a:pt x="880634" y="164310"/>
                </a:lnTo>
                <a:lnTo>
                  <a:pt x="848260" y="132038"/>
                </a:lnTo>
                <a:lnTo>
                  <a:pt x="813080" y="102781"/>
                </a:lnTo>
                <a:lnTo>
                  <a:pt x="775305" y="76749"/>
                </a:lnTo>
                <a:lnTo>
                  <a:pt x="742664" y="58381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22997" y="615831"/>
            <a:ext cx="608330" cy="258445"/>
          </a:xfrm>
          <a:custGeom>
            <a:avLst/>
            <a:gdLst/>
            <a:ahLst/>
            <a:cxnLst/>
            <a:rect l="l" t="t" r="r" b="b"/>
            <a:pathLst>
              <a:path w="608329" h="258444">
                <a:moveTo>
                  <a:pt x="274094" y="0"/>
                </a:moveTo>
                <a:lnTo>
                  <a:pt x="267333" y="990"/>
                </a:lnTo>
                <a:lnTo>
                  <a:pt x="260731" y="2617"/>
                </a:lnTo>
                <a:lnTo>
                  <a:pt x="9575" y="75700"/>
                </a:lnTo>
                <a:lnTo>
                  <a:pt x="4749" y="75865"/>
                </a:lnTo>
                <a:lnTo>
                  <a:pt x="0" y="81745"/>
                </a:lnTo>
                <a:lnTo>
                  <a:pt x="48877" y="90770"/>
                </a:lnTo>
                <a:lnTo>
                  <a:pt x="72939" y="94955"/>
                </a:lnTo>
                <a:lnTo>
                  <a:pt x="96964" y="98509"/>
                </a:lnTo>
                <a:lnTo>
                  <a:pt x="106186" y="100751"/>
                </a:lnTo>
                <a:lnTo>
                  <a:pt x="111782" y="104846"/>
                </a:lnTo>
                <a:lnTo>
                  <a:pt x="114505" y="111246"/>
                </a:lnTo>
                <a:lnTo>
                  <a:pt x="115112" y="120404"/>
                </a:lnTo>
                <a:lnTo>
                  <a:pt x="113895" y="150638"/>
                </a:lnTo>
                <a:lnTo>
                  <a:pt x="111412" y="180719"/>
                </a:lnTo>
                <a:lnTo>
                  <a:pt x="107674" y="210643"/>
                </a:lnTo>
                <a:lnTo>
                  <a:pt x="102692" y="240406"/>
                </a:lnTo>
                <a:lnTo>
                  <a:pt x="100177" y="253690"/>
                </a:lnTo>
                <a:lnTo>
                  <a:pt x="105257" y="257106"/>
                </a:lnTo>
                <a:lnTo>
                  <a:pt x="121843" y="258122"/>
                </a:lnTo>
                <a:lnTo>
                  <a:pt x="127635" y="258008"/>
                </a:lnTo>
                <a:lnTo>
                  <a:pt x="143002" y="257030"/>
                </a:lnTo>
                <a:lnTo>
                  <a:pt x="147866" y="253030"/>
                </a:lnTo>
                <a:lnTo>
                  <a:pt x="145821" y="242095"/>
                </a:lnTo>
                <a:lnTo>
                  <a:pt x="143535" y="228909"/>
                </a:lnTo>
                <a:lnTo>
                  <a:pt x="137807" y="189149"/>
                </a:lnTo>
                <a:lnTo>
                  <a:pt x="133731" y="146170"/>
                </a:lnTo>
                <a:lnTo>
                  <a:pt x="133055" y="126347"/>
                </a:lnTo>
                <a:lnTo>
                  <a:pt x="133121" y="96045"/>
                </a:lnTo>
                <a:lnTo>
                  <a:pt x="135991" y="92743"/>
                </a:lnTo>
                <a:lnTo>
                  <a:pt x="332244" y="60790"/>
                </a:lnTo>
                <a:lnTo>
                  <a:pt x="338175" y="58644"/>
                </a:lnTo>
                <a:lnTo>
                  <a:pt x="560831" y="58644"/>
                </a:lnTo>
                <a:lnTo>
                  <a:pt x="596087" y="40089"/>
                </a:lnTo>
                <a:lnTo>
                  <a:pt x="602361" y="36342"/>
                </a:lnTo>
                <a:lnTo>
                  <a:pt x="608228" y="28545"/>
                </a:lnTo>
                <a:lnTo>
                  <a:pt x="570839" y="24619"/>
                </a:lnTo>
                <a:lnTo>
                  <a:pt x="281139" y="8"/>
                </a:lnTo>
                <a:lnTo>
                  <a:pt x="274094" y="0"/>
                </a:lnTo>
                <a:close/>
              </a:path>
              <a:path w="608329" h="258444">
                <a:moveTo>
                  <a:pt x="560831" y="58644"/>
                </a:moveTo>
                <a:lnTo>
                  <a:pt x="338175" y="58644"/>
                </a:lnTo>
                <a:lnTo>
                  <a:pt x="338455" y="70416"/>
                </a:lnTo>
                <a:lnTo>
                  <a:pt x="332600" y="71064"/>
                </a:lnTo>
                <a:lnTo>
                  <a:pt x="146215" y="102103"/>
                </a:lnTo>
                <a:lnTo>
                  <a:pt x="146215" y="107234"/>
                </a:lnTo>
                <a:lnTo>
                  <a:pt x="368312" y="146248"/>
                </a:lnTo>
                <a:lnTo>
                  <a:pt x="378243" y="147281"/>
                </a:lnTo>
                <a:lnTo>
                  <a:pt x="387791" y="146674"/>
                </a:lnTo>
                <a:lnTo>
                  <a:pt x="397134" y="144351"/>
                </a:lnTo>
                <a:lnTo>
                  <a:pt x="406450" y="140241"/>
                </a:lnTo>
                <a:lnTo>
                  <a:pt x="560831" y="58644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01925" y="739819"/>
            <a:ext cx="291465" cy="112395"/>
          </a:xfrm>
          <a:custGeom>
            <a:avLst/>
            <a:gdLst/>
            <a:ahLst/>
            <a:cxnLst/>
            <a:rect l="l" t="t" r="r" b="b"/>
            <a:pathLst>
              <a:path w="291464" h="112394">
                <a:moveTo>
                  <a:pt x="4013" y="1852"/>
                </a:moveTo>
                <a:lnTo>
                  <a:pt x="0" y="3490"/>
                </a:lnTo>
                <a:lnTo>
                  <a:pt x="726" y="14563"/>
                </a:lnTo>
                <a:lnTo>
                  <a:pt x="1359" y="26336"/>
                </a:lnTo>
                <a:lnTo>
                  <a:pt x="1609" y="37596"/>
                </a:lnTo>
                <a:lnTo>
                  <a:pt x="1426" y="48847"/>
                </a:lnTo>
                <a:lnTo>
                  <a:pt x="723" y="60044"/>
                </a:lnTo>
                <a:lnTo>
                  <a:pt x="1343" y="71675"/>
                </a:lnTo>
                <a:lnTo>
                  <a:pt x="47578" y="102000"/>
                </a:lnTo>
                <a:lnTo>
                  <a:pt x="100175" y="110125"/>
                </a:lnTo>
                <a:lnTo>
                  <a:pt x="133248" y="111821"/>
                </a:lnTo>
                <a:lnTo>
                  <a:pt x="139598" y="111606"/>
                </a:lnTo>
                <a:lnTo>
                  <a:pt x="146985" y="111606"/>
                </a:lnTo>
                <a:lnTo>
                  <a:pt x="200307" y="109491"/>
                </a:lnTo>
                <a:lnTo>
                  <a:pt x="253733" y="99401"/>
                </a:lnTo>
                <a:lnTo>
                  <a:pt x="289866" y="70160"/>
                </a:lnTo>
                <a:lnTo>
                  <a:pt x="291109" y="49503"/>
                </a:lnTo>
                <a:lnTo>
                  <a:pt x="291109" y="35316"/>
                </a:lnTo>
                <a:lnTo>
                  <a:pt x="195054" y="35316"/>
                </a:lnTo>
                <a:lnTo>
                  <a:pt x="179362" y="33323"/>
                </a:lnTo>
                <a:lnTo>
                  <a:pt x="4013" y="1852"/>
                </a:lnTo>
                <a:close/>
              </a:path>
              <a:path w="291464" h="112394">
                <a:moveTo>
                  <a:pt x="146985" y="111606"/>
                </a:moveTo>
                <a:lnTo>
                  <a:pt x="139598" y="111606"/>
                </a:lnTo>
                <a:lnTo>
                  <a:pt x="145948" y="111618"/>
                </a:lnTo>
                <a:lnTo>
                  <a:pt x="146985" y="111606"/>
                </a:lnTo>
                <a:close/>
              </a:path>
              <a:path w="291464" h="112394">
                <a:moveTo>
                  <a:pt x="288728" y="0"/>
                </a:moveTo>
                <a:lnTo>
                  <a:pt x="283133" y="695"/>
                </a:lnTo>
                <a:lnTo>
                  <a:pt x="263752" y="10360"/>
                </a:lnTo>
                <a:lnTo>
                  <a:pt x="255206" y="14563"/>
                </a:lnTo>
                <a:lnTo>
                  <a:pt x="246803" y="18974"/>
                </a:lnTo>
                <a:lnTo>
                  <a:pt x="238734" y="23874"/>
                </a:lnTo>
                <a:lnTo>
                  <a:pt x="224614" y="31174"/>
                </a:lnTo>
                <a:lnTo>
                  <a:pt x="210096" y="34794"/>
                </a:lnTo>
                <a:lnTo>
                  <a:pt x="195054" y="35316"/>
                </a:lnTo>
                <a:lnTo>
                  <a:pt x="291109" y="35316"/>
                </a:lnTo>
                <a:lnTo>
                  <a:pt x="291054" y="14563"/>
                </a:lnTo>
                <a:lnTo>
                  <a:pt x="290798" y="4983"/>
                </a:lnTo>
                <a:lnTo>
                  <a:pt x="288728" y="0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07733" y="830984"/>
            <a:ext cx="510540" cy="156210"/>
          </a:xfrm>
          <a:custGeom>
            <a:avLst/>
            <a:gdLst/>
            <a:ahLst/>
            <a:cxnLst/>
            <a:rect l="l" t="t" r="r" b="b"/>
            <a:pathLst>
              <a:path w="510539" h="156209">
                <a:moveTo>
                  <a:pt x="9753" y="60932"/>
                </a:moveTo>
                <a:lnTo>
                  <a:pt x="5105" y="62316"/>
                </a:lnTo>
                <a:lnTo>
                  <a:pt x="0" y="71625"/>
                </a:lnTo>
                <a:lnTo>
                  <a:pt x="6489" y="72222"/>
                </a:lnTo>
                <a:lnTo>
                  <a:pt x="195910" y="156080"/>
                </a:lnTo>
                <a:lnTo>
                  <a:pt x="201587" y="154937"/>
                </a:lnTo>
                <a:lnTo>
                  <a:pt x="242612" y="141753"/>
                </a:lnTo>
                <a:lnTo>
                  <a:pt x="196742" y="141753"/>
                </a:lnTo>
                <a:lnTo>
                  <a:pt x="187629" y="138719"/>
                </a:lnTo>
                <a:lnTo>
                  <a:pt x="147126" y="120416"/>
                </a:lnTo>
                <a:lnTo>
                  <a:pt x="21310" y="65237"/>
                </a:lnTo>
                <a:lnTo>
                  <a:pt x="17741" y="63192"/>
                </a:lnTo>
                <a:lnTo>
                  <a:pt x="9753" y="60932"/>
                </a:lnTo>
                <a:close/>
              </a:path>
              <a:path w="510539" h="156209">
                <a:moveTo>
                  <a:pt x="207035" y="85963"/>
                </a:moveTo>
                <a:lnTo>
                  <a:pt x="203720" y="93088"/>
                </a:lnTo>
                <a:lnTo>
                  <a:pt x="199834" y="97457"/>
                </a:lnTo>
                <a:lnTo>
                  <a:pt x="200418" y="101864"/>
                </a:lnTo>
                <a:lnTo>
                  <a:pt x="204279" y="113688"/>
                </a:lnTo>
                <a:lnTo>
                  <a:pt x="205333" y="120685"/>
                </a:lnTo>
                <a:lnTo>
                  <a:pt x="205651" y="127505"/>
                </a:lnTo>
                <a:lnTo>
                  <a:pt x="205167" y="136015"/>
                </a:lnTo>
                <a:lnTo>
                  <a:pt x="202393" y="140808"/>
                </a:lnTo>
                <a:lnTo>
                  <a:pt x="196742" y="141753"/>
                </a:lnTo>
                <a:lnTo>
                  <a:pt x="242612" y="141753"/>
                </a:lnTo>
                <a:lnTo>
                  <a:pt x="405111" y="89621"/>
                </a:lnTo>
                <a:lnTo>
                  <a:pt x="214502" y="89621"/>
                </a:lnTo>
                <a:lnTo>
                  <a:pt x="207035" y="85963"/>
                </a:lnTo>
                <a:close/>
              </a:path>
              <a:path w="510539" h="156209">
                <a:moveTo>
                  <a:pt x="489261" y="0"/>
                </a:moveTo>
                <a:lnTo>
                  <a:pt x="482814" y="1289"/>
                </a:lnTo>
                <a:lnTo>
                  <a:pt x="476603" y="3917"/>
                </a:lnTo>
                <a:lnTo>
                  <a:pt x="470357" y="6207"/>
                </a:lnTo>
                <a:lnTo>
                  <a:pt x="463309" y="8032"/>
                </a:lnTo>
                <a:lnTo>
                  <a:pt x="456279" y="9925"/>
                </a:lnTo>
                <a:lnTo>
                  <a:pt x="449229" y="11747"/>
                </a:lnTo>
                <a:lnTo>
                  <a:pt x="442125" y="13358"/>
                </a:lnTo>
                <a:lnTo>
                  <a:pt x="437045" y="15986"/>
                </a:lnTo>
                <a:lnTo>
                  <a:pt x="432485" y="19860"/>
                </a:lnTo>
                <a:lnTo>
                  <a:pt x="426326" y="20000"/>
                </a:lnTo>
                <a:lnTo>
                  <a:pt x="424865" y="20177"/>
                </a:lnTo>
                <a:lnTo>
                  <a:pt x="423456" y="20571"/>
                </a:lnTo>
                <a:lnTo>
                  <a:pt x="422071" y="21079"/>
                </a:lnTo>
                <a:lnTo>
                  <a:pt x="415556" y="24622"/>
                </a:lnTo>
                <a:lnTo>
                  <a:pt x="408724" y="27226"/>
                </a:lnTo>
                <a:lnTo>
                  <a:pt x="401396" y="28509"/>
                </a:lnTo>
                <a:lnTo>
                  <a:pt x="391434" y="31529"/>
                </a:lnTo>
                <a:lnTo>
                  <a:pt x="371387" y="37111"/>
                </a:lnTo>
                <a:lnTo>
                  <a:pt x="361403" y="40053"/>
                </a:lnTo>
                <a:lnTo>
                  <a:pt x="355968" y="42720"/>
                </a:lnTo>
                <a:lnTo>
                  <a:pt x="350481" y="45323"/>
                </a:lnTo>
                <a:lnTo>
                  <a:pt x="344614" y="46974"/>
                </a:lnTo>
                <a:lnTo>
                  <a:pt x="339750" y="48778"/>
                </a:lnTo>
                <a:lnTo>
                  <a:pt x="334924" y="50708"/>
                </a:lnTo>
                <a:lnTo>
                  <a:pt x="329666" y="51127"/>
                </a:lnTo>
                <a:lnTo>
                  <a:pt x="328167" y="51292"/>
                </a:lnTo>
                <a:lnTo>
                  <a:pt x="326732" y="51673"/>
                </a:lnTo>
                <a:lnTo>
                  <a:pt x="325323" y="52181"/>
                </a:lnTo>
                <a:lnTo>
                  <a:pt x="318782" y="55699"/>
                </a:lnTo>
                <a:lnTo>
                  <a:pt x="311937" y="58366"/>
                </a:lnTo>
                <a:lnTo>
                  <a:pt x="304596" y="59649"/>
                </a:lnTo>
                <a:lnTo>
                  <a:pt x="294163" y="62808"/>
                </a:lnTo>
                <a:lnTo>
                  <a:pt x="283694" y="65843"/>
                </a:lnTo>
                <a:lnTo>
                  <a:pt x="273283" y="69064"/>
                </a:lnTo>
                <a:lnTo>
                  <a:pt x="256514" y="75118"/>
                </a:lnTo>
                <a:lnTo>
                  <a:pt x="250189" y="78051"/>
                </a:lnTo>
                <a:lnTo>
                  <a:pt x="243192" y="78750"/>
                </a:lnTo>
                <a:lnTo>
                  <a:pt x="241642" y="78928"/>
                </a:lnTo>
                <a:lnTo>
                  <a:pt x="240156" y="79347"/>
                </a:lnTo>
                <a:lnTo>
                  <a:pt x="238696" y="79867"/>
                </a:lnTo>
                <a:lnTo>
                  <a:pt x="232613" y="83055"/>
                </a:lnTo>
                <a:lnTo>
                  <a:pt x="226352" y="85735"/>
                </a:lnTo>
                <a:lnTo>
                  <a:pt x="219557" y="87030"/>
                </a:lnTo>
                <a:lnTo>
                  <a:pt x="214502" y="89621"/>
                </a:lnTo>
                <a:lnTo>
                  <a:pt x="405111" y="89621"/>
                </a:lnTo>
                <a:lnTo>
                  <a:pt x="490435" y="62570"/>
                </a:lnTo>
                <a:lnTo>
                  <a:pt x="510492" y="26979"/>
                </a:lnTo>
                <a:lnTo>
                  <a:pt x="509449" y="17179"/>
                </a:lnTo>
                <a:lnTo>
                  <a:pt x="505179" y="8519"/>
                </a:lnTo>
                <a:lnTo>
                  <a:pt x="496214" y="1724"/>
                </a:lnTo>
                <a:lnTo>
                  <a:pt x="489261" y="0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10632" y="897780"/>
            <a:ext cx="508634" cy="154940"/>
          </a:xfrm>
          <a:custGeom>
            <a:avLst/>
            <a:gdLst/>
            <a:ahLst/>
            <a:cxnLst/>
            <a:rect l="l" t="t" r="r" b="b"/>
            <a:pathLst>
              <a:path w="508635" h="154940">
                <a:moveTo>
                  <a:pt x="7365" y="58597"/>
                </a:moveTo>
                <a:lnTo>
                  <a:pt x="0" y="66357"/>
                </a:lnTo>
                <a:lnTo>
                  <a:pt x="3594" y="72301"/>
                </a:lnTo>
                <a:lnTo>
                  <a:pt x="9029" y="73164"/>
                </a:lnTo>
                <a:lnTo>
                  <a:pt x="191960" y="154101"/>
                </a:lnTo>
                <a:lnTo>
                  <a:pt x="198945" y="154698"/>
                </a:lnTo>
                <a:lnTo>
                  <a:pt x="237887" y="142158"/>
                </a:lnTo>
                <a:lnTo>
                  <a:pt x="195597" y="142158"/>
                </a:lnTo>
                <a:lnTo>
                  <a:pt x="189709" y="140277"/>
                </a:lnTo>
                <a:lnTo>
                  <a:pt x="183511" y="136730"/>
                </a:lnTo>
                <a:lnTo>
                  <a:pt x="177520" y="133464"/>
                </a:lnTo>
                <a:lnTo>
                  <a:pt x="13957" y="61582"/>
                </a:lnTo>
                <a:lnTo>
                  <a:pt x="7365" y="58597"/>
                </a:lnTo>
                <a:close/>
              </a:path>
              <a:path w="508635" h="154940">
                <a:moveTo>
                  <a:pt x="497319" y="0"/>
                </a:moveTo>
                <a:lnTo>
                  <a:pt x="494258" y="2197"/>
                </a:lnTo>
                <a:lnTo>
                  <a:pt x="199707" y="96291"/>
                </a:lnTo>
                <a:lnTo>
                  <a:pt x="197497" y="99758"/>
                </a:lnTo>
                <a:lnTo>
                  <a:pt x="201891" y="108800"/>
                </a:lnTo>
                <a:lnTo>
                  <a:pt x="202438" y="110528"/>
                </a:lnTo>
                <a:lnTo>
                  <a:pt x="202725" y="112799"/>
                </a:lnTo>
                <a:lnTo>
                  <a:pt x="203726" y="119855"/>
                </a:lnTo>
                <a:lnTo>
                  <a:pt x="204531" y="127661"/>
                </a:lnTo>
                <a:lnTo>
                  <a:pt x="203896" y="134794"/>
                </a:lnTo>
                <a:lnTo>
                  <a:pt x="200660" y="140423"/>
                </a:lnTo>
                <a:lnTo>
                  <a:pt x="195597" y="142158"/>
                </a:lnTo>
                <a:lnTo>
                  <a:pt x="237887" y="142158"/>
                </a:lnTo>
                <a:lnTo>
                  <a:pt x="488035" y="61785"/>
                </a:lnTo>
                <a:lnTo>
                  <a:pt x="500897" y="52135"/>
                </a:lnTo>
                <a:lnTo>
                  <a:pt x="508053" y="36198"/>
                </a:lnTo>
                <a:lnTo>
                  <a:pt x="508538" y="18637"/>
                </a:lnTo>
                <a:lnTo>
                  <a:pt x="501383" y="4114"/>
                </a:lnTo>
                <a:lnTo>
                  <a:pt x="497319" y="0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08706" y="968131"/>
            <a:ext cx="509905" cy="151130"/>
          </a:xfrm>
          <a:custGeom>
            <a:avLst/>
            <a:gdLst/>
            <a:ahLst/>
            <a:cxnLst/>
            <a:rect l="l" t="t" r="r" b="b"/>
            <a:pathLst>
              <a:path w="509904" h="151130">
                <a:moveTo>
                  <a:pt x="4495" y="55952"/>
                </a:moveTo>
                <a:lnTo>
                  <a:pt x="0" y="67648"/>
                </a:lnTo>
                <a:lnTo>
                  <a:pt x="7188" y="68055"/>
                </a:lnTo>
                <a:lnTo>
                  <a:pt x="193992" y="150821"/>
                </a:lnTo>
                <a:lnTo>
                  <a:pt x="199351" y="150605"/>
                </a:lnTo>
                <a:lnTo>
                  <a:pt x="228950" y="141080"/>
                </a:lnTo>
                <a:lnTo>
                  <a:pt x="194919" y="141080"/>
                </a:lnTo>
                <a:lnTo>
                  <a:pt x="188023" y="133942"/>
                </a:lnTo>
                <a:lnTo>
                  <a:pt x="23418" y="61616"/>
                </a:lnTo>
                <a:lnTo>
                  <a:pt x="19786" y="59813"/>
                </a:lnTo>
                <a:lnTo>
                  <a:pt x="10871" y="56752"/>
                </a:lnTo>
                <a:lnTo>
                  <a:pt x="4495" y="55952"/>
                </a:lnTo>
                <a:close/>
              </a:path>
              <a:path w="509904" h="151130">
                <a:moveTo>
                  <a:pt x="493839" y="0"/>
                </a:moveTo>
                <a:lnTo>
                  <a:pt x="211734" y="88781"/>
                </a:lnTo>
                <a:lnTo>
                  <a:pt x="199729" y="98793"/>
                </a:lnTo>
                <a:lnTo>
                  <a:pt x="202374" y="105698"/>
                </a:lnTo>
                <a:lnTo>
                  <a:pt x="203746" y="108098"/>
                </a:lnTo>
                <a:lnTo>
                  <a:pt x="204228" y="111209"/>
                </a:lnTo>
                <a:lnTo>
                  <a:pt x="204927" y="122017"/>
                </a:lnTo>
                <a:lnTo>
                  <a:pt x="207327" y="131822"/>
                </a:lnTo>
                <a:lnTo>
                  <a:pt x="194919" y="141080"/>
                </a:lnTo>
                <a:lnTo>
                  <a:pt x="228950" y="141080"/>
                </a:lnTo>
                <a:lnTo>
                  <a:pt x="490118" y="57590"/>
                </a:lnTo>
                <a:lnTo>
                  <a:pt x="500111" y="52195"/>
                </a:lnTo>
                <a:lnTo>
                  <a:pt x="505609" y="44760"/>
                </a:lnTo>
                <a:lnTo>
                  <a:pt x="508206" y="36291"/>
                </a:lnTo>
                <a:lnTo>
                  <a:pt x="509498" y="27796"/>
                </a:lnTo>
                <a:lnTo>
                  <a:pt x="507901" y="11531"/>
                </a:lnTo>
                <a:lnTo>
                  <a:pt x="502970" y="2558"/>
                </a:lnTo>
                <a:lnTo>
                  <a:pt x="493839" y="0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75603" y="787424"/>
            <a:ext cx="428625" cy="140335"/>
          </a:xfrm>
          <a:custGeom>
            <a:avLst/>
            <a:gdLst/>
            <a:ahLst/>
            <a:cxnLst/>
            <a:rect l="l" t="t" r="r" b="b"/>
            <a:pathLst>
              <a:path w="428625" h="140334">
                <a:moveTo>
                  <a:pt x="10856" y="26987"/>
                </a:moveTo>
                <a:lnTo>
                  <a:pt x="696" y="29400"/>
                </a:lnTo>
                <a:lnTo>
                  <a:pt x="122" y="32042"/>
                </a:lnTo>
                <a:lnTo>
                  <a:pt x="0" y="33701"/>
                </a:lnTo>
                <a:lnTo>
                  <a:pt x="2501" y="48644"/>
                </a:lnTo>
                <a:lnTo>
                  <a:pt x="4248" y="59766"/>
                </a:lnTo>
                <a:lnTo>
                  <a:pt x="5925" y="71564"/>
                </a:lnTo>
                <a:lnTo>
                  <a:pt x="6932" y="79362"/>
                </a:lnTo>
                <a:lnTo>
                  <a:pt x="7808" y="86690"/>
                </a:lnTo>
                <a:lnTo>
                  <a:pt x="11898" y="90208"/>
                </a:lnTo>
                <a:lnTo>
                  <a:pt x="91207" y="124790"/>
                </a:lnTo>
                <a:lnTo>
                  <a:pt x="122883" y="138937"/>
                </a:lnTo>
                <a:lnTo>
                  <a:pt x="129106" y="139750"/>
                </a:lnTo>
                <a:lnTo>
                  <a:pt x="135837" y="136651"/>
                </a:lnTo>
                <a:lnTo>
                  <a:pt x="152093" y="135051"/>
                </a:lnTo>
                <a:lnTo>
                  <a:pt x="157630" y="129425"/>
                </a:lnTo>
                <a:lnTo>
                  <a:pt x="167502" y="129425"/>
                </a:lnTo>
                <a:lnTo>
                  <a:pt x="172133" y="124929"/>
                </a:lnTo>
                <a:lnTo>
                  <a:pt x="174381" y="124790"/>
                </a:lnTo>
                <a:lnTo>
                  <a:pt x="175512" y="124739"/>
                </a:lnTo>
                <a:lnTo>
                  <a:pt x="181033" y="123689"/>
                </a:lnTo>
                <a:lnTo>
                  <a:pt x="186389" y="121534"/>
                </a:lnTo>
                <a:lnTo>
                  <a:pt x="191860" y="120162"/>
                </a:lnTo>
                <a:lnTo>
                  <a:pt x="200342" y="120162"/>
                </a:lnTo>
                <a:lnTo>
                  <a:pt x="207699" y="116507"/>
                </a:lnTo>
                <a:lnTo>
                  <a:pt x="218220" y="113139"/>
                </a:lnTo>
                <a:lnTo>
                  <a:pt x="228930" y="110316"/>
                </a:lnTo>
                <a:lnTo>
                  <a:pt x="239469" y="106997"/>
                </a:lnTo>
                <a:lnTo>
                  <a:pt x="244777" y="101536"/>
                </a:lnTo>
                <a:lnTo>
                  <a:pt x="254470" y="101536"/>
                </a:lnTo>
                <a:lnTo>
                  <a:pt x="258760" y="97205"/>
                </a:lnTo>
                <a:lnTo>
                  <a:pt x="261884" y="97053"/>
                </a:lnTo>
                <a:lnTo>
                  <a:pt x="267549" y="95935"/>
                </a:lnTo>
                <a:lnTo>
                  <a:pt x="273073" y="94335"/>
                </a:lnTo>
                <a:lnTo>
                  <a:pt x="278318" y="91871"/>
                </a:lnTo>
                <a:lnTo>
                  <a:pt x="284135" y="91046"/>
                </a:lnTo>
                <a:lnTo>
                  <a:pt x="289380" y="88480"/>
                </a:lnTo>
                <a:lnTo>
                  <a:pt x="294803" y="86486"/>
                </a:lnTo>
                <a:lnTo>
                  <a:pt x="305234" y="84946"/>
                </a:lnTo>
                <a:lnTo>
                  <a:pt x="315372" y="82237"/>
                </a:lnTo>
                <a:lnTo>
                  <a:pt x="325398" y="79087"/>
                </a:lnTo>
                <a:lnTo>
                  <a:pt x="333522" y="76784"/>
                </a:lnTo>
                <a:lnTo>
                  <a:pt x="187707" y="76784"/>
                </a:lnTo>
                <a:lnTo>
                  <a:pt x="129871" y="75886"/>
                </a:lnTo>
                <a:lnTo>
                  <a:pt x="87169" y="70380"/>
                </a:lnTo>
                <a:lnTo>
                  <a:pt x="37426" y="54597"/>
                </a:lnTo>
                <a:lnTo>
                  <a:pt x="14260" y="27216"/>
                </a:lnTo>
                <a:lnTo>
                  <a:pt x="10856" y="26987"/>
                </a:lnTo>
                <a:close/>
              </a:path>
              <a:path w="428625" h="140334">
                <a:moveTo>
                  <a:pt x="167502" y="129425"/>
                </a:moveTo>
                <a:lnTo>
                  <a:pt x="157630" y="129425"/>
                </a:lnTo>
                <a:lnTo>
                  <a:pt x="166507" y="130390"/>
                </a:lnTo>
                <a:lnTo>
                  <a:pt x="167502" y="129425"/>
                </a:lnTo>
                <a:close/>
              </a:path>
              <a:path w="428625" h="140334">
                <a:moveTo>
                  <a:pt x="200342" y="120162"/>
                </a:moveTo>
                <a:lnTo>
                  <a:pt x="191860" y="120162"/>
                </a:lnTo>
                <a:lnTo>
                  <a:pt x="197724" y="121462"/>
                </a:lnTo>
                <a:lnTo>
                  <a:pt x="200342" y="120162"/>
                </a:lnTo>
                <a:close/>
              </a:path>
              <a:path w="428625" h="140334">
                <a:moveTo>
                  <a:pt x="254470" y="101536"/>
                </a:moveTo>
                <a:lnTo>
                  <a:pt x="244777" y="101536"/>
                </a:lnTo>
                <a:lnTo>
                  <a:pt x="253413" y="102603"/>
                </a:lnTo>
                <a:lnTo>
                  <a:pt x="254470" y="101536"/>
                </a:lnTo>
                <a:close/>
              </a:path>
              <a:path w="428625" h="140334">
                <a:moveTo>
                  <a:pt x="331379" y="0"/>
                </a:moveTo>
                <a:lnTo>
                  <a:pt x="329702" y="4381"/>
                </a:lnTo>
                <a:lnTo>
                  <a:pt x="330299" y="11556"/>
                </a:lnTo>
                <a:lnTo>
                  <a:pt x="328782" y="29142"/>
                </a:lnTo>
                <a:lnTo>
                  <a:pt x="294473" y="59766"/>
                </a:lnTo>
                <a:lnTo>
                  <a:pt x="223751" y="74972"/>
                </a:lnTo>
                <a:lnTo>
                  <a:pt x="187707" y="76784"/>
                </a:lnTo>
                <a:lnTo>
                  <a:pt x="333522" y="76784"/>
                </a:lnTo>
                <a:lnTo>
                  <a:pt x="335494" y="76225"/>
                </a:lnTo>
                <a:lnTo>
                  <a:pt x="341031" y="70599"/>
                </a:lnTo>
                <a:lnTo>
                  <a:pt x="350902" y="70599"/>
                </a:lnTo>
                <a:lnTo>
                  <a:pt x="355534" y="66103"/>
                </a:lnTo>
                <a:lnTo>
                  <a:pt x="358887" y="65912"/>
                </a:lnTo>
                <a:lnTo>
                  <a:pt x="363637" y="63906"/>
                </a:lnTo>
                <a:lnTo>
                  <a:pt x="370770" y="63906"/>
                </a:lnTo>
                <a:lnTo>
                  <a:pt x="372832" y="59270"/>
                </a:lnTo>
                <a:lnTo>
                  <a:pt x="387402" y="58518"/>
                </a:lnTo>
                <a:lnTo>
                  <a:pt x="401245" y="54879"/>
                </a:lnTo>
                <a:lnTo>
                  <a:pt x="414758" y="49941"/>
                </a:lnTo>
                <a:lnTo>
                  <a:pt x="428343" y="45288"/>
                </a:lnTo>
                <a:lnTo>
                  <a:pt x="406785" y="33701"/>
                </a:lnTo>
                <a:lnTo>
                  <a:pt x="384512" y="23661"/>
                </a:lnTo>
                <a:lnTo>
                  <a:pt x="362006" y="14128"/>
                </a:lnTo>
                <a:lnTo>
                  <a:pt x="339748" y="4063"/>
                </a:lnTo>
                <a:lnTo>
                  <a:pt x="331379" y="0"/>
                </a:lnTo>
                <a:close/>
              </a:path>
              <a:path w="428625" h="140334">
                <a:moveTo>
                  <a:pt x="350902" y="70599"/>
                </a:moveTo>
                <a:lnTo>
                  <a:pt x="341031" y="70599"/>
                </a:lnTo>
                <a:lnTo>
                  <a:pt x="349908" y="71564"/>
                </a:lnTo>
                <a:lnTo>
                  <a:pt x="350902" y="70599"/>
                </a:lnTo>
                <a:close/>
              </a:path>
              <a:path w="428625" h="140334">
                <a:moveTo>
                  <a:pt x="370770" y="63906"/>
                </a:moveTo>
                <a:lnTo>
                  <a:pt x="363637" y="63906"/>
                </a:lnTo>
                <a:lnTo>
                  <a:pt x="370076" y="65468"/>
                </a:lnTo>
                <a:lnTo>
                  <a:pt x="370770" y="63906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87021" y="341276"/>
            <a:ext cx="1012190" cy="1012190"/>
          </a:xfrm>
          <a:custGeom>
            <a:avLst/>
            <a:gdLst/>
            <a:ahLst/>
            <a:cxnLst/>
            <a:rect l="l" t="t" r="r" b="b"/>
            <a:pathLst>
              <a:path w="1012189" h="1012190">
                <a:moveTo>
                  <a:pt x="506178" y="0"/>
                </a:moveTo>
                <a:lnTo>
                  <a:pt x="457581" y="2162"/>
                </a:lnTo>
                <a:lnTo>
                  <a:pt x="410260" y="8862"/>
                </a:lnTo>
                <a:lnTo>
                  <a:pt x="364430" y="19882"/>
                </a:lnTo>
                <a:lnTo>
                  <a:pt x="320306" y="35004"/>
                </a:lnTo>
                <a:lnTo>
                  <a:pt x="278104" y="54008"/>
                </a:lnTo>
                <a:lnTo>
                  <a:pt x="238038" y="76677"/>
                </a:lnTo>
                <a:lnTo>
                  <a:pt x="200326" y="102792"/>
                </a:lnTo>
                <a:lnTo>
                  <a:pt x="165181" y="132135"/>
                </a:lnTo>
                <a:lnTo>
                  <a:pt x="132821" y="164487"/>
                </a:lnTo>
                <a:lnTo>
                  <a:pt x="103459" y="199630"/>
                </a:lnTo>
                <a:lnTo>
                  <a:pt x="77311" y="237347"/>
                </a:lnTo>
                <a:lnTo>
                  <a:pt x="54594" y="277418"/>
                </a:lnTo>
                <a:lnTo>
                  <a:pt x="35518" y="319633"/>
                </a:lnTo>
                <a:lnTo>
                  <a:pt x="20310" y="363749"/>
                </a:lnTo>
                <a:lnTo>
                  <a:pt x="9174" y="409574"/>
                </a:lnTo>
                <a:lnTo>
                  <a:pt x="2416" y="456289"/>
                </a:lnTo>
                <a:lnTo>
                  <a:pt x="0" y="505561"/>
                </a:lnTo>
                <a:lnTo>
                  <a:pt x="2277" y="553496"/>
                </a:lnTo>
                <a:lnTo>
                  <a:pt x="9141" y="601676"/>
                </a:lnTo>
                <a:lnTo>
                  <a:pt x="20268" y="647653"/>
                </a:lnTo>
                <a:lnTo>
                  <a:pt x="35478" y="691913"/>
                </a:lnTo>
                <a:lnTo>
                  <a:pt x="54556" y="734240"/>
                </a:lnTo>
                <a:lnTo>
                  <a:pt x="77287" y="774414"/>
                </a:lnTo>
                <a:lnTo>
                  <a:pt x="103456" y="812217"/>
                </a:lnTo>
                <a:lnTo>
                  <a:pt x="132847" y="847431"/>
                </a:lnTo>
                <a:lnTo>
                  <a:pt x="165254" y="879846"/>
                </a:lnTo>
                <a:lnTo>
                  <a:pt x="200438" y="909221"/>
                </a:lnTo>
                <a:lnTo>
                  <a:pt x="238207" y="935359"/>
                </a:lnTo>
                <a:lnTo>
                  <a:pt x="278339" y="958036"/>
                </a:lnTo>
                <a:lnTo>
                  <a:pt x="320619" y="977033"/>
                </a:lnTo>
                <a:lnTo>
                  <a:pt x="364832" y="992132"/>
                </a:lnTo>
                <a:lnTo>
                  <a:pt x="410762" y="1003115"/>
                </a:lnTo>
                <a:lnTo>
                  <a:pt x="458194" y="1009764"/>
                </a:lnTo>
                <a:lnTo>
                  <a:pt x="506915" y="1011859"/>
                </a:lnTo>
                <a:lnTo>
                  <a:pt x="555647" y="1009348"/>
                </a:lnTo>
                <a:lnTo>
                  <a:pt x="603049" y="1002447"/>
                </a:lnTo>
                <a:lnTo>
                  <a:pt x="648911" y="991353"/>
                </a:lnTo>
                <a:lnTo>
                  <a:pt x="693022" y="976262"/>
                </a:lnTo>
                <a:lnTo>
                  <a:pt x="735173" y="957369"/>
                </a:lnTo>
                <a:lnTo>
                  <a:pt x="743939" y="952436"/>
                </a:lnTo>
                <a:lnTo>
                  <a:pt x="508324" y="952436"/>
                </a:lnTo>
                <a:lnTo>
                  <a:pt x="458992" y="949862"/>
                </a:lnTo>
                <a:lnTo>
                  <a:pt x="411307" y="942276"/>
                </a:lnTo>
                <a:lnTo>
                  <a:pt x="365529" y="929939"/>
                </a:lnTo>
                <a:lnTo>
                  <a:pt x="321918" y="913109"/>
                </a:lnTo>
                <a:lnTo>
                  <a:pt x="280734" y="892045"/>
                </a:lnTo>
                <a:lnTo>
                  <a:pt x="242238" y="867006"/>
                </a:lnTo>
                <a:lnTo>
                  <a:pt x="206689" y="838252"/>
                </a:lnTo>
                <a:lnTo>
                  <a:pt x="174349" y="806042"/>
                </a:lnTo>
                <a:lnTo>
                  <a:pt x="145477" y="770634"/>
                </a:lnTo>
                <a:lnTo>
                  <a:pt x="120333" y="732289"/>
                </a:lnTo>
                <a:lnTo>
                  <a:pt x="99177" y="691264"/>
                </a:lnTo>
                <a:lnTo>
                  <a:pt x="82271" y="647820"/>
                </a:lnTo>
                <a:lnTo>
                  <a:pt x="69873" y="602215"/>
                </a:lnTo>
                <a:lnTo>
                  <a:pt x="62254" y="554769"/>
                </a:lnTo>
                <a:lnTo>
                  <a:pt x="59646" y="505561"/>
                </a:lnTo>
                <a:lnTo>
                  <a:pt x="62247" y="457024"/>
                </a:lnTo>
                <a:lnTo>
                  <a:pt x="69865" y="409988"/>
                </a:lnTo>
                <a:lnTo>
                  <a:pt x="82229" y="364727"/>
                </a:lnTo>
                <a:lnTo>
                  <a:pt x="99067" y="321514"/>
                </a:lnTo>
                <a:lnTo>
                  <a:pt x="120110" y="280622"/>
                </a:lnTo>
                <a:lnTo>
                  <a:pt x="145086" y="242325"/>
                </a:lnTo>
                <a:lnTo>
                  <a:pt x="173724" y="206894"/>
                </a:lnTo>
                <a:lnTo>
                  <a:pt x="205754" y="174604"/>
                </a:lnTo>
                <a:lnTo>
                  <a:pt x="240904" y="145726"/>
                </a:lnTo>
                <a:lnTo>
                  <a:pt x="278903" y="120536"/>
                </a:lnTo>
                <a:lnTo>
                  <a:pt x="319482" y="99304"/>
                </a:lnTo>
                <a:lnTo>
                  <a:pt x="362368" y="82306"/>
                </a:lnTo>
                <a:lnTo>
                  <a:pt x="407291" y="69813"/>
                </a:lnTo>
                <a:lnTo>
                  <a:pt x="453980" y="62098"/>
                </a:lnTo>
                <a:lnTo>
                  <a:pt x="502165" y="59435"/>
                </a:lnTo>
                <a:lnTo>
                  <a:pt x="743876" y="59435"/>
                </a:lnTo>
                <a:lnTo>
                  <a:pt x="734313" y="54078"/>
                </a:lnTo>
                <a:lnTo>
                  <a:pt x="692148" y="35271"/>
                </a:lnTo>
                <a:lnTo>
                  <a:pt x="648041" y="20266"/>
                </a:lnTo>
                <a:lnTo>
                  <a:pt x="602202" y="9256"/>
                </a:lnTo>
                <a:lnTo>
                  <a:pt x="554844" y="2436"/>
                </a:lnTo>
                <a:lnTo>
                  <a:pt x="506178" y="0"/>
                </a:lnTo>
                <a:close/>
              </a:path>
              <a:path w="1012189" h="1012190">
                <a:moveTo>
                  <a:pt x="743876" y="59435"/>
                </a:moveTo>
                <a:lnTo>
                  <a:pt x="502165" y="59435"/>
                </a:lnTo>
                <a:lnTo>
                  <a:pt x="551603" y="61973"/>
                </a:lnTo>
                <a:lnTo>
                  <a:pt x="599408" y="69513"/>
                </a:lnTo>
                <a:lnTo>
                  <a:pt x="645317" y="81796"/>
                </a:lnTo>
                <a:lnTo>
                  <a:pt x="689067" y="98562"/>
                </a:lnTo>
                <a:lnTo>
                  <a:pt x="730395" y="119551"/>
                </a:lnTo>
                <a:lnTo>
                  <a:pt x="769039" y="144504"/>
                </a:lnTo>
                <a:lnTo>
                  <a:pt x="804735" y="173161"/>
                </a:lnTo>
                <a:lnTo>
                  <a:pt x="837220" y="205263"/>
                </a:lnTo>
                <a:lnTo>
                  <a:pt x="866233" y="240548"/>
                </a:lnTo>
                <a:lnTo>
                  <a:pt x="891510" y="278758"/>
                </a:lnTo>
                <a:lnTo>
                  <a:pt x="912788" y="319633"/>
                </a:lnTo>
                <a:lnTo>
                  <a:pt x="929805" y="362912"/>
                </a:lnTo>
                <a:lnTo>
                  <a:pt x="942298" y="408337"/>
                </a:lnTo>
                <a:lnTo>
                  <a:pt x="950003" y="455647"/>
                </a:lnTo>
                <a:lnTo>
                  <a:pt x="952659" y="504583"/>
                </a:lnTo>
                <a:lnTo>
                  <a:pt x="950099" y="553496"/>
                </a:lnTo>
                <a:lnTo>
                  <a:pt x="942516" y="600853"/>
                </a:lnTo>
                <a:lnTo>
                  <a:pt x="930176" y="646386"/>
                </a:lnTo>
                <a:lnTo>
                  <a:pt x="913348" y="689824"/>
                </a:lnTo>
                <a:lnTo>
                  <a:pt x="892297" y="730898"/>
                </a:lnTo>
                <a:lnTo>
                  <a:pt x="867291" y="769340"/>
                </a:lnTo>
                <a:lnTo>
                  <a:pt x="838597" y="804880"/>
                </a:lnTo>
                <a:lnTo>
                  <a:pt x="806483" y="837250"/>
                </a:lnTo>
                <a:lnTo>
                  <a:pt x="771214" y="866179"/>
                </a:lnTo>
                <a:lnTo>
                  <a:pt x="733058" y="891399"/>
                </a:lnTo>
                <a:lnTo>
                  <a:pt x="692283" y="912640"/>
                </a:lnTo>
                <a:lnTo>
                  <a:pt x="649155" y="929634"/>
                </a:lnTo>
                <a:lnTo>
                  <a:pt x="603941" y="942110"/>
                </a:lnTo>
                <a:lnTo>
                  <a:pt x="556908" y="949801"/>
                </a:lnTo>
                <a:lnTo>
                  <a:pt x="508324" y="952436"/>
                </a:lnTo>
                <a:lnTo>
                  <a:pt x="743939" y="952436"/>
                </a:lnTo>
                <a:lnTo>
                  <a:pt x="812755" y="908965"/>
                </a:lnTo>
                <a:lnTo>
                  <a:pt x="847774" y="879839"/>
                </a:lnTo>
                <a:lnTo>
                  <a:pt x="879981" y="847710"/>
                </a:lnTo>
                <a:lnTo>
                  <a:pt x="909185" y="812753"/>
                </a:lnTo>
                <a:lnTo>
                  <a:pt x="935171" y="775173"/>
                </a:lnTo>
                <a:lnTo>
                  <a:pt x="957729" y="735164"/>
                </a:lnTo>
                <a:lnTo>
                  <a:pt x="976648" y="692923"/>
                </a:lnTo>
                <a:lnTo>
                  <a:pt x="991720" y="648646"/>
                </a:lnTo>
                <a:lnTo>
                  <a:pt x="1002735" y="602529"/>
                </a:lnTo>
                <a:lnTo>
                  <a:pt x="1009482" y="554769"/>
                </a:lnTo>
                <a:lnTo>
                  <a:pt x="1011752" y="505561"/>
                </a:lnTo>
                <a:lnTo>
                  <a:pt x="1009436" y="457024"/>
                </a:lnTo>
                <a:lnTo>
                  <a:pt x="1002568" y="408488"/>
                </a:lnTo>
                <a:lnTo>
                  <a:pt x="991466" y="362351"/>
                </a:lnTo>
                <a:lnTo>
                  <a:pt x="976305" y="318073"/>
                </a:lnTo>
                <a:lnTo>
                  <a:pt x="957298" y="275848"/>
                </a:lnTo>
                <a:lnTo>
                  <a:pt x="934656" y="235870"/>
                </a:lnTo>
                <a:lnTo>
                  <a:pt x="908590" y="198335"/>
                </a:lnTo>
                <a:lnTo>
                  <a:pt x="879313" y="163435"/>
                </a:lnTo>
                <a:lnTo>
                  <a:pt x="847034" y="131365"/>
                </a:lnTo>
                <a:lnTo>
                  <a:pt x="811967" y="102319"/>
                </a:lnTo>
                <a:lnTo>
                  <a:pt x="774323" y="76492"/>
                </a:lnTo>
                <a:lnTo>
                  <a:pt x="743876" y="59435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12910" y="771283"/>
            <a:ext cx="249554" cy="284480"/>
          </a:xfrm>
          <a:custGeom>
            <a:avLst/>
            <a:gdLst/>
            <a:ahLst/>
            <a:cxnLst/>
            <a:rect l="l" t="t" r="r" b="b"/>
            <a:pathLst>
              <a:path w="249554" h="284480">
                <a:moveTo>
                  <a:pt x="163166" y="0"/>
                </a:moveTo>
                <a:lnTo>
                  <a:pt x="110298" y="14511"/>
                </a:lnTo>
                <a:lnTo>
                  <a:pt x="72552" y="29003"/>
                </a:lnTo>
                <a:lnTo>
                  <a:pt x="43494" y="55165"/>
                </a:lnTo>
                <a:lnTo>
                  <a:pt x="17526" y="99656"/>
                </a:lnTo>
                <a:lnTo>
                  <a:pt x="1140" y="148548"/>
                </a:lnTo>
                <a:lnTo>
                  <a:pt x="0" y="157029"/>
                </a:lnTo>
                <a:lnTo>
                  <a:pt x="1297" y="164091"/>
                </a:lnTo>
                <a:lnTo>
                  <a:pt x="5535" y="169799"/>
                </a:lnTo>
                <a:lnTo>
                  <a:pt x="13217" y="174215"/>
                </a:lnTo>
                <a:lnTo>
                  <a:pt x="20559" y="177658"/>
                </a:lnTo>
                <a:lnTo>
                  <a:pt x="25984" y="182318"/>
                </a:lnTo>
                <a:lnTo>
                  <a:pt x="28537" y="189178"/>
                </a:lnTo>
                <a:lnTo>
                  <a:pt x="27263" y="199221"/>
                </a:lnTo>
                <a:lnTo>
                  <a:pt x="26670" y="209805"/>
                </a:lnTo>
                <a:lnTo>
                  <a:pt x="64699" y="252617"/>
                </a:lnTo>
                <a:lnTo>
                  <a:pt x="109952" y="273864"/>
                </a:lnTo>
                <a:lnTo>
                  <a:pt x="148712" y="281127"/>
                </a:lnTo>
                <a:lnTo>
                  <a:pt x="168678" y="284121"/>
                </a:lnTo>
                <a:lnTo>
                  <a:pt x="173250" y="283600"/>
                </a:lnTo>
                <a:lnTo>
                  <a:pt x="175877" y="268855"/>
                </a:lnTo>
                <a:lnTo>
                  <a:pt x="168957" y="268855"/>
                </a:lnTo>
                <a:lnTo>
                  <a:pt x="160867" y="265922"/>
                </a:lnTo>
                <a:lnTo>
                  <a:pt x="156308" y="265617"/>
                </a:lnTo>
                <a:lnTo>
                  <a:pt x="149234" y="264283"/>
                </a:lnTo>
                <a:lnTo>
                  <a:pt x="155104" y="259027"/>
                </a:lnTo>
                <a:lnTo>
                  <a:pt x="126749" y="259027"/>
                </a:lnTo>
                <a:lnTo>
                  <a:pt x="114443" y="257967"/>
                </a:lnTo>
                <a:lnTo>
                  <a:pt x="100822" y="252472"/>
                </a:lnTo>
                <a:lnTo>
                  <a:pt x="110868" y="243762"/>
                </a:lnTo>
                <a:lnTo>
                  <a:pt x="83396" y="243762"/>
                </a:lnTo>
                <a:lnTo>
                  <a:pt x="75037" y="239754"/>
                </a:lnTo>
                <a:lnTo>
                  <a:pt x="62684" y="228634"/>
                </a:lnTo>
                <a:lnTo>
                  <a:pt x="70575" y="221942"/>
                </a:lnTo>
                <a:lnTo>
                  <a:pt x="54480" y="221942"/>
                </a:lnTo>
                <a:lnTo>
                  <a:pt x="43297" y="209597"/>
                </a:lnTo>
                <a:lnTo>
                  <a:pt x="39976" y="203146"/>
                </a:lnTo>
                <a:lnTo>
                  <a:pt x="45882" y="192503"/>
                </a:lnTo>
                <a:lnTo>
                  <a:pt x="164677" y="80629"/>
                </a:lnTo>
                <a:lnTo>
                  <a:pt x="181830" y="73855"/>
                </a:lnTo>
                <a:lnTo>
                  <a:pt x="242807" y="73855"/>
                </a:lnTo>
                <a:lnTo>
                  <a:pt x="239194" y="53816"/>
                </a:lnTo>
                <a:lnTo>
                  <a:pt x="230665" y="33983"/>
                </a:lnTo>
                <a:lnTo>
                  <a:pt x="212761" y="21887"/>
                </a:lnTo>
                <a:lnTo>
                  <a:pt x="177174" y="3705"/>
                </a:lnTo>
                <a:lnTo>
                  <a:pt x="170212" y="945"/>
                </a:lnTo>
                <a:lnTo>
                  <a:pt x="163166" y="0"/>
                </a:lnTo>
                <a:close/>
              </a:path>
              <a:path w="249554" h="284480">
                <a:moveTo>
                  <a:pt x="176323" y="266353"/>
                </a:moveTo>
                <a:lnTo>
                  <a:pt x="168957" y="268855"/>
                </a:lnTo>
                <a:lnTo>
                  <a:pt x="175877" y="268855"/>
                </a:lnTo>
                <a:lnTo>
                  <a:pt x="176323" y="266353"/>
                </a:lnTo>
                <a:close/>
              </a:path>
              <a:path w="249554" h="284480">
                <a:moveTo>
                  <a:pt x="186026" y="209597"/>
                </a:moveTo>
                <a:lnTo>
                  <a:pt x="181251" y="217662"/>
                </a:lnTo>
                <a:lnTo>
                  <a:pt x="176869" y="221319"/>
                </a:lnTo>
                <a:lnTo>
                  <a:pt x="169498" y="227377"/>
                </a:lnTo>
                <a:lnTo>
                  <a:pt x="162215" y="233435"/>
                </a:lnTo>
                <a:lnTo>
                  <a:pt x="155151" y="239757"/>
                </a:lnTo>
                <a:lnTo>
                  <a:pt x="148561" y="246503"/>
                </a:lnTo>
                <a:lnTo>
                  <a:pt x="138026" y="255317"/>
                </a:lnTo>
                <a:lnTo>
                  <a:pt x="126749" y="259027"/>
                </a:lnTo>
                <a:lnTo>
                  <a:pt x="155104" y="259027"/>
                </a:lnTo>
                <a:lnTo>
                  <a:pt x="177363" y="239062"/>
                </a:lnTo>
                <a:lnTo>
                  <a:pt x="190192" y="227377"/>
                </a:lnTo>
                <a:lnTo>
                  <a:pt x="197482" y="223618"/>
                </a:lnTo>
                <a:lnTo>
                  <a:pt x="186026" y="209597"/>
                </a:lnTo>
                <a:close/>
              </a:path>
              <a:path w="249554" h="284480">
                <a:moveTo>
                  <a:pt x="159788" y="183562"/>
                </a:moveTo>
                <a:lnTo>
                  <a:pt x="155457" y="187398"/>
                </a:lnTo>
                <a:lnTo>
                  <a:pt x="129083" y="209635"/>
                </a:lnTo>
                <a:lnTo>
                  <a:pt x="103375" y="231505"/>
                </a:lnTo>
                <a:lnTo>
                  <a:pt x="91571" y="240923"/>
                </a:lnTo>
                <a:lnTo>
                  <a:pt x="83396" y="243762"/>
                </a:lnTo>
                <a:lnTo>
                  <a:pt x="110868" y="243762"/>
                </a:lnTo>
                <a:lnTo>
                  <a:pt x="134160" y="223565"/>
                </a:lnTo>
                <a:lnTo>
                  <a:pt x="150317" y="209597"/>
                </a:lnTo>
                <a:lnTo>
                  <a:pt x="155673" y="205279"/>
                </a:lnTo>
                <a:lnTo>
                  <a:pt x="164779" y="197240"/>
                </a:lnTo>
                <a:lnTo>
                  <a:pt x="169389" y="193227"/>
                </a:lnTo>
                <a:lnTo>
                  <a:pt x="159788" y="183562"/>
                </a:lnTo>
                <a:close/>
              </a:path>
              <a:path w="249554" h="284480">
                <a:moveTo>
                  <a:pt x="118217" y="164945"/>
                </a:moveTo>
                <a:lnTo>
                  <a:pt x="113160" y="166733"/>
                </a:lnTo>
                <a:lnTo>
                  <a:pt x="108427" y="170976"/>
                </a:lnTo>
                <a:lnTo>
                  <a:pt x="104022" y="175206"/>
                </a:lnTo>
                <a:lnTo>
                  <a:pt x="93394" y="183987"/>
                </a:lnTo>
                <a:lnTo>
                  <a:pt x="72433" y="201911"/>
                </a:lnTo>
                <a:lnTo>
                  <a:pt x="61833" y="210727"/>
                </a:lnTo>
                <a:lnTo>
                  <a:pt x="58112" y="213750"/>
                </a:lnTo>
                <a:lnTo>
                  <a:pt x="54480" y="221942"/>
                </a:lnTo>
                <a:lnTo>
                  <a:pt x="70575" y="221942"/>
                </a:lnTo>
                <a:lnTo>
                  <a:pt x="85130" y="209597"/>
                </a:lnTo>
                <a:lnTo>
                  <a:pt x="101037" y="195982"/>
                </a:lnTo>
                <a:lnTo>
                  <a:pt x="113611" y="184921"/>
                </a:lnTo>
                <a:lnTo>
                  <a:pt x="118199" y="181457"/>
                </a:lnTo>
                <a:lnTo>
                  <a:pt x="122917" y="177644"/>
                </a:lnTo>
                <a:lnTo>
                  <a:pt x="125476" y="173259"/>
                </a:lnTo>
                <a:lnTo>
                  <a:pt x="123593" y="168081"/>
                </a:lnTo>
                <a:lnTo>
                  <a:pt x="118217" y="164945"/>
                </a:lnTo>
                <a:close/>
              </a:path>
              <a:path w="249554" h="284480">
                <a:moveTo>
                  <a:pt x="242807" y="73855"/>
                </a:moveTo>
                <a:lnTo>
                  <a:pt x="181830" y="73855"/>
                </a:lnTo>
                <a:lnTo>
                  <a:pt x="189339" y="77766"/>
                </a:lnTo>
                <a:lnTo>
                  <a:pt x="195716" y="86407"/>
                </a:lnTo>
                <a:lnTo>
                  <a:pt x="222042" y="122163"/>
                </a:lnTo>
                <a:lnTo>
                  <a:pt x="234988" y="124999"/>
                </a:lnTo>
                <a:lnTo>
                  <a:pt x="241728" y="123059"/>
                </a:lnTo>
                <a:lnTo>
                  <a:pt x="247071" y="118733"/>
                </a:lnTo>
                <a:lnTo>
                  <a:pt x="249117" y="113147"/>
                </a:lnTo>
                <a:lnTo>
                  <a:pt x="248976" y="106818"/>
                </a:lnTo>
                <a:lnTo>
                  <a:pt x="247761" y="100263"/>
                </a:lnTo>
                <a:lnTo>
                  <a:pt x="247405" y="98574"/>
                </a:lnTo>
                <a:lnTo>
                  <a:pt x="246935" y="96910"/>
                </a:lnTo>
                <a:lnTo>
                  <a:pt x="246596" y="94874"/>
                </a:lnTo>
                <a:lnTo>
                  <a:pt x="242807" y="73855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60839" y="688633"/>
            <a:ext cx="153670" cy="291465"/>
          </a:xfrm>
          <a:custGeom>
            <a:avLst/>
            <a:gdLst/>
            <a:ahLst/>
            <a:cxnLst/>
            <a:rect l="l" t="t" r="r" b="b"/>
            <a:pathLst>
              <a:path w="153670" h="291465">
                <a:moveTo>
                  <a:pt x="145945" y="0"/>
                </a:moveTo>
                <a:lnTo>
                  <a:pt x="142250" y="4267"/>
                </a:lnTo>
                <a:lnTo>
                  <a:pt x="8849" y="85966"/>
                </a:lnTo>
                <a:lnTo>
                  <a:pt x="3432" y="89545"/>
                </a:lnTo>
                <a:lnTo>
                  <a:pt x="253" y="93279"/>
                </a:lnTo>
                <a:lnTo>
                  <a:pt x="0" y="98155"/>
                </a:lnTo>
                <a:lnTo>
                  <a:pt x="3362" y="105156"/>
                </a:lnTo>
                <a:lnTo>
                  <a:pt x="18497" y="132374"/>
                </a:lnTo>
                <a:lnTo>
                  <a:pt x="29885" y="160978"/>
                </a:lnTo>
                <a:lnTo>
                  <a:pt x="37622" y="190802"/>
                </a:lnTo>
                <a:lnTo>
                  <a:pt x="41805" y="221678"/>
                </a:lnTo>
                <a:lnTo>
                  <a:pt x="42081" y="237642"/>
                </a:lnTo>
                <a:lnTo>
                  <a:pt x="39692" y="253007"/>
                </a:lnTo>
                <a:lnTo>
                  <a:pt x="33563" y="267246"/>
                </a:lnTo>
                <a:lnTo>
                  <a:pt x="22616" y="279831"/>
                </a:lnTo>
                <a:lnTo>
                  <a:pt x="20457" y="281660"/>
                </a:lnTo>
                <a:lnTo>
                  <a:pt x="17663" y="283527"/>
                </a:lnTo>
                <a:lnTo>
                  <a:pt x="20457" y="291109"/>
                </a:lnTo>
                <a:lnTo>
                  <a:pt x="24737" y="289941"/>
                </a:lnTo>
                <a:lnTo>
                  <a:pt x="35125" y="288620"/>
                </a:lnTo>
                <a:lnTo>
                  <a:pt x="42580" y="287502"/>
                </a:lnTo>
                <a:lnTo>
                  <a:pt x="97030" y="269684"/>
                </a:lnTo>
                <a:lnTo>
                  <a:pt x="150289" y="249288"/>
                </a:lnTo>
                <a:lnTo>
                  <a:pt x="153540" y="246037"/>
                </a:lnTo>
                <a:lnTo>
                  <a:pt x="153338" y="190802"/>
                </a:lnTo>
                <a:lnTo>
                  <a:pt x="153229" y="132374"/>
                </a:lnTo>
                <a:lnTo>
                  <a:pt x="153083" y="2857"/>
                </a:lnTo>
                <a:lnTo>
                  <a:pt x="152245" y="1917"/>
                </a:lnTo>
                <a:lnTo>
                  <a:pt x="151686" y="762"/>
                </a:lnTo>
                <a:lnTo>
                  <a:pt x="145945" y="0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02887" y="682236"/>
            <a:ext cx="164465" cy="290195"/>
          </a:xfrm>
          <a:custGeom>
            <a:avLst/>
            <a:gdLst/>
            <a:ahLst/>
            <a:cxnLst/>
            <a:rect l="l" t="t" r="r" b="b"/>
            <a:pathLst>
              <a:path w="164464" h="290194">
                <a:moveTo>
                  <a:pt x="342" y="0"/>
                </a:moveTo>
                <a:lnTo>
                  <a:pt x="412" y="210536"/>
                </a:lnTo>
                <a:lnTo>
                  <a:pt x="0" y="245021"/>
                </a:lnTo>
                <a:lnTo>
                  <a:pt x="674" y="252858"/>
                </a:lnTo>
                <a:lnTo>
                  <a:pt x="3192" y="258597"/>
                </a:lnTo>
                <a:lnTo>
                  <a:pt x="7813" y="262698"/>
                </a:lnTo>
                <a:lnTo>
                  <a:pt x="14795" y="265620"/>
                </a:lnTo>
                <a:lnTo>
                  <a:pt x="31194" y="270776"/>
                </a:lnTo>
                <a:lnTo>
                  <a:pt x="80124" y="287197"/>
                </a:lnTo>
                <a:lnTo>
                  <a:pt x="86660" y="288894"/>
                </a:lnTo>
                <a:lnTo>
                  <a:pt x="93554" y="289666"/>
                </a:lnTo>
                <a:lnTo>
                  <a:pt x="101105" y="289349"/>
                </a:lnTo>
                <a:lnTo>
                  <a:pt x="109613" y="287782"/>
                </a:lnTo>
                <a:lnTo>
                  <a:pt x="95626" y="272143"/>
                </a:lnTo>
                <a:lnTo>
                  <a:pt x="90422" y="255539"/>
                </a:lnTo>
                <a:lnTo>
                  <a:pt x="106993" y="191436"/>
                </a:lnTo>
                <a:lnTo>
                  <a:pt x="137871" y="138199"/>
                </a:lnTo>
                <a:lnTo>
                  <a:pt x="162432" y="108572"/>
                </a:lnTo>
                <a:lnTo>
                  <a:pt x="164274" y="106108"/>
                </a:lnTo>
                <a:lnTo>
                  <a:pt x="342" y="0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93371" y="788449"/>
            <a:ext cx="198477" cy="2723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65" y="662501"/>
            <a:ext cx="178487" cy="2603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192864" y="341265"/>
            <a:ext cx="1012190" cy="1012190"/>
          </a:xfrm>
          <a:custGeom>
            <a:avLst/>
            <a:gdLst/>
            <a:ahLst/>
            <a:cxnLst/>
            <a:rect l="l" t="t" r="r" b="b"/>
            <a:pathLst>
              <a:path w="1012190" h="1012190">
                <a:moveTo>
                  <a:pt x="506719" y="0"/>
                </a:moveTo>
                <a:lnTo>
                  <a:pt x="457888" y="2344"/>
                </a:lnTo>
                <a:lnTo>
                  <a:pt x="410375" y="9099"/>
                </a:lnTo>
                <a:lnTo>
                  <a:pt x="364390" y="20068"/>
                </a:lnTo>
                <a:lnTo>
                  <a:pt x="320147" y="35055"/>
                </a:lnTo>
                <a:lnTo>
                  <a:pt x="277856" y="53863"/>
                </a:lnTo>
                <a:lnTo>
                  <a:pt x="237732" y="76295"/>
                </a:lnTo>
                <a:lnTo>
                  <a:pt x="199985" y="102156"/>
                </a:lnTo>
                <a:lnTo>
                  <a:pt x="164828" y="131249"/>
                </a:lnTo>
                <a:lnTo>
                  <a:pt x="132473" y="163378"/>
                </a:lnTo>
                <a:lnTo>
                  <a:pt x="103132" y="198346"/>
                </a:lnTo>
                <a:lnTo>
                  <a:pt x="77018" y="235956"/>
                </a:lnTo>
                <a:lnTo>
                  <a:pt x="54343" y="276013"/>
                </a:lnTo>
                <a:lnTo>
                  <a:pt x="35319" y="318320"/>
                </a:lnTo>
                <a:lnTo>
                  <a:pt x="20158" y="362681"/>
                </a:lnTo>
                <a:lnTo>
                  <a:pt x="9069" y="408923"/>
                </a:lnTo>
                <a:lnTo>
                  <a:pt x="2274" y="456777"/>
                </a:lnTo>
                <a:lnTo>
                  <a:pt x="26" y="505053"/>
                </a:lnTo>
                <a:lnTo>
                  <a:pt x="0" y="506615"/>
                </a:lnTo>
                <a:lnTo>
                  <a:pt x="2306" y="555365"/>
                </a:lnTo>
                <a:lnTo>
                  <a:pt x="9114" y="603148"/>
                </a:lnTo>
                <a:lnTo>
                  <a:pt x="20189" y="649274"/>
                </a:lnTo>
                <a:lnTo>
                  <a:pt x="35322" y="693549"/>
                </a:lnTo>
                <a:lnTo>
                  <a:pt x="54301" y="735776"/>
                </a:lnTo>
                <a:lnTo>
                  <a:pt x="76916" y="775762"/>
                </a:lnTo>
                <a:lnTo>
                  <a:pt x="102955" y="813310"/>
                </a:lnTo>
                <a:lnTo>
                  <a:pt x="132209" y="848227"/>
                </a:lnTo>
                <a:lnTo>
                  <a:pt x="164467" y="880317"/>
                </a:lnTo>
                <a:lnTo>
                  <a:pt x="199517" y="909385"/>
                </a:lnTo>
                <a:lnTo>
                  <a:pt x="237224" y="935278"/>
                </a:lnTo>
                <a:lnTo>
                  <a:pt x="277153" y="957676"/>
                </a:lnTo>
                <a:lnTo>
                  <a:pt x="319318" y="976509"/>
                </a:lnTo>
                <a:lnTo>
                  <a:pt x="363433" y="991540"/>
                </a:lnTo>
                <a:lnTo>
                  <a:pt x="409288" y="1002574"/>
                </a:lnTo>
                <a:lnTo>
                  <a:pt x="456671" y="1009416"/>
                </a:lnTo>
                <a:lnTo>
                  <a:pt x="505373" y="1011872"/>
                </a:lnTo>
                <a:lnTo>
                  <a:pt x="553971" y="1009728"/>
                </a:lnTo>
                <a:lnTo>
                  <a:pt x="601296" y="1003045"/>
                </a:lnTo>
                <a:lnTo>
                  <a:pt x="647133" y="992039"/>
                </a:lnTo>
                <a:lnTo>
                  <a:pt x="691266" y="976930"/>
                </a:lnTo>
                <a:lnTo>
                  <a:pt x="733479" y="957937"/>
                </a:lnTo>
                <a:lnTo>
                  <a:pt x="743187" y="952449"/>
                </a:lnTo>
                <a:lnTo>
                  <a:pt x="505588" y="952449"/>
                </a:lnTo>
                <a:lnTo>
                  <a:pt x="456645" y="949842"/>
                </a:lnTo>
                <a:lnTo>
                  <a:pt x="409296" y="942200"/>
                </a:lnTo>
                <a:lnTo>
                  <a:pt x="363805" y="929787"/>
                </a:lnTo>
                <a:lnTo>
                  <a:pt x="320437" y="912867"/>
                </a:lnTo>
                <a:lnTo>
                  <a:pt x="279456" y="891705"/>
                </a:lnTo>
                <a:lnTo>
                  <a:pt x="241125" y="866567"/>
                </a:lnTo>
                <a:lnTo>
                  <a:pt x="205711" y="837716"/>
                </a:lnTo>
                <a:lnTo>
                  <a:pt x="173476" y="805418"/>
                </a:lnTo>
                <a:lnTo>
                  <a:pt x="144685" y="769938"/>
                </a:lnTo>
                <a:lnTo>
                  <a:pt x="119603" y="731540"/>
                </a:lnTo>
                <a:lnTo>
                  <a:pt x="98493" y="690489"/>
                </a:lnTo>
                <a:lnTo>
                  <a:pt x="81621" y="647050"/>
                </a:lnTo>
                <a:lnTo>
                  <a:pt x="69250" y="601488"/>
                </a:lnTo>
                <a:lnTo>
                  <a:pt x="61644" y="554068"/>
                </a:lnTo>
                <a:lnTo>
                  <a:pt x="59069" y="505053"/>
                </a:lnTo>
                <a:lnTo>
                  <a:pt x="61705" y="456189"/>
                </a:lnTo>
                <a:lnTo>
                  <a:pt x="69386" y="408899"/>
                </a:lnTo>
                <a:lnTo>
                  <a:pt x="81828" y="363517"/>
                </a:lnTo>
                <a:lnTo>
                  <a:pt x="98786" y="320236"/>
                </a:lnTo>
                <a:lnTo>
                  <a:pt x="119991" y="279340"/>
                </a:lnTo>
                <a:lnTo>
                  <a:pt x="145176" y="241094"/>
                </a:lnTo>
                <a:lnTo>
                  <a:pt x="174079" y="205759"/>
                </a:lnTo>
                <a:lnTo>
                  <a:pt x="206434" y="173599"/>
                </a:lnTo>
                <a:lnTo>
                  <a:pt x="241977" y="144876"/>
                </a:lnTo>
                <a:lnTo>
                  <a:pt x="280443" y="119854"/>
                </a:lnTo>
                <a:lnTo>
                  <a:pt x="321569" y="98794"/>
                </a:lnTo>
                <a:lnTo>
                  <a:pt x="365090" y="81959"/>
                </a:lnTo>
                <a:lnTo>
                  <a:pt x="410742" y="69613"/>
                </a:lnTo>
                <a:lnTo>
                  <a:pt x="458260" y="62017"/>
                </a:lnTo>
                <a:lnTo>
                  <a:pt x="507379" y="59435"/>
                </a:lnTo>
                <a:lnTo>
                  <a:pt x="743382" y="59435"/>
                </a:lnTo>
                <a:lnTo>
                  <a:pt x="734572" y="54427"/>
                </a:lnTo>
                <a:lnTo>
                  <a:pt x="692441" y="35354"/>
                </a:lnTo>
                <a:lnTo>
                  <a:pt x="648378" y="20159"/>
                </a:lnTo>
                <a:lnTo>
                  <a:pt x="602594" y="9056"/>
                </a:lnTo>
                <a:lnTo>
                  <a:pt x="555303" y="2264"/>
                </a:lnTo>
                <a:lnTo>
                  <a:pt x="506719" y="0"/>
                </a:lnTo>
                <a:close/>
              </a:path>
              <a:path w="1012190" h="1012190">
                <a:moveTo>
                  <a:pt x="743382" y="59435"/>
                </a:moveTo>
                <a:lnTo>
                  <a:pt x="507379" y="59435"/>
                </a:lnTo>
                <a:lnTo>
                  <a:pt x="556255" y="62067"/>
                </a:lnTo>
                <a:lnTo>
                  <a:pt x="603509" y="69756"/>
                </a:lnTo>
                <a:lnTo>
                  <a:pt x="648880" y="82239"/>
                </a:lnTo>
                <a:lnTo>
                  <a:pt x="692109" y="99253"/>
                </a:lnTo>
                <a:lnTo>
                  <a:pt x="732937" y="120536"/>
                </a:lnTo>
                <a:lnTo>
                  <a:pt x="771104" y="145824"/>
                </a:lnTo>
                <a:lnTo>
                  <a:pt x="806352" y="174855"/>
                </a:lnTo>
                <a:lnTo>
                  <a:pt x="838420" y="207365"/>
                </a:lnTo>
                <a:lnTo>
                  <a:pt x="867049" y="243093"/>
                </a:lnTo>
                <a:lnTo>
                  <a:pt x="891980" y="281774"/>
                </a:lnTo>
                <a:lnTo>
                  <a:pt x="912954" y="323146"/>
                </a:lnTo>
                <a:lnTo>
                  <a:pt x="929710" y="366946"/>
                </a:lnTo>
                <a:lnTo>
                  <a:pt x="941990" y="412911"/>
                </a:lnTo>
                <a:lnTo>
                  <a:pt x="949534" y="460779"/>
                </a:lnTo>
                <a:lnTo>
                  <a:pt x="952082" y="510285"/>
                </a:lnTo>
                <a:lnTo>
                  <a:pt x="949426" y="558415"/>
                </a:lnTo>
                <a:lnTo>
                  <a:pt x="941710" y="605055"/>
                </a:lnTo>
                <a:lnTo>
                  <a:pt x="929208" y="649934"/>
                </a:lnTo>
                <a:lnTo>
                  <a:pt x="912195" y="692782"/>
                </a:lnTo>
                <a:lnTo>
                  <a:pt x="890943" y="733328"/>
                </a:lnTo>
                <a:lnTo>
                  <a:pt x="865728" y="771299"/>
                </a:lnTo>
                <a:lnTo>
                  <a:pt x="836822" y="806425"/>
                </a:lnTo>
                <a:lnTo>
                  <a:pt x="804500" y="838434"/>
                </a:lnTo>
                <a:lnTo>
                  <a:pt x="769035" y="867055"/>
                </a:lnTo>
                <a:lnTo>
                  <a:pt x="730702" y="892017"/>
                </a:lnTo>
                <a:lnTo>
                  <a:pt x="689773" y="913049"/>
                </a:lnTo>
                <a:lnTo>
                  <a:pt x="646524" y="929880"/>
                </a:lnTo>
                <a:lnTo>
                  <a:pt x="601228" y="942237"/>
                </a:lnTo>
                <a:lnTo>
                  <a:pt x="554158" y="949851"/>
                </a:lnTo>
                <a:lnTo>
                  <a:pt x="505588" y="952449"/>
                </a:lnTo>
                <a:lnTo>
                  <a:pt x="743187" y="952449"/>
                </a:lnTo>
                <a:lnTo>
                  <a:pt x="811283" y="909172"/>
                </a:lnTo>
                <a:lnTo>
                  <a:pt x="846441" y="879838"/>
                </a:lnTo>
                <a:lnTo>
                  <a:pt x="878817" y="847493"/>
                </a:lnTo>
                <a:lnTo>
                  <a:pt x="908193" y="812357"/>
                </a:lnTo>
                <a:lnTo>
                  <a:pt x="934355" y="774649"/>
                </a:lnTo>
                <a:lnTo>
                  <a:pt x="957087" y="734586"/>
                </a:lnTo>
                <a:lnTo>
                  <a:pt x="976172" y="692389"/>
                </a:lnTo>
                <a:lnTo>
                  <a:pt x="991395" y="648274"/>
                </a:lnTo>
                <a:lnTo>
                  <a:pt x="1002540" y="602461"/>
                </a:lnTo>
                <a:lnTo>
                  <a:pt x="1009363" y="555365"/>
                </a:lnTo>
                <a:lnTo>
                  <a:pt x="1011734" y="506615"/>
                </a:lnTo>
                <a:lnTo>
                  <a:pt x="1009433" y="457962"/>
                </a:lnTo>
                <a:lnTo>
                  <a:pt x="1002640" y="410580"/>
                </a:lnTo>
                <a:lnTo>
                  <a:pt x="991569" y="364686"/>
                </a:lnTo>
                <a:lnTo>
                  <a:pt x="976432" y="320497"/>
                </a:lnTo>
                <a:lnTo>
                  <a:pt x="957443" y="278231"/>
                </a:lnTo>
                <a:lnTo>
                  <a:pt x="934816" y="238103"/>
                </a:lnTo>
                <a:lnTo>
                  <a:pt x="908762" y="200333"/>
                </a:lnTo>
                <a:lnTo>
                  <a:pt x="879496" y="165136"/>
                </a:lnTo>
                <a:lnTo>
                  <a:pt x="847231" y="132730"/>
                </a:lnTo>
                <a:lnTo>
                  <a:pt x="812180" y="103331"/>
                </a:lnTo>
                <a:lnTo>
                  <a:pt x="774556" y="77158"/>
                </a:lnTo>
                <a:lnTo>
                  <a:pt x="743382" y="59435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35664" y="1002767"/>
            <a:ext cx="734695" cy="52705"/>
          </a:xfrm>
          <a:custGeom>
            <a:avLst/>
            <a:gdLst/>
            <a:ahLst/>
            <a:cxnLst/>
            <a:rect l="l" t="t" r="r" b="b"/>
            <a:pathLst>
              <a:path w="734695" h="52705">
                <a:moveTo>
                  <a:pt x="702981" y="52374"/>
                </a:moveTo>
                <a:lnTo>
                  <a:pt x="693839" y="52374"/>
                </a:lnTo>
                <a:lnTo>
                  <a:pt x="701548" y="52667"/>
                </a:lnTo>
                <a:lnTo>
                  <a:pt x="702981" y="52374"/>
                </a:lnTo>
                <a:close/>
              </a:path>
              <a:path w="734695" h="52705">
                <a:moveTo>
                  <a:pt x="152916" y="0"/>
                </a:moveTo>
                <a:lnTo>
                  <a:pt x="105955" y="774"/>
                </a:lnTo>
                <a:lnTo>
                  <a:pt x="58916" y="2112"/>
                </a:lnTo>
                <a:lnTo>
                  <a:pt x="11963" y="2756"/>
                </a:lnTo>
                <a:lnTo>
                  <a:pt x="3077" y="2756"/>
                </a:lnTo>
                <a:lnTo>
                  <a:pt x="215" y="6096"/>
                </a:lnTo>
                <a:lnTo>
                  <a:pt x="0" y="14833"/>
                </a:lnTo>
                <a:lnTo>
                  <a:pt x="2414" y="30432"/>
                </a:lnTo>
                <a:lnTo>
                  <a:pt x="10298" y="42241"/>
                </a:lnTo>
                <a:lnTo>
                  <a:pt x="23293" y="49729"/>
                </a:lnTo>
                <a:lnTo>
                  <a:pt x="41046" y="52362"/>
                </a:lnTo>
                <a:lnTo>
                  <a:pt x="149961" y="52440"/>
                </a:lnTo>
                <a:lnTo>
                  <a:pt x="580145" y="52425"/>
                </a:lnTo>
                <a:lnTo>
                  <a:pt x="703043" y="52362"/>
                </a:lnTo>
                <a:lnTo>
                  <a:pt x="733612" y="26528"/>
                </a:lnTo>
                <a:lnTo>
                  <a:pt x="734563" y="14833"/>
                </a:lnTo>
                <a:lnTo>
                  <a:pt x="734509" y="13674"/>
                </a:lnTo>
                <a:lnTo>
                  <a:pt x="355333" y="13674"/>
                </a:lnTo>
                <a:lnTo>
                  <a:pt x="300728" y="10942"/>
                </a:lnTo>
                <a:lnTo>
                  <a:pt x="245948" y="5169"/>
                </a:lnTo>
                <a:lnTo>
                  <a:pt x="218844" y="2756"/>
                </a:lnTo>
                <a:lnTo>
                  <a:pt x="11963" y="2756"/>
                </a:lnTo>
                <a:lnTo>
                  <a:pt x="218558" y="2730"/>
                </a:lnTo>
                <a:lnTo>
                  <a:pt x="199635" y="1045"/>
                </a:lnTo>
                <a:lnTo>
                  <a:pt x="152916" y="0"/>
                </a:lnTo>
                <a:close/>
              </a:path>
              <a:path w="734695" h="52705">
                <a:moveTo>
                  <a:pt x="561068" y="4762"/>
                </a:moveTo>
                <a:lnTo>
                  <a:pt x="512181" y="5849"/>
                </a:lnTo>
                <a:lnTo>
                  <a:pt x="409547" y="13202"/>
                </a:lnTo>
                <a:lnTo>
                  <a:pt x="355333" y="13674"/>
                </a:lnTo>
                <a:lnTo>
                  <a:pt x="734509" y="13674"/>
                </a:lnTo>
                <a:lnTo>
                  <a:pt x="731151" y="4833"/>
                </a:lnTo>
                <a:lnTo>
                  <a:pt x="609860" y="4833"/>
                </a:lnTo>
                <a:lnTo>
                  <a:pt x="561068" y="4762"/>
                </a:lnTo>
                <a:close/>
              </a:path>
              <a:path w="734695" h="52705">
                <a:moveTo>
                  <a:pt x="723563" y="930"/>
                </a:moveTo>
                <a:lnTo>
                  <a:pt x="715107" y="2008"/>
                </a:lnTo>
                <a:lnTo>
                  <a:pt x="707351" y="3391"/>
                </a:lnTo>
                <a:lnTo>
                  <a:pt x="658606" y="4798"/>
                </a:lnTo>
                <a:lnTo>
                  <a:pt x="609860" y="4833"/>
                </a:lnTo>
                <a:lnTo>
                  <a:pt x="731151" y="4833"/>
                </a:lnTo>
                <a:lnTo>
                  <a:pt x="730733" y="3733"/>
                </a:lnTo>
                <a:lnTo>
                  <a:pt x="723563" y="930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93439" y="601075"/>
            <a:ext cx="619760" cy="390525"/>
          </a:xfrm>
          <a:custGeom>
            <a:avLst/>
            <a:gdLst/>
            <a:ahLst/>
            <a:cxnLst/>
            <a:rect l="l" t="t" r="r" b="b"/>
            <a:pathLst>
              <a:path w="619759" h="390525">
                <a:moveTo>
                  <a:pt x="590816" y="0"/>
                </a:moveTo>
                <a:lnTo>
                  <a:pt x="29375" y="0"/>
                </a:lnTo>
                <a:lnTo>
                  <a:pt x="13241" y="742"/>
                </a:lnTo>
                <a:lnTo>
                  <a:pt x="4430" y="4413"/>
                </a:lnTo>
                <a:lnTo>
                  <a:pt x="751" y="13180"/>
                </a:lnTo>
                <a:lnTo>
                  <a:pt x="61" y="28143"/>
                </a:lnTo>
                <a:lnTo>
                  <a:pt x="0" y="356209"/>
                </a:lnTo>
                <a:lnTo>
                  <a:pt x="838" y="374838"/>
                </a:lnTo>
                <a:lnTo>
                  <a:pt x="5030" y="385029"/>
                </a:lnTo>
                <a:lnTo>
                  <a:pt x="15092" y="389299"/>
                </a:lnTo>
                <a:lnTo>
                  <a:pt x="33540" y="390169"/>
                </a:lnTo>
                <a:lnTo>
                  <a:pt x="496950" y="390215"/>
                </a:lnTo>
                <a:lnTo>
                  <a:pt x="590867" y="390131"/>
                </a:lnTo>
                <a:lnTo>
                  <a:pt x="619378" y="361302"/>
                </a:lnTo>
                <a:lnTo>
                  <a:pt x="619382" y="350862"/>
                </a:lnTo>
                <a:lnTo>
                  <a:pt x="59169" y="350862"/>
                </a:lnTo>
                <a:lnTo>
                  <a:pt x="49669" y="350103"/>
                </a:lnTo>
                <a:lnTo>
                  <a:pt x="43662" y="347127"/>
                </a:lnTo>
                <a:lnTo>
                  <a:pt x="40541" y="341206"/>
                </a:lnTo>
                <a:lnTo>
                  <a:pt x="39700" y="331609"/>
                </a:lnTo>
                <a:lnTo>
                  <a:pt x="40057" y="276140"/>
                </a:lnTo>
                <a:lnTo>
                  <a:pt x="40224" y="221343"/>
                </a:lnTo>
                <a:lnTo>
                  <a:pt x="40220" y="165878"/>
                </a:lnTo>
                <a:lnTo>
                  <a:pt x="40064" y="110745"/>
                </a:lnTo>
                <a:lnTo>
                  <a:pt x="39880" y="75736"/>
                </a:lnTo>
                <a:lnTo>
                  <a:pt x="39802" y="55613"/>
                </a:lnTo>
                <a:lnTo>
                  <a:pt x="40479" y="47120"/>
                </a:lnTo>
                <a:lnTo>
                  <a:pt x="43219" y="41397"/>
                </a:lnTo>
                <a:lnTo>
                  <a:pt x="48743" y="38314"/>
                </a:lnTo>
                <a:lnTo>
                  <a:pt x="57797" y="37414"/>
                </a:lnTo>
                <a:lnTo>
                  <a:pt x="619373" y="37414"/>
                </a:lnTo>
                <a:lnTo>
                  <a:pt x="619366" y="28143"/>
                </a:lnTo>
                <a:lnTo>
                  <a:pt x="618489" y="13069"/>
                </a:lnTo>
                <a:lnTo>
                  <a:pt x="614668" y="4584"/>
                </a:lnTo>
                <a:lnTo>
                  <a:pt x="606059" y="843"/>
                </a:lnTo>
                <a:lnTo>
                  <a:pt x="590816" y="0"/>
                </a:lnTo>
                <a:close/>
              </a:path>
              <a:path w="619759" h="390525">
                <a:moveTo>
                  <a:pt x="158727" y="350414"/>
                </a:moveTo>
                <a:lnTo>
                  <a:pt x="59169" y="350862"/>
                </a:lnTo>
                <a:lnTo>
                  <a:pt x="619382" y="350862"/>
                </a:lnTo>
                <a:lnTo>
                  <a:pt x="559066" y="350799"/>
                </a:lnTo>
                <a:lnTo>
                  <a:pt x="308089" y="350507"/>
                </a:lnTo>
                <a:lnTo>
                  <a:pt x="158727" y="350414"/>
                </a:lnTo>
                <a:close/>
              </a:path>
              <a:path w="619759" h="390525">
                <a:moveTo>
                  <a:pt x="619373" y="37426"/>
                </a:moveTo>
                <a:lnTo>
                  <a:pt x="561809" y="37426"/>
                </a:lnTo>
                <a:lnTo>
                  <a:pt x="570751" y="38211"/>
                </a:lnTo>
                <a:lnTo>
                  <a:pt x="576373" y="41071"/>
                </a:lnTo>
                <a:lnTo>
                  <a:pt x="579276" y="46656"/>
                </a:lnTo>
                <a:lnTo>
                  <a:pt x="580059" y="55613"/>
                </a:lnTo>
                <a:lnTo>
                  <a:pt x="579723" y="111075"/>
                </a:lnTo>
                <a:lnTo>
                  <a:pt x="579533" y="165878"/>
                </a:lnTo>
                <a:lnTo>
                  <a:pt x="579525" y="221343"/>
                </a:lnTo>
                <a:lnTo>
                  <a:pt x="579732" y="276477"/>
                </a:lnTo>
                <a:lnTo>
                  <a:pt x="580186" y="331266"/>
                </a:lnTo>
                <a:lnTo>
                  <a:pt x="579060" y="341723"/>
                </a:lnTo>
                <a:lnTo>
                  <a:pt x="575279" y="347643"/>
                </a:lnTo>
                <a:lnTo>
                  <a:pt x="568672" y="350258"/>
                </a:lnTo>
                <a:lnTo>
                  <a:pt x="559066" y="350799"/>
                </a:lnTo>
                <a:lnTo>
                  <a:pt x="619382" y="350799"/>
                </a:lnTo>
                <a:lnTo>
                  <a:pt x="619373" y="37426"/>
                </a:lnTo>
                <a:close/>
              </a:path>
              <a:path w="619759" h="390525">
                <a:moveTo>
                  <a:pt x="458676" y="350433"/>
                </a:moveTo>
                <a:lnTo>
                  <a:pt x="308089" y="350507"/>
                </a:lnTo>
                <a:lnTo>
                  <a:pt x="495232" y="350507"/>
                </a:lnTo>
                <a:lnTo>
                  <a:pt x="458676" y="350433"/>
                </a:lnTo>
                <a:close/>
              </a:path>
              <a:path w="619759" h="390525">
                <a:moveTo>
                  <a:pt x="619373" y="37414"/>
                </a:moveTo>
                <a:lnTo>
                  <a:pt x="57797" y="37414"/>
                </a:lnTo>
                <a:lnTo>
                  <a:pt x="309799" y="37801"/>
                </a:lnTo>
                <a:lnTo>
                  <a:pt x="360313" y="37786"/>
                </a:lnTo>
                <a:lnTo>
                  <a:pt x="619373" y="37426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012503" y="1524000"/>
            <a:ext cx="4803061" cy="35757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r>
              <a:rPr lang="ru-RU" sz="1200" b="0" spc="-5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Calibri Light"/>
              </a:rPr>
              <a:t>Специальная защёлка для стеклянных дверей, состоит из комплекта механической и электрической части, для установки на бескаркасные двойные стеклянные двери (толщиной до 12 мм).</a:t>
            </a:r>
            <a:endParaRPr lang="en-GB" sz="1200" b="0" spc="-5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Calibri Light"/>
            </a:endParaRP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endParaRPr lang="en-GB" sz="1200" b="0" spc="-5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Calibri Light"/>
            </a:endParaRP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r>
              <a:rPr lang="ru-RU" sz="1200" spc="-5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Calibri Light"/>
              </a:rPr>
              <a:t>Электрическая часть защёлки дополнительно оснащена кнопкой для открытия изнутри.</a:t>
            </a: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endParaRPr lang="ru-RU" sz="1200" spc="-5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Calibri Light"/>
            </a:endParaRP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r>
              <a:rPr lang="ru-RU" sz="1200" spc="-5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Calibri Light"/>
              </a:rPr>
              <a:t>Простота установки и фиксация посредством силикона позволяет сохранить эстетичный вид</a:t>
            </a:r>
            <a:r>
              <a:rPr lang="en-GB" sz="1200" spc="-5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Calibri Light"/>
              </a:rPr>
              <a:t>.</a:t>
            </a: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endParaRPr lang="es-ES" sz="1200" b="0" spc="5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Calibri Light"/>
              </a:rPr>
              <a:t>Защёлка протестирована на </a:t>
            </a:r>
            <a:r>
              <a:rPr lang="es-ES" sz="1200" b="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Calibri Light"/>
              </a:rPr>
              <a:t>3</a:t>
            </a:r>
            <a:r>
              <a:rPr lang="ru-RU" sz="1200" b="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Calibri Light"/>
              </a:rPr>
              <a:t>00 000 циклов</a:t>
            </a:r>
            <a:endParaRPr lang="es-ES" sz="1200" b="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Calibri Light"/>
            </a:endParaRP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endParaRPr lang="es-ES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Calibri Light"/>
              </a:rPr>
              <a:t>Максимальное усилие до 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Calibri Light"/>
              </a:rPr>
              <a:t>60</a:t>
            </a:r>
            <a:r>
              <a:rPr lang="ru-RU" sz="1200" b="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Calibri Light"/>
              </a:rPr>
              <a:t>0кг. </a:t>
            </a:r>
            <a:endParaRPr lang="es-ES" sz="1200" b="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s-ES" sz="1200" b="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spc="5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Calibri Light"/>
              </a:rPr>
              <a:t>Максимальный захват </a:t>
            </a:r>
            <a:r>
              <a:rPr lang="es-ES" sz="1200" spc="5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Calibri Light"/>
              </a:rPr>
              <a:t>10.1 </a:t>
            </a:r>
            <a:r>
              <a:rPr lang="ru-RU" sz="1200" spc="5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Calibri Light"/>
              </a:rPr>
              <a:t>мм</a:t>
            </a:r>
            <a:r>
              <a:rPr lang="es-ES" sz="1200" spc="5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Calibri Light"/>
              </a:rPr>
              <a:t>.</a:t>
            </a: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endParaRPr lang="en-GB" sz="1400" spc="-5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endParaRPr sz="1400" dirty="0">
              <a:latin typeface="Montserrat Light" panose="00000400000000000000" pitchFamily="2" charset="0"/>
              <a:cs typeface="Calibri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420" y="1933308"/>
            <a:ext cx="1530779" cy="3337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88125" y="878797"/>
            <a:ext cx="2426970" cy="889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650" spc="1689" dirty="0"/>
              <a:t>8</a:t>
            </a:r>
            <a:r>
              <a:rPr sz="5650" spc="1785" dirty="0"/>
              <a:t>3</a:t>
            </a:r>
            <a:r>
              <a:rPr sz="2250" spc="605" dirty="0"/>
              <a:t>SERIES</a:t>
            </a:r>
            <a:endParaRPr sz="2250"/>
          </a:p>
        </p:txBody>
      </p:sp>
      <p:sp>
        <p:nvSpPr>
          <p:cNvPr id="8" name="object 8"/>
          <p:cNvSpPr/>
          <p:nvPr/>
        </p:nvSpPr>
        <p:spPr>
          <a:xfrm>
            <a:off x="502881" y="1695818"/>
            <a:ext cx="2726055" cy="237490"/>
          </a:xfrm>
          <a:custGeom>
            <a:avLst/>
            <a:gdLst/>
            <a:ahLst/>
            <a:cxnLst/>
            <a:rect l="l" t="t" r="r" b="b"/>
            <a:pathLst>
              <a:path w="2726055" h="237489">
                <a:moveTo>
                  <a:pt x="2725991" y="237223"/>
                </a:moveTo>
                <a:lnTo>
                  <a:pt x="0" y="237223"/>
                </a:lnTo>
                <a:lnTo>
                  <a:pt x="0" y="0"/>
                </a:lnTo>
                <a:lnTo>
                  <a:pt x="2725991" y="0"/>
                </a:lnTo>
                <a:lnTo>
                  <a:pt x="2725991" y="237223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72381" y="1713552"/>
            <a:ext cx="2391410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265" dirty="0">
                <a:solidFill>
                  <a:srgbClr val="FFFFFF"/>
                </a:solidFill>
                <a:latin typeface="Calibri"/>
                <a:cs typeface="Calibri"/>
              </a:rPr>
              <a:t>SPECIAL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240" dirty="0">
                <a:solidFill>
                  <a:srgbClr val="FFFFFF"/>
                </a:solidFill>
                <a:latin typeface="Calibri"/>
                <a:cs typeface="Calibri"/>
              </a:rPr>
              <a:t>SERIE</a:t>
            </a:r>
            <a:r>
              <a:rPr sz="10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1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310" dirty="0">
                <a:solidFill>
                  <a:srgbClr val="FFFFFF"/>
                </a:solidFill>
                <a:latin typeface="Calibri"/>
                <a:cs typeface="Calibri"/>
              </a:rPr>
              <a:t>GLASS</a:t>
            </a:r>
            <a:r>
              <a:rPr sz="10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285" dirty="0">
                <a:solidFill>
                  <a:srgbClr val="FFFFFF"/>
                </a:solidFill>
                <a:latin typeface="Calibri"/>
                <a:cs typeface="Calibri"/>
              </a:rPr>
              <a:t>DOORS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857396" y="117548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274421" y="0"/>
                </a:moveTo>
                <a:lnTo>
                  <a:pt x="0" y="0"/>
                </a:lnTo>
                <a:lnTo>
                  <a:pt x="0" y="228701"/>
                </a:lnTo>
                <a:lnTo>
                  <a:pt x="274421" y="228701"/>
                </a:lnTo>
                <a:lnTo>
                  <a:pt x="320167" y="183172"/>
                </a:lnTo>
                <a:lnTo>
                  <a:pt x="320167" y="182956"/>
                </a:lnTo>
                <a:lnTo>
                  <a:pt x="45732" y="182956"/>
                </a:lnTo>
                <a:lnTo>
                  <a:pt x="45732" y="45745"/>
                </a:lnTo>
                <a:lnTo>
                  <a:pt x="320167" y="45745"/>
                </a:lnTo>
                <a:lnTo>
                  <a:pt x="274421" y="0"/>
                </a:lnTo>
                <a:close/>
              </a:path>
              <a:path w="320675" h="229235">
                <a:moveTo>
                  <a:pt x="320167" y="45745"/>
                </a:moveTo>
                <a:lnTo>
                  <a:pt x="255206" y="45745"/>
                </a:lnTo>
                <a:lnTo>
                  <a:pt x="274421" y="64960"/>
                </a:lnTo>
                <a:lnTo>
                  <a:pt x="274421" y="164147"/>
                </a:lnTo>
                <a:lnTo>
                  <a:pt x="255511" y="182956"/>
                </a:lnTo>
                <a:lnTo>
                  <a:pt x="320167" y="182956"/>
                </a:lnTo>
                <a:lnTo>
                  <a:pt x="320167" y="457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223290" y="32385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246163" y="163829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223290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520590" y="163283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7210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589202" y="117551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66" y="0"/>
                </a:moveTo>
                <a:lnTo>
                  <a:pt x="0" y="0"/>
                </a:lnTo>
                <a:lnTo>
                  <a:pt x="0" y="228688"/>
                </a:lnTo>
                <a:lnTo>
                  <a:pt x="45732" y="228688"/>
                </a:lnTo>
                <a:lnTo>
                  <a:pt x="45732" y="137223"/>
                </a:lnTo>
                <a:lnTo>
                  <a:pt x="320166" y="137223"/>
                </a:lnTo>
                <a:lnTo>
                  <a:pt x="320166" y="91478"/>
                </a:lnTo>
                <a:lnTo>
                  <a:pt x="45732" y="91478"/>
                </a:lnTo>
                <a:lnTo>
                  <a:pt x="45732" y="45732"/>
                </a:lnTo>
                <a:lnTo>
                  <a:pt x="320166" y="45732"/>
                </a:lnTo>
                <a:lnTo>
                  <a:pt x="320166" y="0"/>
                </a:lnTo>
                <a:close/>
              </a:path>
              <a:path w="320675" h="229235">
                <a:moveTo>
                  <a:pt x="274421" y="137223"/>
                </a:moveTo>
                <a:lnTo>
                  <a:pt x="223202" y="137223"/>
                </a:lnTo>
                <a:lnTo>
                  <a:pt x="268935" y="228688"/>
                </a:lnTo>
                <a:lnTo>
                  <a:pt x="320166" y="228688"/>
                </a:lnTo>
                <a:lnTo>
                  <a:pt x="274421" y="137223"/>
                </a:lnTo>
                <a:close/>
              </a:path>
              <a:path w="320675" h="229235">
                <a:moveTo>
                  <a:pt x="320166" y="45732"/>
                </a:moveTo>
                <a:lnTo>
                  <a:pt x="274421" y="45732"/>
                </a:lnTo>
                <a:lnTo>
                  <a:pt x="274421" y="91478"/>
                </a:lnTo>
                <a:lnTo>
                  <a:pt x="320166" y="91478"/>
                </a:lnTo>
                <a:lnTo>
                  <a:pt x="320166" y="457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43874" y="255270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321002" y="232409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321002" y="163829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45" y="45720"/>
                </a:lnTo>
                <a:lnTo>
                  <a:pt x="45745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321002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618302" y="254774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465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595436" y="163283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45732" y="0"/>
                </a:moveTo>
                <a:lnTo>
                  <a:pt x="0" y="0"/>
                </a:lnTo>
                <a:lnTo>
                  <a:pt x="0" y="45745"/>
                </a:lnTo>
                <a:lnTo>
                  <a:pt x="45732" y="45745"/>
                </a:lnTo>
                <a:lnTo>
                  <a:pt x="45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686906" y="32331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961340" y="25473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19"/>
                </a:moveTo>
                <a:lnTo>
                  <a:pt x="45732" y="45719"/>
                </a:lnTo>
                <a:lnTo>
                  <a:pt x="45732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686906" y="2318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686906" y="16329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32" y="45720"/>
                </a:lnTo>
                <a:lnTo>
                  <a:pt x="45732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686906" y="14043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955101" y="117556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67" y="0"/>
                </a:moveTo>
                <a:lnTo>
                  <a:pt x="0" y="0"/>
                </a:lnTo>
                <a:lnTo>
                  <a:pt x="0" y="228688"/>
                </a:lnTo>
                <a:lnTo>
                  <a:pt x="320167" y="228688"/>
                </a:lnTo>
                <a:lnTo>
                  <a:pt x="274523" y="183172"/>
                </a:lnTo>
                <a:lnTo>
                  <a:pt x="274739" y="182943"/>
                </a:lnTo>
                <a:lnTo>
                  <a:pt x="45745" y="182943"/>
                </a:lnTo>
                <a:lnTo>
                  <a:pt x="45745" y="45732"/>
                </a:lnTo>
                <a:lnTo>
                  <a:pt x="274523" y="45732"/>
                </a:lnTo>
                <a:lnTo>
                  <a:pt x="320167" y="355"/>
                </a:lnTo>
                <a:lnTo>
                  <a:pt x="320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482623" y="444492"/>
            <a:ext cx="4661535" cy="302260"/>
          </a:xfrm>
          <a:custGeom>
            <a:avLst/>
            <a:gdLst/>
            <a:ahLst/>
            <a:cxnLst/>
            <a:rect l="l" t="t" r="r" b="b"/>
            <a:pathLst>
              <a:path w="4661534" h="302259">
                <a:moveTo>
                  <a:pt x="4661382" y="0"/>
                </a:moveTo>
                <a:lnTo>
                  <a:pt x="301726" y="0"/>
                </a:lnTo>
                <a:lnTo>
                  <a:pt x="0" y="301726"/>
                </a:lnTo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277396" y="483725"/>
            <a:ext cx="2742565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340" dirty="0">
                <a:solidFill>
                  <a:srgbClr val="FFFFFF"/>
                </a:solidFill>
                <a:latin typeface="Calibri"/>
                <a:cs typeface="Calibri"/>
              </a:rPr>
              <a:t>PRODUCTS 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100" spc="305" dirty="0">
                <a:solidFill>
                  <a:srgbClr val="FFFFFF"/>
                </a:solidFill>
                <a:latin typeface="Calibri"/>
                <a:cs typeface="Calibri"/>
              </a:rPr>
              <a:t>ELECTRIC</a:t>
            </a:r>
            <a:r>
              <a:rPr sz="11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315" dirty="0">
                <a:solidFill>
                  <a:srgbClr val="FFFFFF"/>
                </a:solidFill>
                <a:latin typeface="Calibri"/>
                <a:cs typeface="Calibri"/>
              </a:rPr>
              <a:t>STRIKES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50" name="Imagen 49">
            <a:extLst>
              <a:ext uri="{FF2B5EF4-FFF2-40B4-BE49-F238E27FC236}">
                <a16:creationId xmlns:a16="http://schemas.microsoft.com/office/drawing/2014/main" xmlns="" id="{06DA3E23-F814-40F9-9339-B9DB7B869A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2"/>
            <a:ext cx="9144000" cy="725182"/>
          </a:xfrm>
          <a:prstGeom prst="rect">
            <a:avLst/>
          </a:prstGeom>
        </p:spPr>
      </p:pic>
      <p:sp>
        <p:nvSpPr>
          <p:cNvPr id="51" name="object 20">
            <a:extLst>
              <a:ext uri="{FF2B5EF4-FFF2-40B4-BE49-F238E27FC236}">
                <a16:creationId xmlns:a16="http://schemas.microsoft.com/office/drawing/2014/main" xmlns="" id="{796A8F7E-A39E-509C-1CF4-0171A2279202}"/>
              </a:ext>
            </a:extLst>
          </p:cNvPr>
          <p:cNvSpPr/>
          <p:nvPr/>
        </p:nvSpPr>
        <p:spPr>
          <a:xfrm>
            <a:off x="6474658" y="5472052"/>
            <a:ext cx="100126" cy="1001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2" name="Imagen 51">
            <a:extLst>
              <a:ext uri="{FF2B5EF4-FFF2-40B4-BE49-F238E27FC236}">
                <a16:creationId xmlns:a16="http://schemas.microsoft.com/office/drawing/2014/main" xmlns="" id="{C9EB0D76-04B9-819A-649D-96806C1F60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8987" y="3971285"/>
            <a:ext cx="812519" cy="836773"/>
          </a:xfrm>
          <a:prstGeom prst="rect">
            <a:avLst/>
          </a:prstGeom>
        </p:spPr>
      </p:pic>
      <p:pic>
        <p:nvPicPr>
          <p:cNvPr id="53" name="Imagen 52" descr="Icono&#10;&#10;Descripción generada automáticamente">
            <a:extLst>
              <a:ext uri="{FF2B5EF4-FFF2-40B4-BE49-F238E27FC236}">
                <a16:creationId xmlns:a16="http://schemas.microsoft.com/office/drawing/2014/main" xmlns="" id="{19F90098-1F84-1620-909C-8E9A3E05F6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515" y="3186706"/>
            <a:ext cx="768552" cy="768552"/>
          </a:xfrm>
          <a:prstGeom prst="rect">
            <a:avLst/>
          </a:prstGeom>
        </p:spPr>
      </p:pic>
      <p:pic>
        <p:nvPicPr>
          <p:cNvPr id="54" name="Imagen 53" descr="Logotipo, Icono&#10;&#10;Descripción generada automáticamente">
            <a:extLst>
              <a:ext uri="{FF2B5EF4-FFF2-40B4-BE49-F238E27FC236}">
                <a16:creationId xmlns:a16="http://schemas.microsoft.com/office/drawing/2014/main" xmlns="" id="{FC56A13F-FB8E-7232-B306-CF17593021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35" y="4824085"/>
            <a:ext cx="750576" cy="75057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8E56097E-F407-1DD3-DC7D-152CB06094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2372" y="2055592"/>
            <a:ext cx="1241974" cy="3215041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2B0B34DE-942F-F433-CFEA-9EEA7633A1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7903" y="2055592"/>
            <a:ext cx="1081240" cy="1096257"/>
          </a:xfrm>
          <a:prstGeom prst="rect">
            <a:avLst/>
          </a:prstGeom>
        </p:spPr>
      </p:pic>
      <p:graphicFrame>
        <p:nvGraphicFramePr>
          <p:cNvPr id="55" name="Tabla 54">
            <a:extLst>
              <a:ext uri="{FF2B5EF4-FFF2-40B4-BE49-F238E27FC236}">
                <a16:creationId xmlns:a16="http://schemas.microsoft.com/office/drawing/2014/main" xmlns="" id="{365CDF35-6118-FAFA-C09A-8B3C1BD3F5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027926"/>
              </p:ext>
            </p:extLst>
          </p:nvPr>
        </p:nvGraphicFramePr>
        <p:xfrm>
          <a:off x="409940" y="5848325"/>
          <a:ext cx="2203583" cy="736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2280">
                  <a:extLst>
                    <a:ext uri="{9D8B030D-6E8A-4147-A177-3AD203B41FA5}">
                      <a16:colId xmlns:a16="http://schemas.microsoft.com/office/drawing/2014/main" xmlns="" val="3175443290"/>
                    </a:ext>
                  </a:extLst>
                </a:gridCol>
                <a:gridCol w="1031303">
                  <a:extLst>
                    <a:ext uri="{9D8B030D-6E8A-4147-A177-3AD203B41FA5}">
                      <a16:colId xmlns:a16="http://schemas.microsoft.com/office/drawing/2014/main" xmlns="" val="4003258427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P</a:t>
                      </a:r>
                      <a:r>
                        <a:rPr lang="ru-RU" sz="1100" u="none" strike="noStrike" dirty="0">
                          <a:effectLst/>
                        </a:rPr>
                        <a:t>азмеры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190*27*45.5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299104024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C</a:t>
                      </a:r>
                      <a:r>
                        <a:rPr lang="ru-RU" sz="1100" u="none" strike="noStrike" dirty="0">
                          <a:effectLst/>
                        </a:rPr>
                        <a:t>имметричная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138784263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P</a:t>
                      </a:r>
                      <a:r>
                        <a:rPr lang="ru-RU" sz="1100" u="none" strike="noStrike">
                          <a:effectLst/>
                        </a:rPr>
                        <a:t>адиусный языч</a:t>
                      </a:r>
                      <a:r>
                        <a:rPr lang="en-US" sz="1100" u="none" strike="noStrike">
                          <a:effectLst/>
                        </a:rPr>
                        <a:t>o</a:t>
                      </a:r>
                      <a:r>
                        <a:rPr lang="ru-RU" sz="1100" u="none" strike="noStrike">
                          <a:effectLst/>
                        </a:rPr>
                        <a:t>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354339178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 языч</a:t>
                      </a:r>
                      <a:r>
                        <a:rPr lang="en-US" sz="1100" u="none" strike="noStrike">
                          <a:effectLst/>
                        </a:rPr>
                        <a:t>o</a:t>
                      </a:r>
                      <a:r>
                        <a:rPr lang="ru-RU" sz="1100" u="none" strike="noStrike">
                          <a:effectLst/>
                        </a:rPr>
                        <a:t>к </a:t>
                      </a:r>
                      <a:r>
                        <a:rPr lang="en-US" sz="1100" u="none" strike="noStrike">
                          <a:effectLst/>
                        </a:rPr>
                        <a:t>FLEX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664212751"/>
                  </a:ext>
                </a:extLst>
              </a:tr>
            </a:tbl>
          </a:graphicData>
        </a:graphic>
      </p:graphicFrame>
      <p:graphicFrame>
        <p:nvGraphicFramePr>
          <p:cNvPr id="56" name="Tabla 9">
            <a:extLst>
              <a:ext uri="{FF2B5EF4-FFF2-40B4-BE49-F238E27FC236}">
                <a16:creationId xmlns:a16="http://schemas.microsoft.com/office/drawing/2014/main" xmlns="" id="{A5BE8941-C590-3D04-28DB-E7C3F224C5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997006"/>
              </p:ext>
            </p:extLst>
          </p:nvPr>
        </p:nvGraphicFramePr>
        <p:xfrm>
          <a:off x="3965027" y="5270633"/>
          <a:ext cx="4706468" cy="13106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643138">
                  <a:extLst>
                    <a:ext uri="{9D8B030D-6E8A-4147-A177-3AD203B41FA5}">
                      <a16:colId xmlns:a16="http://schemas.microsoft.com/office/drawing/2014/main" xmlns="" val="1184815573"/>
                    </a:ext>
                  </a:extLst>
                </a:gridCol>
                <a:gridCol w="2063330">
                  <a:extLst>
                    <a:ext uri="{9D8B030D-6E8A-4147-A177-3AD203B41FA5}">
                      <a16:colId xmlns:a16="http://schemas.microsoft.com/office/drawing/2014/main" xmlns="" val="2594403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Доступные функции: </a:t>
                      </a:r>
                    </a:p>
                    <a:p>
                      <a:endParaRPr lang="ru-RU" sz="1000" b="0" dirty="0">
                        <a:latin typeface="Montserrat" panose="00000500000000000000" pitchFamily="2" charset="0"/>
                      </a:endParaRPr>
                    </a:p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D    Маханическая разблокировка</a:t>
                      </a:r>
                      <a:endParaRPr lang="en-GB" sz="1000" b="0" dirty="0">
                        <a:latin typeface="Montserrat" panose="00000500000000000000" pitchFamily="2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F     Регулирующийся язычок Flex</a:t>
                      </a:r>
                    </a:p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A     Стандартная память (задержка)</a:t>
                      </a:r>
                    </a:p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Aa   Невидимая память (задержка)</a:t>
                      </a:r>
                      <a:r>
                        <a:rPr lang="en-GB" sz="1000" b="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305  M</a:t>
                      </a:r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ониторинг </a:t>
                      </a:r>
                      <a:endParaRPr lang="en-US" sz="1000" b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Доступные катушки: </a:t>
                      </a:r>
                      <a:endParaRPr lang="es-ES" sz="1000" b="0" dirty="0">
                        <a:latin typeface="Montserrat" panose="00000500000000000000" pitchFamily="2" charset="0"/>
                      </a:endParaRPr>
                    </a:p>
                    <a:p>
                      <a:endParaRPr lang="ru-RU" sz="1000" b="0" dirty="0">
                        <a:latin typeface="Montserrat" panose="00000500000000000000" pitchFamily="2" charset="0"/>
                      </a:endParaRPr>
                    </a:p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8-12</a:t>
                      </a:r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V AC/DC</a:t>
                      </a:r>
                      <a:endParaRPr lang="ru-RU" sz="1000" b="0" dirty="0">
                        <a:latin typeface="Montserrat" panose="00000500000000000000" pitchFamily="2" charset="0"/>
                      </a:endParaRP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(412) 12V DC</a:t>
                      </a: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(424) 24V DC</a:t>
                      </a: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(512) 12V DC</a:t>
                      </a: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(524) 24V DC</a:t>
                      </a:r>
                      <a:endParaRPr lang="ru-RU" sz="1000" b="0" dirty="0">
                        <a:latin typeface="Montserrat" panose="00000500000000000000" pitchFamily="2" charset="0"/>
                      </a:endParaRPr>
                    </a:p>
                    <a:p>
                      <a:endParaRPr lang="en-US" sz="1000" b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254779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098724" y="1580352"/>
            <a:ext cx="4358005" cy="29465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r>
              <a:rPr lang="ru-RU" sz="1200" b="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Calibri Light"/>
              </a:rPr>
              <a:t>Отличное решение для стеклянных дверей, установленных  в деревянную раму</a:t>
            </a:r>
            <a:r>
              <a:rPr lang="es-ES" sz="1200" b="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Calibri Light"/>
              </a:rPr>
              <a:t> </a:t>
            </a:r>
            <a:r>
              <a:rPr lang="ru-RU" sz="1200" b="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Calibri Light"/>
              </a:rPr>
              <a:t>толщиной до 12мм, благодаря своей конструкции, защёлка не нуждается в механической замке.</a:t>
            </a:r>
            <a:endParaRPr lang="en-GB" sz="1200" b="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Calibri Light"/>
            </a:endParaRP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endParaRPr lang="en-GB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Calibri Light"/>
            </a:endParaRP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r>
              <a:rPr lang="ru-RU" sz="1200" b="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Calibri Light"/>
              </a:rPr>
              <a:t> </a:t>
            </a:r>
            <a:r>
              <a:rPr lang="ru-RU" sz="1200" b="0" spc="5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Calibri Light"/>
              </a:rPr>
              <a:t>Интегрированная система безопасности исключает закрытие без стеклянного полотна, т.е. защёлка без полотна будет находиться в открытом состоянии. </a:t>
            </a:r>
            <a:endParaRPr lang="en-GB" sz="1200" b="0" spc="5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Calibri Light"/>
            </a:endParaRP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endParaRPr lang="en-GB" sz="1200" spc="5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Calibri Light"/>
              </a:rPr>
              <a:t>Защёлка протестирована на 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Calibri Light"/>
              </a:rPr>
              <a:t>25</a:t>
            </a:r>
            <a:r>
              <a:rPr lang="ru-RU" sz="1200" b="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Calibri Light"/>
              </a:rPr>
              <a:t>0 000 циклов</a:t>
            </a:r>
            <a:endParaRPr lang="es-ES" sz="1200" b="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Calibri Light"/>
            </a:endParaRP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endParaRPr lang="es-ES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Calibri Light"/>
              </a:rPr>
              <a:t>Максимальное усилие до </a:t>
            </a:r>
            <a:r>
              <a:rPr lang="es-ES" sz="1200" b="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Calibri Light"/>
              </a:rPr>
              <a:t>26</a:t>
            </a:r>
            <a:r>
              <a:rPr lang="ru-RU" sz="1200" b="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Calibri Light"/>
              </a:rPr>
              <a:t>0кг. </a:t>
            </a:r>
            <a:endParaRPr lang="es-ES" sz="1200" b="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s-ES" sz="1200" b="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Calibri Light"/>
            </a:endParaRPr>
          </a:p>
          <a:p>
            <a:pPr marL="184150" marR="5080" indent="-171450" algn="just">
              <a:lnSpc>
                <a:spcPct val="10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spc="5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Calibri Light"/>
              </a:rPr>
              <a:t>Максимальный захват </a:t>
            </a:r>
            <a:r>
              <a:rPr lang="es-ES" sz="1200" spc="5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Calibri Light"/>
              </a:rPr>
              <a:t>11.2 </a:t>
            </a:r>
            <a:r>
              <a:rPr lang="ru-RU" sz="1200" spc="5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Calibri Light"/>
              </a:rPr>
              <a:t>мм</a:t>
            </a:r>
            <a:r>
              <a:rPr lang="es-ES" sz="1200" spc="5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Calibri Light"/>
              </a:rPr>
              <a:t>.</a:t>
            </a: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endParaRPr lang="ru-RU" sz="1400" b="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89085" y="878810"/>
            <a:ext cx="2416810" cy="889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650" spc="1610" dirty="0"/>
              <a:t>8</a:t>
            </a:r>
            <a:r>
              <a:rPr sz="5650" spc="1780" dirty="0"/>
              <a:t>7</a:t>
            </a:r>
            <a:r>
              <a:rPr sz="2250" spc="605" dirty="0"/>
              <a:t>SERIES</a:t>
            </a:r>
            <a:endParaRPr sz="2250"/>
          </a:p>
        </p:txBody>
      </p:sp>
      <p:sp>
        <p:nvSpPr>
          <p:cNvPr id="7" name="object 7"/>
          <p:cNvSpPr/>
          <p:nvPr/>
        </p:nvSpPr>
        <p:spPr>
          <a:xfrm>
            <a:off x="493737" y="1695818"/>
            <a:ext cx="2726055" cy="237490"/>
          </a:xfrm>
          <a:custGeom>
            <a:avLst/>
            <a:gdLst/>
            <a:ahLst/>
            <a:cxnLst/>
            <a:rect l="l" t="t" r="r" b="b"/>
            <a:pathLst>
              <a:path w="2726055" h="237489">
                <a:moveTo>
                  <a:pt x="2725991" y="237223"/>
                </a:moveTo>
                <a:lnTo>
                  <a:pt x="0" y="237223"/>
                </a:lnTo>
                <a:lnTo>
                  <a:pt x="0" y="0"/>
                </a:lnTo>
                <a:lnTo>
                  <a:pt x="2725991" y="0"/>
                </a:lnTo>
                <a:lnTo>
                  <a:pt x="2725991" y="237223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14288" y="1713552"/>
            <a:ext cx="2289175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265" dirty="0">
                <a:solidFill>
                  <a:srgbClr val="FFFFFF"/>
                </a:solidFill>
                <a:latin typeface="Calibri"/>
                <a:cs typeface="Calibri"/>
              </a:rPr>
              <a:t>SPECIAL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240" dirty="0">
                <a:solidFill>
                  <a:srgbClr val="FFFFFF"/>
                </a:solidFill>
                <a:latin typeface="Calibri"/>
                <a:cs typeface="Calibri"/>
              </a:rPr>
              <a:t>SERIE</a:t>
            </a:r>
            <a:r>
              <a:rPr sz="10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1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310" dirty="0">
                <a:solidFill>
                  <a:srgbClr val="FFFFFF"/>
                </a:solidFill>
                <a:latin typeface="Calibri"/>
                <a:cs typeface="Calibri"/>
              </a:rPr>
              <a:t>GLASS</a:t>
            </a:r>
            <a:r>
              <a:rPr sz="10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270" dirty="0">
                <a:solidFill>
                  <a:srgbClr val="FFFFFF"/>
                </a:solidFill>
                <a:latin typeface="Calibri"/>
                <a:cs typeface="Calibri"/>
              </a:rPr>
              <a:t>DOOR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439283" y="5687395"/>
            <a:ext cx="115824" cy="115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857393" y="117548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274421" y="0"/>
                </a:moveTo>
                <a:lnTo>
                  <a:pt x="0" y="0"/>
                </a:lnTo>
                <a:lnTo>
                  <a:pt x="0" y="228701"/>
                </a:lnTo>
                <a:lnTo>
                  <a:pt x="274421" y="228701"/>
                </a:lnTo>
                <a:lnTo>
                  <a:pt x="320167" y="183172"/>
                </a:lnTo>
                <a:lnTo>
                  <a:pt x="320167" y="182956"/>
                </a:lnTo>
                <a:lnTo>
                  <a:pt x="45732" y="182956"/>
                </a:lnTo>
                <a:lnTo>
                  <a:pt x="45732" y="45745"/>
                </a:lnTo>
                <a:lnTo>
                  <a:pt x="320167" y="45745"/>
                </a:lnTo>
                <a:lnTo>
                  <a:pt x="274421" y="0"/>
                </a:lnTo>
                <a:close/>
              </a:path>
              <a:path w="320675" h="229235">
                <a:moveTo>
                  <a:pt x="320167" y="45745"/>
                </a:moveTo>
                <a:lnTo>
                  <a:pt x="255206" y="45745"/>
                </a:lnTo>
                <a:lnTo>
                  <a:pt x="274421" y="64960"/>
                </a:lnTo>
                <a:lnTo>
                  <a:pt x="274421" y="164147"/>
                </a:lnTo>
                <a:lnTo>
                  <a:pt x="255511" y="182956"/>
                </a:lnTo>
                <a:lnTo>
                  <a:pt x="320167" y="182956"/>
                </a:lnTo>
                <a:lnTo>
                  <a:pt x="320167" y="457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223290" y="32385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246163" y="163829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223290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520590" y="163283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7210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589189" y="117551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79" y="0"/>
                </a:moveTo>
                <a:lnTo>
                  <a:pt x="0" y="0"/>
                </a:lnTo>
                <a:lnTo>
                  <a:pt x="0" y="228688"/>
                </a:lnTo>
                <a:lnTo>
                  <a:pt x="45745" y="228688"/>
                </a:lnTo>
                <a:lnTo>
                  <a:pt x="45745" y="137223"/>
                </a:lnTo>
                <a:lnTo>
                  <a:pt x="320179" y="137223"/>
                </a:lnTo>
                <a:lnTo>
                  <a:pt x="320179" y="91478"/>
                </a:lnTo>
                <a:lnTo>
                  <a:pt x="45745" y="91478"/>
                </a:lnTo>
                <a:lnTo>
                  <a:pt x="45745" y="45732"/>
                </a:lnTo>
                <a:lnTo>
                  <a:pt x="320179" y="45732"/>
                </a:lnTo>
                <a:lnTo>
                  <a:pt x="320179" y="0"/>
                </a:lnTo>
                <a:close/>
              </a:path>
              <a:path w="320675" h="229235">
                <a:moveTo>
                  <a:pt x="274434" y="137223"/>
                </a:moveTo>
                <a:lnTo>
                  <a:pt x="223215" y="137223"/>
                </a:lnTo>
                <a:lnTo>
                  <a:pt x="268947" y="228688"/>
                </a:lnTo>
                <a:lnTo>
                  <a:pt x="320179" y="228688"/>
                </a:lnTo>
                <a:lnTo>
                  <a:pt x="274434" y="137223"/>
                </a:lnTo>
                <a:close/>
              </a:path>
              <a:path w="320675" h="229235">
                <a:moveTo>
                  <a:pt x="320179" y="45732"/>
                </a:moveTo>
                <a:lnTo>
                  <a:pt x="274434" y="45732"/>
                </a:lnTo>
                <a:lnTo>
                  <a:pt x="274434" y="91478"/>
                </a:lnTo>
                <a:lnTo>
                  <a:pt x="320179" y="91478"/>
                </a:lnTo>
                <a:lnTo>
                  <a:pt x="320179" y="457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343874" y="255270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321002" y="232409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321002" y="163829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45" y="45720"/>
                </a:lnTo>
                <a:lnTo>
                  <a:pt x="45745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321002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618302" y="254774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465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595436" y="163283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45732" y="0"/>
                </a:moveTo>
                <a:lnTo>
                  <a:pt x="0" y="0"/>
                </a:lnTo>
                <a:lnTo>
                  <a:pt x="0" y="45745"/>
                </a:lnTo>
                <a:lnTo>
                  <a:pt x="45732" y="45745"/>
                </a:lnTo>
                <a:lnTo>
                  <a:pt x="45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686903" y="32331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961337" y="25473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19"/>
                </a:moveTo>
                <a:lnTo>
                  <a:pt x="45732" y="45719"/>
                </a:lnTo>
                <a:lnTo>
                  <a:pt x="45732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686903" y="2318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686903" y="16329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32" y="45720"/>
                </a:lnTo>
                <a:lnTo>
                  <a:pt x="45732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686903" y="14043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955098" y="117556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67" y="0"/>
                </a:moveTo>
                <a:lnTo>
                  <a:pt x="0" y="0"/>
                </a:lnTo>
                <a:lnTo>
                  <a:pt x="0" y="228688"/>
                </a:lnTo>
                <a:lnTo>
                  <a:pt x="320167" y="228688"/>
                </a:lnTo>
                <a:lnTo>
                  <a:pt x="274523" y="183172"/>
                </a:lnTo>
                <a:lnTo>
                  <a:pt x="274739" y="182943"/>
                </a:lnTo>
                <a:lnTo>
                  <a:pt x="45745" y="182943"/>
                </a:lnTo>
                <a:lnTo>
                  <a:pt x="45745" y="45732"/>
                </a:lnTo>
                <a:lnTo>
                  <a:pt x="274523" y="45732"/>
                </a:lnTo>
                <a:lnTo>
                  <a:pt x="320167" y="355"/>
                </a:lnTo>
                <a:lnTo>
                  <a:pt x="320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482621" y="444492"/>
            <a:ext cx="4661535" cy="302260"/>
          </a:xfrm>
          <a:custGeom>
            <a:avLst/>
            <a:gdLst/>
            <a:ahLst/>
            <a:cxnLst/>
            <a:rect l="l" t="t" r="r" b="b"/>
            <a:pathLst>
              <a:path w="4661534" h="302259">
                <a:moveTo>
                  <a:pt x="4661382" y="0"/>
                </a:moveTo>
                <a:lnTo>
                  <a:pt x="301726" y="0"/>
                </a:lnTo>
                <a:lnTo>
                  <a:pt x="0" y="301726"/>
                </a:lnTo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 txBox="1"/>
          <p:nvPr/>
        </p:nvSpPr>
        <p:spPr>
          <a:xfrm>
            <a:off x="6277409" y="483725"/>
            <a:ext cx="2742565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340" dirty="0">
                <a:solidFill>
                  <a:srgbClr val="FFFFFF"/>
                </a:solidFill>
                <a:latin typeface="Calibri"/>
                <a:cs typeface="Calibri"/>
              </a:rPr>
              <a:t>PRODUCTS 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100" spc="305" dirty="0">
                <a:solidFill>
                  <a:srgbClr val="FFFFFF"/>
                </a:solidFill>
                <a:latin typeface="Calibri"/>
                <a:cs typeface="Calibri"/>
              </a:rPr>
              <a:t>ELECTRIC</a:t>
            </a:r>
            <a:r>
              <a:rPr sz="11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315" dirty="0">
                <a:solidFill>
                  <a:srgbClr val="FFFFFF"/>
                </a:solidFill>
                <a:latin typeface="Calibri"/>
                <a:cs typeface="Calibri"/>
              </a:rPr>
              <a:t>STRIKES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125" name="Imagen 124">
            <a:extLst>
              <a:ext uri="{FF2B5EF4-FFF2-40B4-BE49-F238E27FC236}">
                <a16:creationId xmlns:a16="http://schemas.microsoft.com/office/drawing/2014/main" xmlns="" id="{11CD9570-4F51-491D-907F-44A624164A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2"/>
            <a:ext cx="9144000" cy="725182"/>
          </a:xfrm>
          <a:prstGeom prst="rect">
            <a:avLst/>
          </a:prstGeom>
        </p:spPr>
      </p:pic>
      <p:pic>
        <p:nvPicPr>
          <p:cNvPr id="262" name="Imagen 261">
            <a:extLst>
              <a:ext uri="{FF2B5EF4-FFF2-40B4-BE49-F238E27FC236}">
                <a16:creationId xmlns:a16="http://schemas.microsoft.com/office/drawing/2014/main" xmlns="" id="{BEA59A56-64D7-87BF-16B5-4FDC9DBA8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792" y="5625270"/>
            <a:ext cx="2290156" cy="1095292"/>
          </a:xfrm>
          <a:prstGeom prst="rect">
            <a:avLst/>
          </a:prstGeom>
        </p:spPr>
      </p:pic>
      <p:pic>
        <p:nvPicPr>
          <p:cNvPr id="263" name="Imagen 262">
            <a:extLst>
              <a:ext uri="{FF2B5EF4-FFF2-40B4-BE49-F238E27FC236}">
                <a16:creationId xmlns:a16="http://schemas.microsoft.com/office/drawing/2014/main" xmlns="" id="{DB5BFE69-9A34-9115-EBDB-B1C5981A6B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4971" y="4270622"/>
            <a:ext cx="1058064" cy="1089648"/>
          </a:xfrm>
          <a:prstGeom prst="rect">
            <a:avLst/>
          </a:prstGeom>
        </p:spPr>
      </p:pic>
      <p:pic>
        <p:nvPicPr>
          <p:cNvPr id="264" name="Imagen 263" descr="Logotipo, Icono&#10;&#10;Descripción generada automáticamente">
            <a:extLst>
              <a:ext uri="{FF2B5EF4-FFF2-40B4-BE49-F238E27FC236}">
                <a16:creationId xmlns:a16="http://schemas.microsoft.com/office/drawing/2014/main" xmlns="" id="{CE7EC56B-A9CE-5088-8345-4FBD139497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684" y="3332096"/>
            <a:ext cx="893264" cy="893264"/>
          </a:xfrm>
          <a:prstGeom prst="rect">
            <a:avLst/>
          </a:prstGeom>
        </p:spPr>
      </p:pic>
      <p:graphicFrame>
        <p:nvGraphicFramePr>
          <p:cNvPr id="126" name="Tabla 9">
            <a:extLst>
              <a:ext uri="{FF2B5EF4-FFF2-40B4-BE49-F238E27FC236}">
                <a16:creationId xmlns:a16="http://schemas.microsoft.com/office/drawing/2014/main" xmlns="" id="{022F8C9B-CE8B-AB16-19AE-57A79BF9C8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357866"/>
              </p:ext>
            </p:extLst>
          </p:nvPr>
        </p:nvGraphicFramePr>
        <p:xfrm>
          <a:off x="4059715" y="5383531"/>
          <a:ext cx="4558587" cy="13106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560088">
                  <a:extLst>
                    <a:ext uri="{9D8B030D-6E8A-4147-A177-3AD203B41FA5}">
                      <a16:colId xmlns:a16="http://schemas.microsoft.com/office/drawing/2014/main" xmlns="" val="1184815573"/>
                    </a:ext>
                  </a:extLst>
                </a:gridCol>
                <a:gridCol w="1998499">
                  <a:extLst>
                    <a:ext uri="{9D8B030D-6E8A-4147-A177-3AD203B41FA5}">
                      <a16:colId xmlns:a16="http://schemas.microsoft.com/office/drawing/2014/main" xmlns="" val="2594403068"/>
                    </a:ext>
                  </a:extLst>
                </a:gridCol>
              </a:tblGrid>
              <a:tr h="133455">
                <a:tc>
                  <a:txBody>
                    <a:bodyPr/>
                    <a:lstStyle/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Доступные функции: </a:t>
                      </a:r>
                    </a:p>
                    <a:p>
                      <a:endParaRPr lang="ru-RU" sz="1000" b="0" dirty="0">
                        <a:latin typeface="Montserrat" panose="00000500000000000000" pitchFamily="2" charset="0"/>
                      </a:endParaRPr>
                    </a:p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Aa   Невидимая память (задержка)</a:t>
                      </a:r>
                      <a:endParaRPr lang="en-US" sz="1000" b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Доступные катушки: </a:t>
                      </a:r>
                      <a:endParaRPr lang="es-ES" sz="1000" b="0" dirty="0">
                        <a:latin typeface="Montserrat" panose="00000500000000000000" pitchFamily="2" charset="0"/>
                      </a:endParaRPr>
                    </a:p>
                    <a:p>
                      <a:endParaRPr lang="ru-RU" sz="1000" b="0" dirty="0">
                        <a:latin typeface="Montserrat" panose="00000500000000000000" pitchFamily="2" charset="0"/>
                      </a:endParaRPr>
                    </a:p>
                    <a:p>
                      <a:r>
                        <a:rPr lang="ru-RU" sz="1000" b="0" dirty="0">
                          <a:latin typeface="Montserrat" panose="00000500000000000000" pitchFamily="2" charset="0"/>
                        </a:rPr>
                        <a:t>8-12</a:t>
                      </a:r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V AC/DC</a:t>
                      </a:r>
                      <a:endParaRPr lang="ru-RU" sz="1000" b="0" dirty="0">
                        <a:latin typeface="Montserrat" panose="00000500000000000000" pitchFamily="2" charset="0"/>
                      </a:endParaRP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(412) 12V DC</a:t>
                      </a: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(424) 24V DC</a:t>
                      </a: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(512) 12V DC</a:t>
                      </a:r>
                    </a:p>
                    <a:p>
                      <a:r>
                        <a:rPr lang="es-ES" sz="1000" b="0" dirty="0">
                          <a:latin typeface="Montserrat" panose="00000500000000000000" pitchFamily="2" charset="0"/>
                        </a:rPr>
                        <a:t>(524) 24V DC</a:t>
                      </a:r>
                      <a:endParaRPr lang="ru-RU" sz="1000" b="0" dirty="0">
                        <a:latin typeface="Montserrat" panose="00000500000000000000" pitchFamily="2" charset="0"/>
                      </a:endParaRPr>
                    </a:p>
                    <a:p>
                      <a:endParaRPr lang="en-US" sz="1000" b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2547791"/>
                  </a:ext>
                </a:extLst>
              </a:tr>
            </a:tbl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00A33004-5623-88FC-F519-1D71324241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1476" y="2175039"/>
            <a:ext cx="1141652" cy="106270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7FD4D63B-49DA-A367-1C9E-BC525309CC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222" y="2276968"/>
            <a:ext cx="1148545" cy="334830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114795" y="1164582"/>
            <a:ext cx="4724403" cy="2116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lvl="0">
              <a:lnSpc>
                <a:spcPct val="97000"/>
              </a:lnSpc>
            </a:pPr>
            <a:r>
              <a:rPr lang="ru-RU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Электромеханическая защёлка для раздвижных дверей.  Выскоая устойчивость на слом до 800кг. </a:t>
            </a:r>
            <a:endParaRPr lang="en-GB" sz="1200" dirty="0">
              <a:effectLst/>
              <a:latin typeface="Montserrat Light" panose="00000400000000000000" pitchFamily="2" charset="0"/>
              <a:ea typeface="Calibri" panose="020F0502020204030204" pitchFamily="34" charset="0"/>
            </a:endParaRPr>
          </a:p>
          <a:p>
            <a:pPr lvl="0">
              <a:lnSpc>
                <a:spcPct val="97000"/>
              </a:lnSpc>
            </a:pPr>
            <a:endParaRPr lang="en-US" sz="1200" dirty="0">
              <a:effectLst/>
              <a:latin typeface="Montserrat Light" panose="00000400000000000000" pitchFamily="2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97000"/>
              </a:lnSpc>
              <a:buFont typeface="Symbol" panose="05050102010706020507" pitchFamily="18" charset="2"/>
              <a:buChar char=""/>
            </a:pPr>
            <a:r>
              <a:rPr lang="ru-RU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Нормально-закрытая, (Fail secure).</a:t>
            </a:r>
            <a:endParaRPr lang="en-US" sz="1200" dirty="0">
              <a:effectLst/>
              <a:latin typeface="Montserrat Light" panose="00000400000000000000" pitchFamily="2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97000"/>
              </a:lnSpc>
              <a:buFont typeface="Symbol" panose="05050102010706020507" pitchFamily="18" charset="2"/>
              <a:buChar char=""/>
            </a:pPr>
            <a:r>
              <a:rPr lang="ru-RU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Tакже есть нормально-открытая </a:t>
            </a:r>
            <a:r>
              <a:rPr lang="es-ES" sz="1200" dirty="0">
                <a:latin typeface="Montserrat Light" panose="00000400000000000000" pitchFamily="2" charset="0"/>
                <a:ea typeface="Calibri" panose="020F0502020204030204" pitchFamily="34" charset="0"/>
              </a:rPr>
              <a:t>(</a:t>
            </a:r>
            <a:r>
              <a:rPr lang="es-ES" sz="1200" dirty="0" err="1">
                <a:latin typeface="Montserrat Light" panose="00000400000000000000" pitchFamily="2" charset="0"/>
                <a:ea typeface="Calibri" panose="020F0502020204030204" pitchFamily="34" charset="0"/>
              </a:rPr>
              <a:t>Fail</a:t>
            </a:r>
            <a:r>
              <a:rPr lang="es-ES" sz="1200" dirty="0">
                <a:latin typeface="Montserrat Light" panose="00000400000000000000" pitchFamily="2" charset="0"/>
                <a:ea typeface="Calibri" panose="020F0502020204030204" pitchFamily="34" charset="0"/>
              </a:rPr>
              <a:t> </a:t>
            </a:r>
            <a:r>
              <a:rPr lang="es-ES" sz="1200" dirty="0" err="1">
                <a:latin typeface="Montserrat Light" panose="00000400000000000000" pitchFamily="2" charset="0"/>
                <a:ea typeface="Calibri" panose="020F0502020204030204" pitchFamily="34" charset="0"/>
              </a:rPr>
              <a:t>Safe</a:t>
            </a:r>
            <a:r>
              <a:rPr lang="es-ES" sz="1200" dirty="0">
                <a:latin typeface="Montserrat Light" panose="00000400000000000000" pitchFamily="2" charset="0"/>
                <a:ea typeface="Calibri" panose="020F0502020204030204" pitchFamily="34" charset="0"/>
              </a:rPr>
              <a:t>) </a:t>
            </a:r>
            <a:r>
              <a:rPr lang="ru-RU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модификация.</a:t>
            </a:r>
            <a:endParaRPr lang="en-US" sz="1200" dirty="0">
              <a:effectLst/>
              <a:latin typeface="Montserrat Light" panose="00000400000000000000" pitchFamily="2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97000"/>
              </a:lnSpc>
              <a:buFont typeface="Symbol" panose="05050102010706020507" pitchFamily="18" charset="2"/>
              <a:buChar char=""/>
            </a:pPr>
            <a:r>
              <a:rPr lang="es-ES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B</a:t>
            </a:r>
            <a:r>
              <a:rPr lang="ru-RU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ход для цилиндра.</a:t>
            </a:r>
            <a:endParaRPr lang="en-US" sz="1200" dirty="0">
              <a:effectLst/>
              <a:latin typeface="Montserrat Light" panose="00000400000000000000" pitchFamily="2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97000"/>
              </a:lnSpc>
              <a:buFont typeface="Symbol" panose="05050102010706020507" pitchFamily="18" charset="2"/>
              <a:buChar char=""/>
            </a:pPr>
            <a:r>
              <a:rPr lang="ru-RU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Крепёжная панель с самоубирающимся ригелем в открытом положении.</a:t>
            </a:r>
            <a:endParaRPr lang="en-US" sz="1200" dirty="0">
              <a:effectLst/>
              <a:latin typeface="Montserrat Light" panose="00000400000000000000" pitchFamily="2" charset="0"/>
              <a:ea typeface="Calibri" panose="020F0502020204030204" pitchFamily="34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ru-RU" sz="1400" b="0" dirty="0">
              <a:solidFill>
                <a:srgbClr val="231F20"/>
              </a:solidFill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89085" y="878810"/>
            <a:ext cx="2416810" cy="889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650" spc="1610" dirty="0"/>
              <a:t>8</a:t>
            </a:r>
            <a:r>
              <a:rPr lang="en-GB" sz="5650" spc="1780" dirty="0"/>
              <a:t>9</a:t>
            </a:r>
            <a:r>
              <a:rPr sz="2250" spc="605" dirty="0"/>
              <a:t>SERIES</a:t>
            </a:r>
            <a:endParaRPr sz="2250" dirty="0"/>
          </a:p>
        </p:txBody>
      </p:sp>
      <p:sp>
        <p:nvSpPr>
          <p:cNvPr id="7" name="object 7"/>
          <p:cNvSpPr/>
          <p:nvPr/>
        </p:nvSpPr>
        <p:spPr>
          <a:xfrm>
            <a:off x="493737" y="1695818"/>
            <a:ext cx="2726055" cy="237490"/>
          </a:xfrm>
          <a:custGeom>
            <a:avLst/>
            <a:gdLst/>
            <a:ahLst/>
            <a:cxnLst/>
            <a:rect l="l" t="t" r="r" b="b"/>
            <a:pathLst>
              <a:path w="2726055" h="237489">
                <a:moveTo>
                  <a:pt x="2725991" y="237223"/>
                </a:moveTo>
                <a:lnTo>
                  <a:pt x="0" y="237223"/>
                </a:lnTo>
                <a:lnTo>
                  <a:pt x="0" y="0"/>
                </a:lnTo>
                <a:lnTo>
                  <a:pt x="2725991" y="0"/>
                </a:lnTo>
                <a:lnTo>
                  <a:pt x="2725991" y="237223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14288" y="1713552"/>
            <a:ext cx="2289175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265" dirty="0">
                <a:solidFill>
                  <a:srgbClr val="FFFFFF"/>
                </a:solidFill>
                <a:latin typeface="Calibri"/>
                <a:cs typeface="Calibri"/>
              </a:rPr>
              <a:t>SPECIAL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240" dirty="0">
                <a:solidFill>
                  <a:srgbClr val="FFFFFF"/>
                </a:solidFill>
                <a:latin typeface="Calibri"/>
                <a:cs typeface="Calibri"/>
              </a:rPr>
              <a:t>SERIE</a:t>
            </a:r>
            <a:r>
              <a:rPr sz="10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1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310" dirty="0">
                <a:solidFill>
                  <a:srgbClr val="FFFFFF"/>
                </a:solidFill>
                <a:latin typeface="Calibri"/>
                <a:cs typeface="Calibri"/>
              </a:rPr>
              <a:t>GLASS</a:t>
            </a:r>
            <a:r>
              <a:rPr sz="10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270" dirty="0">
                <a:solidFill>
                  <a:srgbClr val="FFFFFF"/>
                </a:solidFill>
                <a:latin typeface="Calibri"/>
                <a:cs typeface="Calibri"/>
              </a:rPr>
              <a:t>DOOR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6857393" y="117548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274421" y="0"/>
                </a:moveTo>
                <a:lnTo>
                  <a:pt x="0" y="0"/>
                </a:lnTo>
                <a:lnTo>
                  <a:pt x="0" y="228701"/>
                </a:lnTo>
                <a:lnTo>
                  <a:pt x="274421" y="228701"/>
                </a:lnTo>
                <a:lnTo>
                  <a:pt x="320167" y="183172"/>
                </a:lnTo>
                <a:lnTo>
                  <a:pt x="320167" y="182956"/>
                </a:lnTo>
                <a:lnTo>
                  <a:pt x="45732" y="182956"/>
                </a:lnTo>
                <a:lnTo>
                  <a:pt x="45732" y="45745"/>
                </a:lnTo>
                <a:lnTo>
                  <a:pt x="320167" y="45745"/>
                </a:lnTo>
                <a:lnTo>
                  <a:pt x="274421" y="0"/>
                </a:lnTo>
                <a:close/>
              </a:path>
              <a:path w="320675" h="229235">
                <a:moveTo>
                  <a:pt x="320167" y="45745"/>
                </a:moveTo>
                <a:lnTo>
                  <a:pt x="255206" y="45745"/>
                </a:lnTo>
                <a:lnTo>
                  <a:pt x="274421" y="64960"/>
                </a:lnTo>
                <a:lnTo>
                  <a:pt x="274421" y="164147"/>
                </a:lnTo>
                <a:lnTo>
                  <a:pt x="255511" y="182956"/>
                </a:lnTo>
                <a:lnTo>
                  <a:pt x="320167" y="182956"/>
                </a:lnTo>
                <a:lnTo>
                  <a:pt x="320167" y="457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223290" y="32385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246163" y="163829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223290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520590" y="163283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7210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589189" y="117551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79" y="0"/>
                </a:moveTo>
                <a:lnTo>
                  <a:pt x="0" y="0"/>
                </a:lnTo>
                <a:lnTo>
                  <a:pt x="0" y="228688"/>
                </a:lnTo>
                <a:lnTo>
                  <a:pt x="45745" y="228688"/>
                </a:lnTo>
                <a:lnTo>
                  <a:pt x="45745" y="137223"/>
                </a:lnTo>
                <a:lnTo>
                  <a:pt x="320179" y="137223"/>
                </a:lnTo>
                <a:lnTo>
                  <a:pt x="320179" y="91478"/>
                </a:lnTo>
                <a:lnTo>
                  <a:pt x="45745" y="91478"/>
                </a:lnTo>
                <a:lnTo>
                  <a:pt x="45745" y="45732"/>
                </a:lnTo>
                <a:lnTo>
                  <a:pt x="320179" y="45732"/>
                </a:lnTo>
                <a:lnTo>
                  <a:pt x="320179" y="0"/>
                </a:lnTo>
                <a:close/>
              </a:path>
              <a:path w="320675" h="229235">
                <a:moveTo>
                  <a:pt x="274434" y="137223"/>
                </a:moveTo>
                <a:lnTo>
                  <a:pt x="223215" y="137223"/>
                </a:lnTo>
                <a:lnTo>
                  <a:pt x="268947" y="228688"/>
                </a:lnTo>
                <a:lnTo>
                  <a:pt x="320179" y="228688"/>
                </a:lnTo>
                <a:lnTo>
                  <a:pt x="274434" y="137223"/>
                </a:lnTo>
                <a:close/>
              </a:path>
              <a:path w="320675" h="229235">
                <a:moveTo>
                  <a:pt x="320179" y="45732"/>
                </a:moveTo>
                <a:lnTo>
                  <a:pt x="274434" y="45732"/>
                </a:lnTo>
                <a:lnTo>
                  <a:pt x="274434" y="91478"/>
                </a:lnTo>
                <a:lnTo>
                  <a:pt x="320179" y="91478"/>
                </a:lnTo>
                <a:lnTo>
                  <a:pt x="320179" y="457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343874" y="255270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321002" y="232409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321002" y="163829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45" y="45720"/>
                </a:lnTo>
                <a:lnTo>
                  <a:pt x="45745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321002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618302" y="254774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465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595436" y="163283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45732" y="0"/>
                </a:moveTo>
                <a:lnTo>
                  <a:pt x="0" y="0"/>
                </a:lnTo>
                <a:lnTo>
                  <a:pt x="0" y="45745"/>
                </a:lnTo>
                <a:lnTo>
                  <a:pt x="45732" y="45745"/>
                </a:lnTo>
                <a:lnTo>
                  <a:pt x="45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686903" y="32331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961337" y="25473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19"/>
                </a:moveTo>
                <a:lnTo>
                  <a:pt x="45732" y="45719"/>
                </a:lnTo>
                <a:lnTo>
                  <a:pt x="45732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686903" y="2318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686903" y="16329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32" y="45720"/>
                </a:lnTo>
                <a:lnTo>
                  <a:pt x="45732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686903" y="14043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955098" y="117556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67" y="0"/>
                </a:moveTo>
                <a:lnTo>
                  <a:pt x="0" y="0"/>
                </a:lnTo>
                <a:lnTo>
                  <a:pt x="0" y="228688"/>
                </a:lnTo>
                <a:lnTo>
                  <a:pt x="320167" y="228688"/>
                </a:lnTo>
                <a:lnTo>
                  <a:pt x="274523" y="183172"/>
                </a:lnTo>
                <a:lnTo>
                  <a:pt x="274739" y="182943"/>
                </a:lnTo>
                <a:lnTo>
                  <a:pt x="45745" y="182943"/>
                </a:lnTo>
                <a:lnTo>
                  <a:pt x="45745" y="45732"/>
                </a:lnTo>
                <a:lnTo>
                  <a:pt x="274523" y="45732"/>
                </a:lnTo>
                <a:lnTo>
                  <a:pt x="320167" y="355"/>
                </a:lnTo>
                <a:lnTo>
                  <a:pt x="320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482621" y="444492"/>
            <a:ext cx="4661535" cy="302260"/>
          </a:xfrm>
          <a:custGeom>
            <a:avLst/>
            <a:gdLst/>
            <a:ahLst/>
            <a:cxnLst/>
            <a:rect l="l" t="t" r="r" b="b"/>
            <a:pathLst>
              <a:path w="4661534" h="302259">
                <a:moveTo>
                  <a:pt x="4661382" y="0"/>
                </a:moveTo>
                <a:lnTo>
                  <a:pt x="301726" y="0"/>
                </a:lnTo>
                <a:lnTo>
                  <a:pt x="0" y="301726"/>
                </a:lnTo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 txBox="1"/>
          <p:nvPr/>
        </p:nvSpPr>
        <p:spPr>
          <a:xfrm>
            <a:off x="6277409" y="483725"/>
            <a:ext cx="2742565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340" dirty="0">
                <a:solidFill>
                  <a:srgbClr val="FFFFFF"/>
                </a:solidFill>
                <a:latin typeface="Calibri"/>
                <a:cs typeface="Calibri"/>
              </a:rPr>
              <a:t>PRODUCTS 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100" spc="305" dirty="0">
                <a:solidFill>
                  <a:srgbClr val="FFFFFF"/>
                </a:solidFill>
                <a:latin typeface="Calibri"/>
                <a:cs typeface="Calibri"/>
              </a:rPr>
              <a:t>ELECTRIC</a:t>
            </a:r>
            <a:r>
              <a:rPr sz="11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315" dirty="0">
                <a:solidFill>
                  <a:srgbClr val="FFFFFF"/>
                </a:solidFill>
                <a:latin typeface="Calibri"/>
                <a:cs typeface="Calibri"/>
              </a:rPr>
              <a:t>STRIKES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25" name="Group 1311">
            <a:extLst>
              <a:ext uri="{FF2B5EF4-FFF2-40B4-BE49-F238E27FC236}">
                <a16:creationId xmlns:a16="http://schemas.microsoft.com/office/drawing/2014/main" xmlns="" id="{DB22A264-9419-4356-A252-89C4A7295720}"/>
              </a:ext>
            </a:extLst>
          </p:cNvPr>
          <p:cNvGrpSpPr>
            <a:grpSpLocks/>
          </p:cNvGrpSpPr>
          <p:nvPr/>
        </p:nvGrpSpPr>
        <p:grpSpPr bwMode="auto">
          <a:xfrm>
            <a:off x="542271" y="2097198"/>
            <a:ext cx="2187943" cy="3815715"/>
            <a:chOff x="3503" y="-158"/>
            <a:chExt cx="5363" cy="8818"/>
          </a:xfrm>
        </p:grpSpPr>
        <p:pic>
          <p:nvPicPr>
            <p:cNvPr id="126" name="Picture 1318">
              <a:extLst>
                <a:ext uri="{FF2B5EF4-FFF2-40B4-BE49-F238E27FC236}">
                  <a16:creationId xmlns:a16="http://schemas.microsoft.com/office/drawing/2014/main" xmlns="" id="{DA7EDDA2-FD22-451C-A89C-2505C41F0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3" y="-122"/>
              <a:ext cx="2820" cy="8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" name="Picture 1317">
              <a:extLst>
                <a:ext uri="{FF2B5EF4-FFF2-40B4-BE49-F238E27FC236}">
                  <a16:creationId xmlns:a16="http://schemas.microsoft.com/office/drawing/2014/main" xmlns="" id="{EF8CC3B1-286E-49B0-9615-C958209041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-158"/>
              <a:ext cx="3106" cy="8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9" name="Line 1315">
              <a:extLst>
                <a:ext uri="{FF2B5EF4-FFF2-40B4-BE49-F238E27FC236}">
                  <a16:creationId xmlns:a16="http://schemas.microsoft.com/office/drawing/2014/main" xmlns="" id="{C69FEE84-F572-4174-A493-5298A6DAAD6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15" y="3660"/>
              <a:ext cx="0" cy="0"/>
            </a:xfrm>
            <a:prstGeom prst="line">
              <a:avLst/>
            </a:prstGeom>
            <a:noFill/>
            <a:ln w="6350">
              <a:solidFill>
                <a:srgbClr val="15419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33" name="image9.png">
            <a:extLst>
              <a:ext uri="{FF2B5EF4-FFF2-40B4-BE49-F238E27FC236}">
                <a16:creationId xmlns:a16="http://schemas.microsoft.com/office/drawing/2014/main" xmlns="" id="{70229A5C-009A-4A98-AE80-6861A1F928B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5552" y="5587561"/>
            <a:ext cx="1365450" cy="1320972"/>
          </a:xfrm>
          <a:prstGeom prst="rect">
            <a:avLst/>
          </a:prstGeom>
        </p:spPr>
      </p:pic>
      <p:sp>
        <p:nvSpPr>
          <p:cNvPr id="141" name="CuadroTexto 140">
            <a:extLst>
              <a:ext uri="{FF2B5EF4-FFF2-40B4-BE49-F238E27FC236}">
                <a16:creationId xmlns:a16="http://schemas.microsoft.com/office/drawing/2014/main" xmlns="" id="{8CD4F8D4-A971-4DE7-AC41-3D280165604F}"/>
              </a:ext>
            </a:extLst>
          </p:cNvPr>
          <p:cNvSpPr txBox="1"/>
          <p:nvPr/>
        </p:nvSpPr>
        <p:spPr>
          <a:xfrm>
            <a:off x="2215785" y="5069145"/>
            <a:ext cx="18990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5656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КРЕПЁЖНАЯ ПАНЕЛЬ ДЛЯ НАКЛАДНОГО МОНТАЖ</a:t>
            </a:r>
            <a:r>
              <a:rPr lang="en-GB" sz="1100" dirty="0">
                <a:solidFill>
                  <a:srgbClr val="5656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endParaRPr lang="en-US" sz="1100" dirty="0"/>
          </a:p>
        </p:txBody>
      </p:sp>
      <p:grpSp>
        <p:nvGrpSpPr>
          <p:cNvPr id="144" name="Group 96">
            <a:extLst>
              <a:ext uri="{FF2B5EF4-FFF2-40B4-BE49-F238E27FC236}">
                <a16:creationId xmlns:a16="http://schemas.microsoft.com/office/drawing/2014/main" xmlns="" id="{9205EB87-1263-4F37-87FD-CD292BE9A7DE}"/>
              </a:ext>
            </a:extLst>
          </p:cNvPr>
          <p:cNvGrpSpPr>
            <a:grpSpLocks/>
          </p:cNvGrpSpPr>
          <p:nvPr/>
        </p:nvGrpSpPr>
        <p:grpSpPr bwMode="auto">
          <a:xfrm>
            <a:off x="3878087" y="3923591"/>
            <a:ext cx="981710" cy="2132965"/>
            <a:chOff x="5252" y="1165"/>
            <a:chExt cx="1546" cy="3359"/>
          </a:xfrm>
        </p:grpSpPr>
        <p:sp>
          <p:nvSpPr>
            <p:cNvPr id="145" name="AutoShape 261">
              <a:extLst>
                <a:ext uri="{FF2B5EF4-FFF2-40B4-BE49-F238E27FC236}">
                  <a16:creationId xmlns:a16="http://schemas.microsoft.com/office/drawing/2014/main" xmlns="" id="{6C2759C9-3E4D-4C2F-87A1-F8EDED9CD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2" y="3866"/>
              <a:ext cx="1546" cy="658"/>
            </a:xfrm>
            <a:custGeom>
              <a:avLst/>
              <a:gdLst>
                <a:gd name="T0" fmla="+- 0 6387 5252"/>
                <a:gd name="T1" fmla="*/ T0 w 1546"/>
                <a:gd name="T2" fmla="+- 0 4524 3867"/>
                <a:gd name="T3" fmla="*/ 4524 h 658"/>
                <a:gd name="T4" fmla="+- 0 5252 5252"/>
                <a:gd name="T5" fmla="*/ T4 w 1546"/>
                <a:gd name="T6" fmla="+- 0 3867 3867"/>
                <a:gd name="T7" fmla="*/ 3867 h 658"/>
                <a:gd name="T8" fmla="+- 0 6387 5252"/>
                <a:gd name="T9" fmla="*/ T8 w 1546"/>
                <a:gd name="T10" fmla="+- 0 4524 3867"/>
                <a:gd name="T11" fmla="*/ 4524 h 658"/>
                <a:gd name="T12" fmla="+- 0 6798 5252"/>
                <a:gd name="T13" fmla="*/ T12 w 1546"/>
                <a:gd name="T14" fmla="+- 0 4285 3867"/>
                <a:gd name="T15" fmla="*/ 4285 h 6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546" h="658">
                  <a:moveTo>
                    <a:pt x="1135" y="657"/>
                  </a:moveTo>
                  <a:lnTo>
                    <a:pt x="0" y="0"/>
                  </a:lnTo>
                  <a:moveTo>
                    <a:pt x="1135" y="657"/>
                  </a:moveTo>
                  <a:lnTo>
                    <a:pt x="1546" y="418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46" name="Line 260">
              <a:extLst>
                <a:ext uri="{FF2B5EF4-FFF2-40B4-BE49-F238E27FC236}">
                  <a16:creationId xmlns:a16="http://schemas.microsoft.com/office/drawing/2014/main" xmlns="" id="{C434FE17-23C5-49D0-9EB7-4DD3D70C977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87" y="3251"/>
              <a:ext cx="0" cy="1273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7" name="Freeform 259">
              <a:extLst>
                <a:ext uri="{FF2B5EF4-FFF2-40B4-BE49-F238E27FC236}">
                  <a16:creationId xmlns:a16="http://schemas.microsoft.com/office/drawing/2014/main" xmlns="" id="{9AFD24A3-B89F-4597-8587-9B2C02AB9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8" y="2116"/>
              <a:ext cx="267" cy="630"/>
            </a:xfrm>
            <a:custGeom>
              <a:avLst/>
              <a:gdLst>
                <a:gd name="T0" fmla="+- 0 6525 6259"/>
                <a:gd name="T1" fmla="*/ T0 w 267"/>
                <a:gd name="T2" fmla="+- 0 2269 2117"/>
                <a:gd name="T3" fmla="*/ 2269 h 630"/>
                <a:gd name="T4" fmla="+- 0 6259 6259"/>
                <a:gd name="T5" fmla="*/ T4 w 267"/>
                <a:gd name="T6" fmla="+- 0 2117 2117"/>
                <a:gd name="T7" fmla="*/ 2117 h 630"/>
                <a:gd name="T8" fmla="+- 0 6259 6259"/>
                <a:gd name="T9" fmla="*/ T8 w 267"/>
                <a:gd name="T10" fmla="+- 0 2746 2117"/>
                <a:gd name="T11" fmla="*/ 2746 h 6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267" h="630">
                  <a:moveTo>
                    <a:pt x="266" y="152"/>
                  </a:moveTo>
                  <a:lnTo>
                    <a:pt x="0" y="0"/>
                  </a:lnTo>
                  <a:lnTo>
                    <a:pt x="0" y="629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48" name="Line 258">
              <a:extLst>
                <a:ext uri="{FF2B5EF4-FFF2-40B4-BE49-F238E27FC236}">
                  <a16:creationId xmlns:a16="http://schemas.microsoft.com/office/drawing/2014/main" xmlns="" id="{8B58FD5C-83B7-47E0-B2EB-34198586D1A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25" y="2898"/>
              <a:ext cx="0" cy="0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9" name="Freeform 257">
              <a:extLst>
                <a:ext uri="{FF2B5EF4-FFF2-40B4-BE49-F238E27FC236}">
                  <a16:creationId xmlns:a16="http://schemas.microsoft.com/office/drawing/2014/main" xmlns="" id="{EB92A08D-278C-425D-9A59-ECD2FE80B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7" y="2842"/>
              <a:ext cx="28" cy="39"/>
            </a:xfrm>
            <a:custGeom>
              <a:avLst/>
              <a:gdLst>
                <a:gd name="T0" fmla="+- 0 6525 6497"/>
                <a:gd name="T1" fmla="*/ T0 w 28"/>
                <a:gd name="T2" fmla="+- 0 2857 2843"/>
                <a:gd name="T3" fmla="*/ 2857 h 39"/>
                <a:gd name="T4" fmla="+- 0 6515 6497"/>
                <a:gd name="T5" fmla="*/ T4 w 28"/>
                <a:gd name="T6" fmla="+- 0 2843 2843"/>
                <a:gd name="T7" fmla="*/ 2843 h 39"/>
                <a:gd name="T8" fmla="+- 0 6501 6497"/>
                <a:gd name="T9" fmla="*/ T8 w 28"/>
                <a:gd name="T10" fmla="+- 0 2843 2843"/>
                <a:gd name="T11" fmla="*/ 2843 h 39"/>
                <a:gd name="T12" fmla="+- 0 6497 6497"/>
                <a:gd name="T13" fmla="*/ T12 w 28"/>
                <a:gd name="T14" fmla="+- 0 2853 2843"/>
                <a:gd name="T15" fmla="*/ 2853 h 39"/>
                <a:gd name="T16" fmla="+- 0 6501 6497"/>
                <a:gd name="T17" fmla="*/ T16 w 28"/>
                <a:gd name="T18" fmla="+- 0 2867 2843"/>
                <a:gd name="T19" fmla="*/ 2867 h 39"/>
                <a:gd name="T20" fmla="+- 0 6515 6497"/>
                <a:gd name="T21" fmla="*/ T20 w 28"/>
                <a:gd name="T22" fmla="+- 0 2881 2843"/>
                <a:gd name="T23" fmla="*/ 2881 h 39"/>
                <a:gd name="T24" fmla="+- 0 6525 6497"/>
                <a:gd name="T25" fmla="*/ T24 w 28"/>
                <a:gd name="T26" fmla="+- 0 2881 2843"/>
                <a:gd name="T27" fmla="*/ 2881 h 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28" h="39">
                  <a:moveTo>
                    <a:pt x="28" y="14"/>
                  </a:moveTo>
                  <a:lnTo>
                    <a:pt x="18" y="0"/>
                  </a:lnTo>
                  <a:lnTo>
                    <a:pt x="4" y="0"/>
                  </a:lnTo>
                  <a:lnTo>
                    <a:pt x="0" y="10"/>
                  </a:lnTo>
                  <a:lnTo>
                    <a:pt x="4" y="24"/>
                  </a:lnTo>
                  <a:lnTo>
                    <a:pt x="18" y="38"/>
                  </a:lnTo>
                  <a:lnTo>
                    <a:pt x="28" y="38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0" name="Freeform 256">
              <a:extLst>
                <a:ext uri="{FF2B5EF4-FFF2-40B4-BE49-F238E27FC236}">
                  <a16:creationId xmlns:a16="http://schemas.microsoft.com/office/drawing/2014/main" xmlns="" id="{0AA8818D-3547-43D3-831D-64702E956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0" y="2365"/>
              <a:ext cx="32" cy="39"/>
            </a:xfrm>
            <a:custGeom>
              <a:avLst/>
              <a:gdLst>
                <a:gd name="T0" fmla="+- 0 6331 6300"/>
                <a:gd name="T1" fmla="*/ T0 w 32"/>
                <a:gd name="T2" fmla="+- 0 2393 2366"/>
                <a:gd name="T3" fmla="*/ 2393 h 39"/>
                <a:gd name="T4" fmla="+- 0 6328 6300"/>
                <a:gd name="T5" fmla="*/ T4 w 32"/>
                <a:gd name="T6" fmla="+- 0 2379 2366"/>
                <a:gd name="T7" fmla="*/ 2379 h 39"/>
                <a:gd name="T8" fmla="+- 0 6318 6300"/>
                <a:gd name="T9" fmla="*/ T8 w 32"/>
                <a:gd name="T10" fmla="+- 0 2366 2366"/>
                <a:gd name="T11" fmla="*/ 2366 h 39"/>
                <a:gd name="T12" fmla="+- 0 6304 6300"/>
                <a:gd name="T13" fmla="*/ T12 w 32"/>
                <a:gd name="T14" fmla="+- 0 2366 2366"/>
                <a:gd name="T15" fmla="*/ 2366 h 39"/>
                <a:gd name="T16" fmla="+- 0 6300 6300"/>
                <a:gd name="T17" fmla="*/ T16 w 32"/>
                <a:gd name="T18" fmla="+- 0 2376 2366"/>
                <a:gd name="T19" fmla="*/ 2376 h 39"/>
                <a:gd name="T20" fmla="+- 0 6304 6300"/>
                <a:gd name="T21" fmla="*/ T20 w 32"/>
                <a:gd name="T22" fmla="+- 0 2386 2366"/>
                <a:gd name="T23" fmla="*/ 2386 h 39"/>
                <a:gd name="T24" fmla="+- 0 6318 6300"/>
                <a:gd name="T25" fmla="*/ T24 w 32"/>
                <a:gd name="T26" fmla="+- 0 2404 2366"/>
                <a:gd name="T27" fmla="*/ 2404 h 39"/>
                <a:gd name="T28" fmla="+- 0 6328 6300"/>
                <a:gd name="T29" fmla="*/ T28 w 32"/>
                <a:gd name="T30" fmla="+- 0 2404 2366"/>
                <a:gd name="T31" fmla="*/ 2404 h 39"/>
                <a:gd name="T32" fmla="+- 0 6331 6300"/>
                <a:gd name="T33" fmla="*/ T32 w 32"/>
                <a:gd name="T34" fmla="+- 0 2393 2366"/>
                <a:gd name="T35" fmla="*/ 2393 h 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32" h="39">
                  <a:moveTo>
                    <a:pt x="31" y="27"/>
                  </a:moveTo>
                  <a:lnTo>
                    <a:pt x="28" y="13"/>
                  </a:lnTo>
                  <a:lnTo>
                    <a:pt x="18" y="0"/>
                  </a:lnTo>
                  <a:lnTo>
                    <a:pt x="4" y="0"/>
                  </a:lnTo>
                  <a:lnTo>
                    <a:pt x="0" y="10"/>
                  </a:lnTo>
                  <a:lnTo>
                    <a:pt x="4" y="20"/>
                  </a:lnTo>
                  <a:lnTo>
                    <a:pt x="18" y="38"/>
                  </a:lnTo>
                  <a:lnTo>
                    <a:pt x="28" y="38"/>
                  </a:lnTo>
                  <a:lnTo>
                    <a:pt x="31" y="27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1" name="Freeform 255">
              <a:extLst>
                <a:ext uri="{FF2B5EF4-FFF2-40B4-BE49-F238E27FC236}">
                  <a16:creationId xmlns:a16="http://schemas.microsoft.com/office/drawing/2014/main" xmlns="" id="{8373EDEB-F463-48C1-A8B3-EB7F4835B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4" y="2289"/>
              <a:ext cx="21" cy="39"/>
            </a:xfrm>
            <a:custGeom>
              <a:avLst/>
              <a:gdLst>
                <a:gd name="T0" fmla="+- 0 6525 6504"/>
                <a:gd name="T1" fmla="*/ T0 w 21"/>
                <a:gd name="T2" fmla="+- 0 2293 2290"/>
                <a:gd name="T3" fmla="*/ 2293 h 39"/>
                <a:gd name="T4" fmla="+- 0 6518 6504"/>
                <a:gd name="T5" fmla="*/ T4 w 21"/>
                <a:gd name="T6" fmla="+- 0 2290 2290"/>
                <a:gd name="T7" fmla="*/ 2290 h 39"/>
                <a:gd name="T8" fmla="+- 0 6508 6504"/>
                <a:gd name="T9" fmla="*/ T8 w 21"/>
                <a:gd name="T10" fmla="+- 0 2290 2290"/>
                <a:gd name="T11" fmla="*/ 2290 h 39"/>
                <a:gd name="T12" fmla="+- 0 6504 6504"/>
                <a:gd name="T13" fmla="*/ T12 w 21"/>
                <a:gd name="T14" fmla="+- 0 2300 2290"/>
                <a:gd name="T15" fmla="*/ 2300 h 39"/>
                <a:gd name="T16" fmla="+- 0 6508 6504"/>
                <a:gd name="T17" fmla="*/ T16 w 21"/>
                <a:gd name="T18" fmla="+- 0 2310 2290"/>
                <a:gd name="T19" fmla="*/ 2310 h 39"/>
                <a:gd name="T20" fmla="+- 0 6518 6504"/>
                <a:gd name="T21" fmla="*/ T20 w 21"/>
                <a:gd name="T22" fmla="+- 0 2324 2290"/>
                <a:gd name="T23" fmla="*/ 2324 h 39"/>
                <a:gd name="T24" fmla="+- 0 6525 6504"/>
                <a:gd name="T25" fmla="*/ T24 w 21"/>
                <a:gd name="T26" fmla="+- 0 2328 2290"/>
                <a:gd name="T27" fmla="*/ 2328 h 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21" h="39">
                  <a:moveTo>
                    <a:pt x="21" y="3"/>
                  </a:moveTo>
                  <a:lnTo>
                    <a:pt x="14" y="0"/>
                  </a:lnTo>
                  <a:lnTo>
                    <a:pt x="4" y="0"/>
                  </a:lnTo>
                  <a:lnTo>
                    <a:pt x="0" y="10"/>
                  </a:lnTo>
                  <a:lnTo>
                    <a:pt x="4" y="20"/>
                  </a:lnTo>
                  <a:lnTo>
                    <a:pt x="14" y="34"/>
                  </a:lnTo>
                  <a:lnTo>
                    <a:pt x="21" y="38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52" name="Line 254">
              <a:extLst>
                <a:ext uri="{FF2B5EF4-FFF2-40B4-BE49-F238E27FC236}">
                  <a16:creationId xmlns:a16="http://schemas.microsoft.com/office/drawing/2014/main" xmlns="" id="{2B3D0975-5892-4E33-801F-FB19898D8D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73" y="2051"/>
              <a:ext cx="152" cy="86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" name="Freeform 253">
              <a:extLst>
                <a:ext uri="{FF2B5EF4-FFF2-40B4-BE49-F238E27FC236}">
                  <a16:creationId xmlns:a16="http://schemas.microsoft.com/office/drawing/2014/main" xmlns="" id="{DBBDF66F-1EE5-4CF5-B0EC-544FD5CB0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0" y="2365"/>
              <a:ext cx="32" cy="35"/>
            </a:xfrm>
            <a:custGeom>
              <a:avLst/>
              <a:gdLst>
                <a:gd name="T0" fmla="+- 0 6331 6300"/>
                <a:gd name="T1" fmla="*/ T0 w 32"/>
                <a:gd name="T2" fmla="+- 0 2393 2366"/>
                <a:gd name="T3" fmla="*/ 2393 h 35"/>
                <a:gd name="T4" fmla="+- 0 6328 6300"/>
                <a:gd name="T5" fmla="*/ T4 w 32"/>
                <a:gd name="T6" fmla="+- 0 2379 2366"/>
                <a:gd name="T7" fmla="*/ 2379 h 35"/>
                <a:gd name="T8" fmla="+- 0 6318 6300"/>
                <a:gd name="T9" fmla="*/ T8 w 32"/>
                <a:gd name="T10" fmla="+- 0 2366 2366"/>
                <a:gd name="T11" fmla="*/ 2366 h 35"/>
                <a:gd name="T12" fmla="+- 0 6304 6300"/>
                <a:gd name="T13" fmla="*/ T12 w 32"/>
                <a:gd name="T14" fmla="+- 0 2366 2366"/>
                <a:gd name="T15" fmla="*/ 2366 h 35"/>
                <a:gd name="T16" fmla="+- 0 6300 6300"/>
                <a:gd name="T17" fmla="*/ T16 w 32"/>
                <a:gd name="T18" fmla="+- 0 2376 2366"/>
                <a:gd name="T19" fmla="*/ 2376 h 35"/>
                <a:gd name="T20" fmla="+- 0 6304 6300"/>
                <a:gd name="T21" fmla="*/ T20 w 32"/>
                <a:gd name="T22" fmla="+- 0 2386 2366"/>
                <a:gd name="T23" fmla="*/ 2386 h 35"/>
                <a:gd name="T24" fmla="+- 0 6318 6300"/>
                <a:gd name="T25" fmla="*/ T24 w 32"/>
                <a:gd name="T26" fmla="+- 0 2400 2366"/>
                <a:gd name="T27" fmla="*/ 2400 h 35"/>
                <a:gd name="T28" fmla="+- 0 6328 6300"/>
                <a:gd name="T29" fmla="*/ T28 w 32"/>
                <a:gd name="T30" fmla="+- 0 2400 2366"/>
                <a:gd name="T31" fmla="*/ 2400 h 35"/>
                <a:gd name="T32" fmla="+- 0 6331 6300"/>
                <a:gd name="T33" fmla="*/ T32 w 32"/>
                <a:gd name="T34" fmla="+- 0 2393 2366"/>
                <a:gd name="T35" fmla="*/ 2393 h 3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32" h="35">
                  <a:moveTo>
                    <a:pt x="31" y="27"/>
                  </a:moveTo>
                  <a:lnTo>
                    <a:pt x="28" y="13"/>
                  </a:lnTo>
                  <a:lnTo>
                    <a:pt x="18" y="0"/>
                  </a:lnTo>
                  <a:lnTo>
                    <a:pt x="4" y="0"/>
                  </a:lnTo>
                  <a:lnTo>
                    <a:pt x="0" y="10"/>
                  </a:lnTo>
                  <a:lnTo>
                    <a:pt x="4" y="20"/>
                  </a:lnTo>
                  <a:lnTo>
                    <a:pt x="18" y="34"/>
                  </a:lnTo>
                  <a:lnTo>
                    <a:pt x="28" y="34"/>
                  </a:lnTo>
                  <a:lnTo>
                    <a:pt x="31" y="27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54" name="Line 252">
              <a:extLst>
                <a:ext uri="{FF2B5EF4-FFF2-40B4-BE49-F238E27FC236}">
                  <a16:creationId xmlns:a16="http://schemas.microsoft.com/office/drawing/2014/main" xmlns="" id="{6E98EB24-3D53-4911-9A1A-AF7A6076F78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16" y="2388"/>
              <a:ext cx="10" cy="0"/>
            </a:xfrm>
            <a:prstGeom prst="line">
              <a:avLst/>
            </a:prstGeom>
            <a:noFill/>
            <a:ln w="219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5" name="Line 251">
              <a:extLst>
                <a:ext uri="{FF2B5EF4-FFF2-40B4-BE49-F238E27FC236}">
                  <a16:creationId xmlns:a16="http://schemas.microsoft.com/office/drawing/2014/main" xmlns="" id="{DD9E6B31-2339-4550-B0B5-C71B83F5CCD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21" y="2383"/>
              <a:ext cx="0" cy="0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6" name="Line 250">
              <a:extLst>
                <a:ext uri="{FF2B5EF4-FFF2-40B4-BE49-F238E27FC236}">
                  <a16:creationId xmlns:a16="http://schemas.microsoft.com/office/drawing/2014/main" xmlns="" id="{23863111-20C2-42E8-AEBD-B5A9B94E402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12" y="2378"/>
              <a:ext cx="11" cy="0"/>
            </a:xfrm>
            <a:prstGeom prst="line">
              <a:avLst/>
            </a:prstGeom>
            <a:noFill/>
            <a:ln w="219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7" name="Line 249">
              <a:extLst>
                <a:ext uri="{FF2B5EF4-FFF2-40B4-BE49-F238E27FC236}">
                  <a16:creationId xmlns:a16="http://schemas.microsoft.com/office/drawing/2014/main" xmlns="" id="{808D248D-A732-4C3E-B337-C1BF86089B6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16" y="2371"/>
              <a:ext cx="0" cy="10"/>
            </a:xfrm>
            <a:prstGeom prst="line">
              <a:avLst/>
            </a:prstGeom>
            <a:noFill/>
            <a:ln w="219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8" name="Line 248">
              <a:extLst>
                <a:ext uri="{FF2B5EF4-FFF2-40B4-BE49-F238E27FC236}">
                  <a16:creationId xmlns:a16="http://schemas.microsoft.com/office/drawing/2014/main" xmlns="" id="{EA4434A6-B4EE-42D4-B475-323D6D94D84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21" y="2383"/>
              <a:ext cx="3" cy="3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9" name="AutoShape 247">
              <a:extLst>
                <a:ext uri="{FF2B5EF4-FFF2-40B4-BE49-F238E27FC236}">
                  <a16:creationId xmlns:a16="http://schemas.microsoft.com/office/drawing/2014/main" xmlns="" id="{AE4160A2-CDD9-4490-8CC8-D5EE5A311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5" y="2377"/>
              <a:ext cx="11" cy="4"/>
            </a:xfrm>
            <a:custGeom>
              <a:avLst/>
              <a:gdLst>
                <a:gd name="T0" fmla="+- 0 6305 6305"/>
                <a:gd name="T1" fmla="*/ T0 w 11"/>
                <a:gd name="T2" fmla="+- 0 2381 2378"/>
                <a:gd name="T3" fmla="*/ 2381 h 4"/>
                <a:gd name="T4" fmla="+- 0 6316 6305"/>
                <a:gd name="T5" fmla="*/ T4 w 11"/>
                <a:gd name="T6" fmla="+- 0 2381 2378"/>
                <a:gd name="T7" fmla="*/ 2381 h 4"/>
                <a:gd name="T8" fmla="+- 0 6305 6305"/>
                <a:gd name="T9" fmla="*/ T8 w 11"/>
                <a:gd name="T10" fmla="+- 0 2378 2378"/>
                <a:gd name="T11" fmla="*/ 2378 h 4"/>
                <a:gd name="T12" fmla="+- 0 6316 6305"/>
                <a:gd name="T13" fmla="*/ T12 w 11"/>
                <a:gd name="T14" fmla="+- 0 2378 2378"/>
                <a:gd name="T15" fmla="*/ 2378 h 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1" h="4">
                  <a:moveTo>
                    <a:pt x="0" y="3"/>
                  </a:moveTo>
                  <a:lnTo>
                    <a:pt x="11" y="3"/>
                  </a:lnTo>
                  <a:moveTo>
                    <a:pt x="0" y="0"/>
                  </a:moveTo>
                  <a:lnTo>
                    <a:pt x="11" y="0"/>
                  </a:lnTo>
                </a:path>
              </a:pathLst>
            </a:custGeom>
            <a:noFill/>
            <a:ln w="219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60" name="Line 246">
              <a:extLst>
                <a:ext uri="{FF2B5EF4-FFF2-40B4-BE49-F238E27FC236}">
                  <a16:creationId xmlns:a16="http://schemas.microsoft.com/office/drawing/2014/main" xmlns="" id="{81724727-B941-44E8-8C47-5DE257167A1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05" y="2385"/>
              <a:ext cx="11" cy="0"/>
            </a:xfrm>
            <a:prstGeom prst="line">
              <a:avLst/>
            </a:prstGeom>
            <a:noFill/>
            <a:ln w="218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1" name="AutoShape 245">
              <a:extLst>
                <a:ext uri="{FF2B5EF4-FFF2-40B4-BE49-F238E27FC236}">
                  <a16:creationId xmlns:a16="http://schemas.microsoft.com/office/drawing/2014/main" xmlns="" id="{7F79A0ED-BEC9-4355-8559-68CD0F0D0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8" y="2370"/>
              <a:ext cx="11" cy="21"/>
            </a:xfrm>
            <a:custGeom>
              <a:avLst/>
              <a:gdLst>
                <a:gd name="T0" fmla="+- 0 6309 6309"/>
                <a:gd name="T1" fmla="*/ T0 w 11"/>
                <a:gd name="T2" fmla="+- 0 2388 2371"/>
                <a:gd name="T3" fmla="*/ 2388 h 21"/>
                <a:gd name="T4" fmla="+- 0 6319 6309"/>
                <a:gd name="T5" fmla="*/ T4 w 11"/>
                <a:gd name="T6" fmla="+- 0 2388 2371"/>
                <a:gd name="T7" fmla="*/ 2388 h 21"/>
                <a:gd name="T8" fmla="+- 0 6312 6309"/>
                <a:gd name="T9" fmla="*/ T8 w 11"/>
                <a:gd name="T10" fmla="+- 0 2371 2371"/>
                <a:gd name="T11" fmla="*/ 2371 h 21"/>
                <a:gd name="T12" fmla="+- 0 6312 6309"/>
                <a:gd name="T13" fmla="*/ T12 w 11"/>
                <a:gd name="T14" fmla="+- 0 2392 2371"/>
                <a:gd name="T15" fmla="*/ 2392 h 21"/>
                <a:gd name="T16" fmla="+- 0 6309 6309"/>
                <a:gd name="T17" fmla="*/ T16 w 11"/>
                <a:gd name="T18" fmla="+- 0 2392 2371"/>
                <a:gd name="T19" fmla="*/ 2392 h 21"/>
                <a:gd name="T20" fmla="+- 0 6319 6309"/>
                <a:gd name="T21" fmla="*/ T20 w 11"/>
                <a:gd name="T22" fmla="+- 0 2392 2371"/>
                <a:gd name="T23" fmla="*/ 2392 h 2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11" h="21">
                  <a:moveTo>
                    <a:pt x="0" y="17"/>
                  </a:moveTo>
                  <a:lnTo>
                    <a:pt x="10" y="17"/>
                  </a:lnTo>
                  <a:moveTo>
                    <a:pt x="3" y="0"/>
                  </a:moveTo>
                  <a:lnTo>
                    <a:pt x="3" y="21"/>
                  </a:lnTo>
                  <a:moveTo>
                    <a:pt x="0" y="21"/>
                  </a:moveTo>
                  <a:lnTo>
                    <a:pt x="10" y="21"/>
                  </a:lnTo>
                </a:path>
              </a:pathLst>
            </a:custGeom>
            <a:noFill/>
            <a:ln w="219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62" name="AutoShape 244">
              <a:extLst>
                <a:ext uri="{FF2B5EF4-FFF2-40B4-BE49-F238E27FC236}">
                  <a16:creationId xmlns:a16="http://schemas.microsoft.com/office/drawing/2014/main" xmlns="" id="{448E251D-B937-4BDF-ADEE-625906802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5" y="2377"/>
              <a:ext cx="7" cy="21"/>
            </a:xfrm>
            <a:custGeom>
              <a:avLst/>
              <a:gdLst>
                <a:gd name="T0" fmla="+- 0 6316 6316"/>
                <a:gd name="T1" fmla="*/ T0 w 7"/>
                <a:gd name="T2" fmla="+- 0 2388 2378"/>
                <a:gd name="T3" fmla="*/ 2388 h 21"/>
                <a:gd name="T4" fmla="+- 0 6316 6316"/>
                <a:gd name="T5" fmla="*/ T4 w 7"/>
                <a:gd name="T6" fmla="+- 0 2398 2378"/>
                <a:gd name="T7" fmla="*/ 2398 h 21"/>
                <a:gd name="T8" fmla="+- 0 6323 6316"/>
                <a:gd name="T9" fmla="*/ T8 w 7"/>
                <a:gd name="T10" fmla="+- 0 2378 2378"/>
                <a:gd name="T11" fmla="*/ 2378 h 21"/>
                <a:gd name="T12" fmla="+- 0 6323 6316"/>
                <a:gd name="T13" fmla="*/ T12 w 7"/>
                <a:gd name="T14" fmla="+- 0 2398 2378"/>
                <a:gd name="T15" fmla="*/ 2398 h 2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7" h="21">
                  <a:moveTo>
                    <a:pt x="0" y="10"/>
                  </a:moveTo>
                  <a:lnTo>
                    <a:pt x="0" y="20"/>
                  </a:lnTo>
                  <a:moveTo>
                    <a:pt x="7" y="0"/>
                  </a:moveTo>
                  <a:lnTo>
                    <a:pt x="7" y="20"/>
                  </a:lnTo>
                </a:path>
              </a:pathLst>
            </a:custGeom>
            <a:noFill/>
            <a:ln w="219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63" name="Freeform 243">
              <a:extLst>
                <a:ext uri="{FF2B5EF4-FFF2-40B4-BE49-F238E27FC236}">
                  <a16:creationId xmlns:a16="http://schemas.microsoft.com/office/drawing/2014/main" xmlns="" id="{A727E778-7F54-4302-B9D1-0470FC92B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7" y="2389"/>
              <a:ext cx="7" cy="4"/>
            </a:xfrm>
            <a:custGeom>
              <a:avLst/>
              <a:gdLst>
                <a:gd name="T0" fmla="+- 0 6324 6318"/>
                <a:gd name="T1" fmla="*/ T0 w 7"/>
                <a:gd name="T2" fmla="+- 0 2390 2390"/>
                <a:gd name="T3" fmla="*/ 2390 h 4"/>
                <a:gd name="T4" fmla="+- 0 6324 6318"/>
                <a:gd name="T5" fmla="*/ T4 w 7"/>
                <a:gd name="T6" fmla="+- 0 2393 2390"/>
                <a:gd name="T7" fmla="*/ 2393 h 4"/>
                <a:gd name="T8" fmla="+- 0 6318 6318"/>
                <a:gd name="T9" fmla="*/ T8 w 7"/>
                <a:gd name="T10" fmla="+- 0 2393 2390"/>
                <a:gd name="T11" fmla="*/ 2393 h 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lnTo>
                    <a:pt x="6" y="3"/>
                  </a:lnTo>
                  <a:lnTo>
                    <a:pt x="0" y="3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64" name="Freeform 242">
              <a:extLst>
                <a:ext uri="{FF2B5EF4-FFF2-40B4-BE49-F238E27FC236}">
                  <a16:creationId xmlns:a16="http://schemas.microsoft.com/office/drawing/2014/main" xmlns="" id="{00B19AD4-BB4F-4A64-9DE9-0B5EC71AF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4" y="2289"/>
              <a:ext cx="21" cy="39"/>
            </a:xfrm>
            <a:custGeom>
              <a:avLst/>
              <a:gdLst>
                <a:gd name="T0" fmla="+- 0 6525 6504"/>
                <a:gd name="T1" fmla="*/ T0 w 21"/>
                <a:gd name="T2" fmla="+- 0 2296 2290"/>
                <a:gd name="T3" fmla="*/ 2296 h 39"/>
                <a:gd name="T4" fmla="+- 0 6518 6504"/>
                <a:gd name="T5" fmla="*/ T4 w 21"/>
                <a:gd name="T6" fmla="+- 0 2290 2290"/>
                <a:gd name="T7" fmla="*/ 2290 h 39"/>
                <a:gd name="T8" fmla="+- 0 6508 6504"/>
                <a:gd name="T9" fmla="*/ T8 w 21"/>
                <a:gd name="T10" fmla="+- 0 2290 2290"/>
                <a:gd name="T11" fmla="*/ 2290 h 39"/>
                <a:gd name="T12" fmla="+- 0 6504 6504"/>
                <a:gd name="T13" fmla="*/ T12 w 21"/>
                <a:gd name="T14" fmla="+- 0 2300 2290"/>
                <a:gd name="T15" fmla="*/ 2300 h 39"/>
                <a:gd name="T16" fmla="+- 0 6508 6504"/>
                <a:gd name="T17" fmla="*/ T16 w 21"/>
                <a:gd name="T18" fmla="+- 0 2310 2290"/>
                <a:gd name="T19" fmla="*/ 2310 h 39"/>
                <a:gd name="T20" fmla="+- 0 6518 6504"/>
                <a:gd name="T21" fmla="*/ T20 w 21"/>
                <a:gd name="T22" fmla="+- 0 2324 2290"/>
                <a:gd name="T23" fmla="*/ 2324 h 39"/>
                <a:gd name="T24" fmla="+- 0 6525 6504"/>
                <a:gd name="T25" fmla="*/ T24 w 21"/>
                <a:gd name="T26" fmla="+- 0 2328 2290"/>
                <a:gd name="T27" fmla="*/ 2328 h 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21" h="39">
                  <a:moveTo>
                    <a:pt x="21" y="6"/>
                  </a:moveTo>
                  <a:lnTo>
                    <a:pt x="14" y="0"/>
                  </a:lnTo>
                  <a:lnTo>
                    <a:pt x="4" y="0"/>
                  </a:lnTo>
                  <a:lnTo>
                    <a:pt x="0" y="10"/>
                  </a:lnTo>
                  <a:lnTo>
                    <a:pt x="4" y="20"/>
                  </a:lnTo>
                  <a:lnTo>
                    <a:pt x="14" y="34"/>
                  </a:lnTo>
                  <a:lnTo>
                    <a:pt x="21" y="38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65" name="AutoShape 241">
              <a:extLst>
                <a:ext uri="{FF2B5EF4-FFF2-40B4-BE49-F238E27FC236}">
                  <a16:creationId xmlns:a16="http://schemas.microsoft.com/office/drawing/2014/main" xmlns="" id="{9F37AA4E-EE4A-4419-A2EC-2CC43A4AF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6" y="2301"/>
              <a:ext cx="11" cy="11"/>
            </a:xfrm>
            <a:custGeom>
              <a:avLst/>
              <a:gdLst>
                <a:gd name="T0" fmla="+- 0 6516 6516"/>
                <a:gd name="T1" fmla="*/ T0 w 11"/>
                <a:gd name="T2" fmla="+- 0 2305 2302"/>
                <a:gd name="T3" fmla="*/ 2305 h 11"/>
                <a:gd name="T4" fmla="+- 0 6527 6516"/>
                <a:gd name="T5" fmla="*/ T4 w 11"/>
                <a:gd name="T6" fmla="+- 0 2305 2302"/>
                <a:gd name="T7" fmla="*/ 2305 h 11"/>
                <a:gd name="T8" fmla="+- 0 6523 6516"/>
                <a:gd name="T9" fmla="*/ T8 w 11"/>
                <a:gd name="T10" fmla="+- 0 2302 2302"/>
                <a:gd name="T11" fmla="*/ 2302 h 11"/>
                <a:gd name="T12" fmla="+- 0 6523 6516"/>
                <a:gd name="T13" fmla="*/ T12 w 11"/>
                <a:gd name="T14" fmla="+- 0 2312 2302"/>
                <a:gd name="T15" fmla="*/ 2312 h 11"/>
                <a:gd name="T16" fmla="+- 0 6516 6516"/>
                <a:gd name="T17" fmla="*/ T16 w 11"/>
                <a:gd name="T18" fmla="+- 0 2302 2302"/>
                <a:gd name="T19" fmla="*/ 2302 h 11"/>
                <a:gd name="T20" fmla="+- 0 6527 6516"/>
                <a:gd name="T21" fmla="*/ T20 w 11"/>
                <a:gd name="T22" fmla="+- 0 2302 2302"/>
                <a:gd name="T23" fmla="*/ 2302 h 1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11" h="11">
                  <a:moveTo>
                    <a:pt x="0" y="3"/>
                  </a:moveTo>
                  <a:lnTo>
                    <a:pt x="11" y="3"/>
                  </a:lnTo>
                  <a:moveTo>
                    <a:pt x="7" y="0"/>
                  </a:moveTo>
                  <a:lnTo>
                    <a:pt x="7" y="10"/>
                  </a:lnTo>
                  <a:moveTo>
                    <a:pt x="0" y="0"/>
                  </a:moveTo>
                  <a:lnTo>
                    <a:pt x="11" y="0"/>
                  </a:lnTo>
                </a:path>
              </a:pathLst>
            </a:custGeom>
            <a:noFill/>
            <a:ln w="219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66" name="Freeform 240">
              <a:extLst>
                <a:ext uri="{FF2B5EF4-FFF2-40B4-BE49-F238E27FC236}">
                  <a16:creationId xmlns:a16="http://schemas.microsoft.com/office/drawing/2014/main" xmlns="" id="{2FB01CD3-5B2A-4BE6-87B6-516BADD2D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4" y="2299"/>
              <a:ext cx="7" cy="2"/>
            </a:xfrm>
            <a:custGeom>
              <a:avLst/>
              <a:gdLst>
                <a:gd name="T0" fmla="+- 0 6522 6515"/>
                <a:gd name="T1" fmla="*/ T0 w 7"/>
                <a:gd name="T2" fmla="+- 0 6518 6515"/>
                <a:gd name="T3" fmla="*/ T2 w 7"/>
                <a:gd name="T4" fmla="+- 0 6515 6515"/>
                <a:gd name="T5" fmla="*/ T4 w 7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  <a:cxn ang="0">
                  <a:pos x="T5" y="0"/>
                </a:cxn>
              </a:cxnLst>
              <a:rect l="0" t="0" r="r" b="b"/>
              <a:pathLst>
                <a:path w="7">
                  <a:moveTo>
                    <a:pt x="7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67" name="Line 239">
              <a:extLst>
                <a:ext uri="{FF2B5EF4-FFF2-40B4-BE49-F238E27FC236}">
                  <a16:creationId xmlns:a16="http://schemas.microsoft.com/office/drawing/2014/main" xmlns="" id="{9630C752-67C9-4F64-BFD2-7573B5D19E5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18" y="2300"/>
              <a:ext cx="0" cy="0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8" name="Line 238">
              <a:extLst>
                <a:ext uri="{FF2B5EF4-FFF2-40B4-BE49-F238E27FC236}">
                  <a16:creationId xmlns:a16="http://schemas.microsoft.com/office/drawing/2014/main" xmlns="" id="{FD437F4B-5C17-4ECF-89E0-4D837ADB8E8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09" y="2305"/>
              <a:ext cx="11" cy="0"/>
            </a:xfrm>
            <a:prstGeom prst="line">
              <a:avLst/>
            </a:prstGeom>
            <a:noFill/>
            <a:ln w="219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9" name="Line 237">
              <a:extLst>
                <a:ext uri="{FF2B5EF4-FFF2-40B4-BE49-F238E27FC236}">
                  <a16:creationId xmlns:a16="http://schemas.microsoft.com/office/drawing/2014/main" xmlns="" id="{41187AF8-45AF-45F3-B469-E336AC4A222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11" y="2300"/>
              <a:ext cx="4" cy="3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0" name="Line 236">
              <a:extLst>
                <a:ext uri="{FF2B5EF4-FFF2-40B4-BE49-F238E27FC236}">
                  <a16:creationId xmlns:a16="http://schemas.microsoft.com/office/drawing/2014/main" xmlns="" id="{90A1FF87-FFB2-43F7-8199-78763C731EC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13" y="2295"/>
              <a:ext cx="0" cy="20"/>
            </a:xfrm>
            <a:prstGeom prst="line">
              <a:avLst/>
            </a:prstGeom>
            <a:noFill/>
            <a:ln w="219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1" name="Freeform 235">
              <a:extLst>
                <a:ext uri="{FF2B5EF4-FFF2-40B4-BE49-F238E27FC236}">
                  <a16:creationId xmlns:a16="http://schemas.microsoft.com/office/drawing/2014/main" xmlns="" id="{35119617-5BF8-43F2-8E46-D8FE3E5C3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" y="2306"/>
              <a:ext cx="7" cy="7"/>
            </a:xfrm>
            <a:custGeom>
              <a:avLst/>
              <a:gdLst>
                <a:gd name="T0" fmla="+- 0 6511 6511"/>
                <a:gd name="T1" fmla="*/ T0 w 7"/>
                <a:gd name="T2" fmla="+- 0 2307 2307"/>
                <a:gd name="T3" fmla="*/ 2307 h 7"/>
                <a:gd name="T4" fmla="+- 0 6515 6511"/>
                <a:gd name="T5" fmla="*/ T4 w 7"/>
                <a:gd name="T6" fmla="+- 0 2310 2307"/>
                <a:gd name="T7" fmla="*/ 2310 h 7"/>
                <a:gd name="T8" fmla="+- 0 6518 6511"/>
                <a:gd name="T9" fmla="*/ T8 w 7"/>
                <a:gd name="T10" fmla="+- 0 2314 2307"/>
                <a:gd name="T11" fmla="*/ 2314 h 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4" y="3"/>
                  </a:lnTo>
                  <a:lnTo>
                    <a:pt x="7" y="7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72" name="Freeform 234">
              <a:extLst>
                <a:ext uri="{FF2B5EF4-FFF2-40B4-BE49-F238E27FC236}">
                  <a16:creationId xmlns:a16="http://schemas.microsoft.com/office/drawing/2014/main" xmlns="" id="{D89B0DAB-0B64-4001-88E5-33AD56360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8" y="2313"/>
              <a:ext cx="4" cy="4"/>
            </a:xfrm>
            <a:custGeom>
              <a:avLst/>
              <a:gdLst>
                <a:gd name="T0" fmla="+- 0 6518 6518"/>
                <a:gd name="T1" fmla="*/ T0 w 4"/>
                <a:gd name="T2" fmla="+- 0 2314 2314"/>
                <a:gd name="T3" fmla="*/ 2314 h 4"/>
                <a:gd name="T4" fmla="+- 0 6518 6518"/>
                <a:gd name="T5" fmla="*/ T4 w 4"/>
                <a:gd name="T6" fmla="+- 0 2317 2314"/>
                <a:gd name="T7" fmla="*/ 2317 h 4"/>
                <a:gd name="T8" fmla="+- 0 6522 6518"/>
                <a:gd name="T9" fmla="*/ T8 w 4"/>
                <a:gd name="T10" fmla="+- 0 2317 2314"/>
                <a:gd name="T11" fmla="*/ 2317 h 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3"/>
                  </a:lnTo>
                  <a:lnTo>
                    <a:pt x="4" y="3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73" name="AutoShape 233">
              <a:extLst>
                <a:ext uri="{FF2B5EF4-FFF2-40B4-BE49-F238E27FC236}">
                  <a16:creationId xmlns:a16="http://schemas.microsoft.com/office/drawing/2014/main" xmlns="" id="{45472596-0E06-4E06-8EBB-BA00B32FA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1" y="2313"/>
              <a:ext cx="4" cy="4"/>
            </a:xfrm>
            <a:custGeom>
              <a:avLst/>
              <a:gdLst>
                <a:gd name="T0" fmla="+- 0 6525 6522"/>
                <a:gd name="T1" fmla="*/ T0 w 4"/>
                <a:gd name="T2" fmla="+- 0 2317 2314"/>
                <a:gd name="T3" fmla="*/ 2317 h 4"/>
                <a:gd name="T4" fmla="+- 0 6522 6522"/>
                <a:gd name="T5" fmla="*/ T4 w 4"/>
                <a:gd name="T6" fmla="+- 0 2314 2314"/>
                <a:gd name="T7" fmla="*/ 2314 h 4"/>
                <a:gd name="T8" fmla="+- 0 6525 6522"/>
                <a:gd name="T9" fmla="*/ T8 w 4"/>
                <a:gd name="T10" fmla="+- 0 2317 2314"/>
                <a:gd name="T11" fmla="*/ 2317 h 4"/>
                <a:gd name="T12" fmla="+- 0 6522 6522"/>
                <a:gd name="T13" fmla="*/ T12 w 4"/>
                <a:gd name="T14" fmla="+- 0 2314 2314"/>
                <a:gd name="T15" fmla="*/ 2314 h 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0" y="0"/>
                  </a:lnTo>
                  <a:moveTo>
                    <a:pt x="3" y="3"/>
                  </a:moveTo>
                  <a:lnTo>
                    <a:pt x="0" y="0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74" name="Line 232">
              <a:extLst>
                <a:ext uri="{FF2B5EF4-FFF2-40B4-BE49-F238E27FC236}">
                  <a16:creationId xmlns:a16="http://schemas.microsoft.com/office/drawing/2014/main" xmlns="" id="{6E82D638-9F3E-4A08-8C23-D766C62064F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16" y="2315"/>
              <a:ext cx="11" cy="0"/>
            </a:xfrm>
            <a:prstGeom prst="line">
              <a:avLst/>
            </a:prstGeom>
            <a:noFill/>
            <a:ln w="219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5" name="Freeform 231">
              <a:extLst>
                <a:ext uri="{FF2B5EF4-FFF2-40B4-BE49-F238E27FC236}">
                  <a16:creationId xmlns:a16="http://schemas.microsoft.com/office/drawing/2014/main" xmlns="" id="{8B589A58-6121-4C82-958E-B5CE60ED3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7" y="2846"/>
              <a:ext cx="28" cy="35"/>
            </a:xfrm>
            <a:custGeom>
              <a:avLst/>
              <a:gdLst>
                <a:gd name="T0" fmla="+- 0 6525 6497"/>
                <a:gd name="T1" fmla="*/ T0 w 28"/>
                <a:gd name="T2" fmla="+- 0 2857 2846"/>
                <a:gd name="T3" fmla="*/ 2857 h 35"/>
                <a:gd name="T4" fmla="+- 0 6515 6497"/>
                <a:gd name="T5" fmla="*/ T4 w 28"/>
                <a:gd name="T6" fmla="+- 0 2846 2846"/>
                <a:gd name="T7" fmla="*/ 2846 h 35"/>
                <a:gd name="T8" fmla="+- 0 6501 6497"/>
                <a:gd name="T9" fmla="*/ T8 w 28"/>
                <a:gd name="T10" fmla="+- 0 2846 2846"/>
                <a:gd name="T11" fmla="*/ 2846 h 35"/>
                <a:gd name="T12" fmla="+- 0 6497 6497"/>
                <a:gd name="T13" fmla="*/ T12 w 28"/>
                <a:gd name="T14" fmla="+- 0 2853 2846"/>
                <a:gd name="T15" fmla="*/ 2853 h 35"/>
                <a:gd name="T16" fmla="+- 0 6501 6497"/>
                <a:gd name="T17" fmla="*/ T16 w 28"/>
                <a:gd name="T18" fmla="+- 0 2867 2846"/>
                <a:gd name="T19" fmla="*/ 2867 h 35"/>
                <a:gd name="T20" fmla="+- 0 6515 6497"/>
                <a:gd name="T21" fmla="*/ T20 w 28"/>
                <a:gd name="T22" fmla="+- 0 2881 2846"/>
                <a:gd name="T23" fmla="*/ 2881 h 35"/>
                <a:gd name="T24" fmla="+- 0 6525 6497"/>
                <a:gd name="T25" fmla="*/ T24 w 28"/>
                <a:gd name="T26" fmla="+- 0 2881 2846"/>
                <a:gd name="T27" fmla="*/ 2881 h 3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28" h="35">
                  <a:moveTo>
                    <a:pt x="28" y="11"/>
                  </a:moveTo>
                  <a:lnTo>
                    <a:pt x="18" y="0"/>
                  </a:lnTo>
                  <a:lnTo>
                    <a:pt x="4" y="0"/>
                  </a:lnTo>
                  <a:lnTo>
                    <a:pt x="0" y="7"/>
                  </a:lnTo>
                  <a:lnTo>
                    <a:pt x="4" y="21"/>
                  </a:lnTo>
                  <a:lnTo>
                    <a:pt x="18" y="35"/>
                  </a:lnTo>
                  <a:lnTo>
                    <a:pt x="28" y="35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76" name="Line 230">
              <a:extLst>
                <a:ext uri="{FF2B5EF4-FFF2-40B4-BE49-F238E27FC236}">
                  <a16:creationId xmlns:a16="http://schemas.microsoft.com/office/drawing/2014/main" xmlns="" id="{577C35A3-D8C4-4A3B-A393-E17152B58A3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13" y="2865"/>
              <a:ext cx="10" cy="0"/>
            </a:xfrm>
            <a:prstGeom prst="line">
              <a:avLst/>
            </a:prstGeom>
            <a:noFill/>
            <a:ln w="219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7" name="Line 229">
              <a:extLst>
                <a:ext uri="{FF2B5EF4-FFF2-40B4-BE49-F238E27FC236}">
                  <a16:creationId xmlns:a16="http://schemas.microsoft.com/office/drawing/2014/main" xmlns="" id="{B982910E-4B28-41B6-AF89-E8E92D56A3C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18" y="2858"/>
              <a:ext cx="0" cy="18"/>
            </a:xfrm>
            <a:prstGeom prst="line">
              <a:avLst/>
            </a:prstGeom>
            <a:noFill/>
            <a:ln w="439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8" name="AutoShape 228">
              <a:extLst>
                <a:ext uri="{FF2B5EF4-FFF2-40B4-BE49-F238E27FC236}">
                  <a16:creationId xmlns:a16="http://schemas.microsoft.com/office/drawing/2014/main" xmlns="" id="{EDA9B87A-165F-4189-8CA0-A86867408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4" y="2856"/>
              <a:ext cx="4" cy="4"/>
            </a:xfrm>
            <a:custGeom>
              <a:avLst/>
              <a:gdLst>
                <a:gd name="T0" fmla="+- 0 6518 6515"/>
                <a:gd name="T1" fmla="*/ T0 w 4"/>
                <a:gd name="T2" fmla="+- 0 2860 2857"/>
                <a:gd name="T3" fmla="*/ 2860 h 4"/>
                <a:gd name="T4" fmla="+- 0 6515 6515"/>
                <a:gd name="T5" fmla="*/ T4 w 4"/>
                <a:gd name="T6" fmla="+- 0 2857 2857"/>
                <a:gd name="T7" fmla="*/ 2857 h 4"/>
                <a:gd name="T8" fmla="+- 0 6518 6515"/>
                <a:gd name="T9" fmla="*/ T8 w 4"/>
                <a:gd name="T10" fmla="+- 0 2860 2857"/>
                <a:gd name="T11" fmla="*/ 2860 h 4"/>
                <a:gd name="T12" fmla="+- 0 6518 6515"/>
                <a:gd name="T13" fmla="*/ T12 w 4"/>
                <a:gd name="T14" fmla="+- 0 2860 2857"/>
                <a:gd name="T15" fmla="*/ 2860 h 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0" y="0"/>
                  </a:lnTo>
                  <a:moveTo>
                    <a:pt x="3" y="3"/>
                  </a:moveTo>
                  <a:lnTo>
                    <a:pt x="3" y="3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79" name="Line 227">
              <a:extLst>
                <a:ext uri="{FF2B5EF4-FFF2-40B4-BE49-F238E27FC236}">
                  <a16:creationId xmlns:a16="http://schemas.microsoft.com/office/drawing/2014/main" xmlns="" id="{1335C3A5-DE08-42A9-911A-A5137CBB627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09" y="2855"/>
              <a:ext cx="11" cy="0"/>
            </a:xfrm>
            <a:prstGeom prst="line">
              <a:avLst/>
            </a:prstGeom>
            <a:noFill/>
            <a:ln w="219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0" name="Line 226">
              <a:extLst>
                <a:ext uri="{FF2B5EF4-FFF2-40B4-BE49-F238E27FC236}">
                  <a16:creationId xmlns:a16="http://schemas.microsoft.com/office/drawing/2014/main" xmlns="" id="{24A033B3-5580-4CBD-91AC-D5ABE9D1D75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13" y="2848"/>
              <a:ext cx="0" cy="10"/>
            </a:xfrm>
            <a:prstGeom prst="line">
              <a:avLst/>
            </a:prstGeom>
            <a:noFill/>
            <a:ln w="219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1" name="Line 225">
              <a:extLst>
                <a:ext uri="{FF2B5EF4-FFF2-40B4-BE49-F238E27FC236}">
                  <a16:creationId xmlns:a16="http://schemas.microsoft.com/office/drawing/2014/main" xmlns="" id="{45686876-7656-4C26-A3A1-9684EE52DC1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18" y="2860"/>
              <a:ext cx="4" cy="4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2" name="Line 224">
              <a:extLst>
                <a:ext uri="{FF2B5EF4-FFF2-40B4-BE49-F238E27FC236}">
                  <a16:creationId xmlns:a16="http://schemas.microsoft.com/office/drawing/2014/main" xmlns="" id="{EF8E83F8-9998-45B7-8FE8-8AD0113CC91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09" y="2848"/>
              <a:ext cx="0" cy="21"/>
            </a:xfrm>
            <a:prstGeom prst="line">
              <a:avLst/>
            </a:prstGeom>
            <a:noFill/>
            <a:ln w="22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3" name="Line 223">
              <a:extLst>
                <a:ext uri="{FF2B5EF4-FFF2-40B4-BE49-F238E27FC236}">
                  <a16:creationId xmlns:a16="http://schemas.microsoft.com/office/drawing/2014/main" xmlns="" id="{EA55A1E9-EC70-4803-9E2F-FB843C8BE6D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03" y="2857"/>
              <a:ext cx="10" cy="0"/>
            </a:xfrm>
            <a:prstGeom prst="line">
              <a:avLst/>
            </a:prstGeom>
            <a:noFill/>
            <a:ln w="439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" name="Freeform 222">
              <a:extLst>
                <a:ext uri="{FF2B5EF4-FFF2-40B4-BE49-F238E27FC236}">
                  <a16:creationId xmlns:a16="http://schemas.microsoft.com/office/drawing/2014/main" xmlns="" id="{FA33F6C9-BBA9-4887-B919-5DDE07489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" y="2860"/>
              <a:ext cx="4" cy="7"/>
            </a:xfrm>
            <a:custGeom>
              <a:avLst/>
              <a:gdLst>
                <a:gd name="T0" fmla="+- 0 6508 6508"/>
                <a:gd name="T1" fmla="*/ T0 w 4"/>
                <a:gd name="T2" fmla="+- 0 2860 2860"/>
                <a:gd name="T3" fmla="*/ 2860 h 7"/>
                <a:gd name="T4" fmla="+- 0 6508 6508"/>
                <a:gd name="T5" fmla="*/ T4 w 4"/>
                <a:gd name="T6" fmla="+- 0 2864 2860"/>
                <a:gd name="T7" fmla="*/ 2864 h 7"/>
                <a:gd name="T8" fmla="+- 0 6511 6508"/>
                <a:gd name="T9" fmla="*/ T8 w 4"/>
                <a:gd name="T10" fmla="+- 0 2867 2860"/>
                <a:gd name="T11" fmla="*/ 2867 h 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lnTo>
                    <a:pt x="0" y="4"/>
                  </a:lnTo>
                  <a:lnTo>
                    <a:pt x="3" y="7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85" name="Line 221">
              <a:extLst>
                <a:ext uri="{FF2B5EF4-FFF2-40B4-BE49-F238E27FC236}">
                  <a16:creationId xmlns:a16="http://schemas.microsoft.com/office/drawing/2014/main" xmlns="" id="{3BD3B250-4F8F-486D-9896-E73A9BCEAE4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06" y="2869"/>
              <a:ext cx="10" cy="0"/>
            </a:xfrm>
            <a:prstGeom prst="line">
              <a:avLst/>
            </a:prstGeom>
            <a:noFill/>
            <a:ln w="219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6" name="Line 220">
              <a:extLst>
                <a:ext uri="{FF2B5EF4-FFF2-40B4-BE49-F238E27FC236}">
                  <a16:creationId xmlns:a16="http://schemas.microsoft.com/office/drawing/2014/main" xmlns="" id="{39DA86A1-7A84-4C52-9AFB-05FE147A8A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13" y="2865"/>
              <a:ext cx="0" cy="11"/>
            </a:xfrm>
            <a:prstGeom prst="line">
              <a:avLst/>
            </a:prstGeom>
            <a:noFill/>
            <a:ln w="219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7" name="Line 219">
              <a:extLst>
                <a:ext uri="{FF2B5EF4-FFF2-40B4-BE49-F238E27FC236}">
                  <a16:creationId xmlns:a16="http://schemas.microsoft.com/office/drawing/2014/main" xmlns="" id="{454526C3-76F3-4A4E-9D99-99277BA879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18" y="2871"/>
              <a:ext cx="0" cy="0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8" name="Line 218">
              <a:extLst>
                <a:ext uri="{FF2B5EF4-FFF2-40B4-BE49-F238E27FC236}">
                  <a16:creationId xmlns:a16="http://schemas.microsoft.com/office/drawing/2014/main" xmlns="" id="{BA09773A-3EAA-4887-9CF8-501EA71D463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22" y="2871"/>
              <a:ext cx="0" cy="0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9" name="Line 217">
              <a:extLst>
                <a:ext uri="{FF2B5EF4-FFF2-40B4-BE49-F238E27FC236}">
                  <a16:creationId xmlns:a16="http://schemas.microsoft.com/office/drawing/2014/main" xmlns="" id="{8EAFB561-879D-48D0-981B-EC6A4821D81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18" y="2871"/>
              <a:ext cx="0" cy="0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0" name="Freeform 216">
              <a:extLst>
                <a:ext uri="{FF2B5EF4-FFF2-40B4-BE49-F238E27FC236}">
                  <a16:creationId xmlns:a16="http://schemas.microsoft.com/office/drawing/2014/main" xmlns="" id="{2E946C96-3784-4A7B-8202-BA2B7381E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2" y="2389"/>
              <a:ext cx="94" cy="118"/>
            </a:xfrm>
            <a:custGeom>
              <a:avLst/>
              <a:gdLst>
                <a:gd name="T0" fmla="+- 0 6428 6352"/>
                <a:gd name="T1" fmla="*/ T0 w 94"/>
                <a:gd name="T2" fmla="+- 0 2507 2390"/>
                <a:gd name="T3" fmla="*/ 2507 h 118"/>
                <a:gd name="T4" fmla="+- 0 6442 6352"/>
                <a:gd name="T5" fmla="*/ T4 w 94"/>
                <a:gd name="T6" fmla="+- 0 2497 2390"/>
                <a:gd name="T7" fmla="*/ 2497 h 118"/>
                <a:gd name="T8" fmla="+- 0 6445 6352"/>
                <a:gd name="T9" fmla="*/ T8 w 94"/>
                <a:gd name="T10" fmla="+- 0 2462 2390"/>
                <a:gd name="T11" fmla="*/ 2462 h 118"/>
                <a:gd name="T12" fmla="+- 0 6428 6352"/>
                <a:gd name="T13" fmla="*/ T12 w 94"/>
                <a:gd name="T14" fmla="+- 0 2428 2390"/>
                <a:gd name="T15" fmla="*/ 2428 h 118"/>
                <a:gd name="T16" fmla="+- 0 6397 6352"/>
                <a:gd name="T17" fmla="*/ T16 w 94"/>
                <a:gd name="T18" fmla="+- 0 2397 2390"/>
                <a:gd name="T19" fmla="*/ 2397 h 118"/>
                <a:gd name="T20" fmla="+- 0 6380 6352"/>
                <a:gd name="T21" fmla="*/ T20 w 94"/>
                <a:gd name="T22" fmla="+- 0 2390 2390"/>
                <a:gd name="T23" fmla="*/ 2390 h 118"/>
                <a:gd name="T24" fmla="+- 0 6366 6352"/>
                <a:gd name="T25" fmla="*/ T24 w 94"/>
                <a:gd name="T26" fmla="+- 0 2390 2390"/>
                <a:gd name="T27" fmla="*/ 2390 h 118"/>
                <a:gd name="T28" fmla="+- 0 6352 6352"/>
                <a:gd name="T29" fmla="*/ T28 w 94"/>
                <a:gd name="T30" fmla="+- 0 2411 2390"/>
                <a:gd name="T31" fmla="*/ 2411 h 118"/>
                <a:gd name="T32" fmla="+- 0 6356 6352"/>
                <a:gd name="T33" fmla="*/ T32 w 94"/>
                <a:gd name="T34" fmla="+- 0 2445 2390"/>
                <a:gd name="T35" fmla="*/ 2445 h 118"/>
                <a:gd name="T36" fmla="+- 0 6369 6352"/>
                <a:gd name="T37" fmla="*/ T36 w 94"/>
                <a:gd name="T38" fmla="+- 0 2476 2390"/>
                <a:gd name="T39" fmla="*/ 2476 h 11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94" h="118">
                  <a:moveTo>
                    <a:pt x="76" y="117"/>
                  </a:moveTo>
                  <a:lnTo>
                    <a:pt x="90" y="107"/>
                  </a:lnTo>
                  <a:lnTo>
                    <a:pt x="93" y="72"/>
                  </a:lnTo>
                  <a:lnTo>
                    <a:pt x="76" y="38"/>
                  </a:lnTo>
                  <a:lnTo>
                    <a:pt x="45" y="7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0" y="21"/>
                  </a:lnTo>
                  <a:lnTo>
                    <a:pt x="4" y="55"/>
                  </a:lnTo>
                  <a:lnTo>
                    <a:pt x="17" y="86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91" name="AutoShape 215">
              <a:extLst>
                <a:ext uri="{FF2B5EF4-FFF2-40B4-BE49-F238E27FC236}">
                  <a16:creationId xmlns:a16="http://schemas.microsoft.com/office/drawing/2014/main" xmlns="" id="{550AD2DC-7891-43CA-A34C-127A5CD02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9" y="2476"/>
              <a:ext cx="59" cy="135"/>
            </a:xfrm>
            <a:custGeom>
              <a:avLst/>
              <a:gdLst>
                <a:gd name="T0" fmla="+- 0 6369 6369"/>
                <a:gd name="T1" fmla="*/ T0 w 59"/>
                <a:gd name="T2" fmla="+- 0 2559 2476"/>
                <a:gd name="T3" fmla="*/ 2559 h 135"/>
                <a:gd name="T4" fmla="+- 0 6376 6369"/>
                <a:gd name="T5" fmla="*/ T4 w 59"/>
                <a:gd name="T6" fmla="+- 0 2584 2476"/>
                <a:gd name="T7" fmla="*/ 2584 h 135"/>
                <a:gd name="T8" fmla="+- 0 6397 6369"/>
                <a:gd name="T9" fmla="*/ T8 w 59"/>
                <a:gd name="T10" fmla="+- 0 2608 2476"/>
                <a:gd name="T11" fmla="*/ 2608 h 135"/>
                <a:gd name="T12" fmla="+- 0 6411 6369"/>
                <a:gd name="T13" fmla="*/ T12 w 59"/>
                <a:gd name="T14" fmla="+- 0 2611 2476"/>
                <a:gd name="T15" fmla="*/ 2611 h 135"/>
                <a:gd name="T16" fmla="+- 0 6421 6369"/>
                <a:gd name="T17" fmla="*/ T16 w 59"/>
                <a:gd name="T18" fmla="+- 0 2608 2476"/>
                <a:gd name="T19" fmla="*/ 2608 h 135"/>
                <a:gd name="T20" fmla="+- 0 6428 6369"/>
                <a:gd name="T21" fmla="*/ T20 w 59"/>
                <a:gd name="T22" fmla="+- 0 2590 2476"/>
                <a:gd name="T23" fmla="*/ 2590 h 135"/>
                <a:gd name="T24" fmla="+- 0 6369 6369"/>
                <a:gd name="T25" fmla="*/ T24 w 59"/>
                <a:gd name="T26" fmla="+- 0 2559 2476"/>
                <a:gd name="T27" fmla="*/ 2559 h 135"/>
                <a:gd name="T28" fmla="+- 0 6369 6369"/>
                <a:gd name="T29" fmla="*/ T28 w 59"/>
                <a:gd name="T30" fmla="+- 0 2476 2476"/>
                <a:gd name="T31" fmla="*/ 2476 h 13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59" h="135">
                  <a:moveTo>
                    <a:pt x="0" y="83"/>
                  </a:moveTo>
                  <a:lnTo>
                    <a:pt x="7" y="108"/>
                  </a:lnTo>
                  <a:lnTo>
                    <a:pt x="28" y="132"/>
                  </a:lnTo>
                  <a:lnTo>
                    <a:pt x="42" y="135"/>
                  </a:lnTo>
                  <a:lnTo>
                    <a:pt x="52" y="132"/>
                  </a:lnTo>
                  <a:lnTo>
                    <a:pt x="59" y="114"/>
                  </a:lnTo>
                  <a:moveTo>
                    <a:pt x="0" y="83"/>
                  </a:moveTo>
                  <a:lnTo>
                    <a:pt x="0" y="0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92" name="Line 214">
              <a:extLst>
                <a:ext uri="{FF2B5EF4-FFF2-40B4-BE49-F238E27FC236}">
                  <a16:creationId xmlns:a16="http://schemas.microsoft.com/office/drawing/2014/main" xmlns="" id="{FADD8731-C196-4E7E-AF7B-BC8A8A0CC57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28" y="2590"/>
              <a:ext cx="0" cy="0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3" name="Line 213">
              <a:extLst>
                <a:ext uri="{FF2B5EF4-FFF2-40B4-BE49-F238E27FC236}">
                  <a16:creationId xmlns:a16="http://schemas.microsoft.com/office/drawing/2014/main" xmlns="" id="{8E3A926E-D7B2-4AFE-BB75-7AE3F9A8690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07" y="2763"/>
              <a:ext cx="56" cy="31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" name="Line 212">
              <a:extLst>
                <a:ext uri="{FF2B5EF4-FFF2-40B4-BE49-F238E27FC236}">
                  <a16:creationId xmlns:a16="http://schemas.microsoft.com/office/drawing/2014/main" xmlns="" id="{08BBC43A-CA1B-4A2F-AA3F-735CE768A96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07" y="2777"/>
              <a:ext cx="56" cy="31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5" name="AutoShape 211">
              <a:extLst>
                <a:ext uri="{FF2B5EF4-FFF2-40B4-BE49-F238E27FC236}">
                  <a16:creationId xmlns:a16="http://schemas.microsoft.com/office/drawing/2014/main" xmlns="" id="{D138BED8-942A-4249-B100-3F9175FF8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" y="2770"/>
              <a:ext cx="66" cy="32"/>
            </a:xfrm>
            <a:custGeom>
              <a:avLst/>
              <a:gdLst>
                <a:gd name="T0" fmla="+- 0 6458 6402"/>
                <a:gd name="T1" fmla="*/ T0 w 66"/>
                <a:gd name="T2" fmla="+- 0 2801 2770"/>
                <a:gd name="T3" fmla="*/ 2801 h 32"/>
                <a:gd name="T4" fmla="+- 0 6468 6402"/>
                <a:gd name="T5" fmla="*/ T4 w 66"/>
                <a:gd name="T6" fmla="+- 0 2801 2770"/>
                <a:gd name="T7" fmla="*/ 2801 h 32"/>
                <a:gd name="T8" fmla="+- 0 6402 6402"/>
                <a:gd name="T9" fmla="*/ T8 w 66"/>
                <a:gd name="T10" fmla="+- 0 2770 2770"/>
                <a:gd name="T11" fmla="*/ 2770 h 32"/>
                <a:gd name="T12" fmla="+- 0 6413 6402"/>
                <a:gd name="T13" fmla="*/ T12 w 66"/>
                <a:gd name="T14" fmla="+- 0 2770 2770"/>
                <a:gd name="T15" fmla="*/ 2770 h 3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66" h="32">
                  <a:moveTo>
                    <a:pt x="56" y="31"/>
                  </a:moveTo>
                  <a:lnTo>
                    <a:pt x="66" y="31"/>
                  </a:lnTo>
                  <a:moveTo>
                    <a:pt x="0" y="0"/>
                  </a:moveTo>
                  <a:lnTo>
                    <a:pt x="11" y="0"/>
                  </a:lnTo>
                </a:path>
              </a:pathLst>
            </a:custGeom>
            <a:noFill/>
            <a:ln w="87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96" name="Line 210">
              <a:extLst>
                <a:ext uri="{FF2B5EF4-FFF2-40B4-BE49-F238E27FC236}">
                  <a16:creationId xmlns:a16="http://schemas.microsoft.com/office/drawing/2014/main" xmlns="" id="{4F570B0B-1B45-45AE-BF7C-94C1F81E240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07" y="2646"/>
              <a:ext cx="56" cy="31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7" name="Line 209">
              <a:extLst>
                <a:ext uri="{FF2B5EF4-FFF2-40B4-BE49-F238E27FC236}">
                  <a16:creationId xmlns:a16="http://schemas.microsoft.com/office/drawing/2014/main" xmlns="" id="{DC8ADD14-0B04-48EF-ACCC-13C353770A2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07" y="2632"/>
              <a:ext cx="56" cy="31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8" name="AutoShape 208">
              <a:extLst>
                <a:ext uri="{FF2B5EF4-FFF2-40B4-BE49-F238E27FC236}">
                  <a16:creationId xmlns:a16="http://schemas.microsoft.com/office/drawing/2014/main" xmlns="" id="{38C9C11D-EDBC-406D-9039-C48EEB4EA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" y="2638"/>
              <a:ext cx="66" cy="32"/>
            </a:xfrm>
            <a:custGeom>
              <a:avLst/>
              <a:gdLst>
                <a:gd name="T0" fmla="+- 0 6458 6402"/>
                <a:gd name="T1" fmla="*/ T0 w 66"/>
                <a:gd name="T2" fmla="+- 0 2670 2639"/>
                <a:gd name="T3" fmla="*/ 2670 h 32"/>
                <a:gd name="T4" fmla="+- 0 6468 6402"/>
                <a:gd name="T5" fmla="*/ T4 w 66"/>
                <a:gd name="T6" fmla="+- 0 2670 2639"/>
                <a:gd name="T7" fmla="*/ 2670 h 32"/>
                <a:gd name="T8" fmla="+- 0 6402 6402"/>
                <a:gd name="T9" fmla="*/ T8 w 66"/>
                <a:gd name="T10" fmla="+- 0 2639 2639"/>
                <a:gd name="T11" fmla="*/ 2639 h 32"/>
                <a:gd name="T12" fmla="+- 0 6413 6402"/>
                <a:gd name="T13" fmla="*/ T12 w 66"/>
                <a:gd name="T14" fmla="+- 0 2639 2639"/>
                <a:gd name="T15" fmla="*/ 2639 h 3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66" h="32">
                  <a:moveTo>
                    <a:pt x="56" y="31"/>
                  </a:moveTo>
                  <a:lnTo>
                    <a:pt x="66" y="31"/>
                  </a:lnTo>
                  <a:moveTo>
                    <a:pt x="0" y="0"/>
                  </a:moveTo>
                  <a:lnTo>
                    <a:pt x="11" y="0"/>
                  </a:lnTo>
                </a:path>
              </a:pathLst>
            </a:custGeom>
            <a:noFill/>
            <a:ln w="8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99" name="Freeform 207">
              <a:extLst>
                <a:ext uri="{FF2B5EF4-FFF2-40B4-BE49-F238E27FC236}">
                  <a16:creationId xmlns:a16="http://schemas.microsoft.com/office/drawing/2014/main" xmlns="" id="{D1C6125C-D5CD-497D-B040-754AB8579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3" y="2825"/>
              <a:ext cx="49" cy="52"/>
            </a:xfrm>
            <a:custGeom>
              <a:avLst/>
              <a:gdLst>
                <a:gd name="T0" fmla="+- 0 6584 6584"/>
                <a:gd name="T1" fmla="*/ T0 w 49"/>
                <a:gd name="T2" fmla="+- 0 2864 2826"/>
                <a:gd name="T3" fmla="*/ 2864 h 52"/>
                <a:gd name="T4" fmla="+- 0 6591 6584"/>
                <a:gd name="T5" fmla="*/ T4 w 49"/>
                <a:gd name="T6" fmla="+- 0 2846 2826"/>
                <a:gd name="T7" fmla="*/ 2846 h 52"/>
                <a:gd name="T8" fmla="+- 0 6608 6584"/>
                <a:gd name="T9" fmla="*/ T8 w 49"/>
                <a:gd name="T10" fmla="+- 0 2826 2826"/>
                <a:gd name="T11" fmla="*/ 2826 h 52"/>
                <a:gd name="T12" fmla="+- 0 6629 6584"/>
                <a:gd name="T13" fmla="*/ T12 w 49"/>
                <a:gd name="T14" fmla="+- 0 2826 2826"/>
                <a:gd name="T15" fmla="*/ 2826 h 52"/>
                <a:gd name="T16" fmla="+- 0 6632 6584"/>
                <a:gd name="T17" fmla="*/ T16 w 49"/>
                <a:gd name="T18" fmla="+- 0 2836 2826"/>
                <a:gd name="T19" fmla="*/ 2836 h 52"/>
                <a:gd name="T20" fmla="+- 0 6629 6584"/>
                <a:gd name="T21" fmla="*/ T20 w 49"/>
                <a:gd name="T22" fmla="+- 0 2857 2826"/>
                <a:gd name="T23" fmla="*/ 2857 h 52"/>
                <a:gd name="T24" fmla="+- 0 6608 6584"/>
                <a:gd name="T25" fmla="*/ T24 w 49"/>
                <a:gd name="T26" fmla="+- 0 2877 2826"/>
                <a:gd name="T27" fmla="*/ 2877 h 52"/>
                <a:gd name="T28" fmla="+- 0 6591 6584"/>
                <a:gd name="T29" fmla="*/ T28 w 49"/>
                <a:gd name="T30" fmla="+- 0 2877 2826"/>
                <a:gd name="T31" fmla="*/ 2877 h 52"/>
                <a:gd name="T32" fmla="+- 0 6584 6584"/>
                <a:gd name="T33" fmla="*/ T32 w 49"/>
                <a:gd name="T34" fmla="+- 0 2864 2826"/>
                <a:gd name="T35" fmla="*/ 2864 h 5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49" h="52">
                  <a:moveTo>
                    <a:pt x="0" y="38"/>
                  </a:moveTo>
                  <a:lnTo>
                    <a:pt x="7" y="20"/>
                  </a:lnTo>
                  <a:lnTo>
                    <a:pt x="24" y="0"/>
                  </a:lnTo>
                  <a:lnTo>
                    <a:pt x="45" y="0"/>
                  </a:lnTo>
                  <a:lnTo>
                    <a:pt x="48" y="10"/>
                  </a:lnTo>
                  <a:lnTo>
                    <a:pt x="45" y="31"/>
                  </a:lnTo>
                  <a:lnTo>
                    <a:pt x="24" y="51"/>
                  </a:lnTo>
                  <a:lnTo>
                    <a:pt x="7" y="51"/>
                  </a:lnTo>
                  <a:lnTo>
                    <a:pt x="0" y="38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00" name="Freeform 206">
              <a:extLst>
                <a:ext uri="{FF2B5EF4-FFF2-40B4-BE49-F238E27FC236}">
                  <a16:creationId xmlns:a16="http://schemas.microsoft.com/office/drawing/2014/main" xmlns="" id="{B3BF2709-D250-493B-8893-38642261B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3" y="2241"/>
              <a:ext cx="49" cy="56"/>
            </a:xfrm>
            <a:custGeom>
              <a:avLst/>
              <a:gdLst>
                <a:gd name="T0" fmla="+- 0 6584 6584"/>
                <a:gd name="T1" fmla="*/ T0 w 49"/>
                <a:gd name="T2" fmla="+- 0 2283 2241"/>
                <a:gd name="T3" fmla="*/ 2283 h 56"/>
                <a:gd name="T4" fmla="+- 0 6591 6584"/>
                <a:gd name="T5" fmla="*/ T4 w 49"/>
                <a:gd name="T6" fmla="+- 0 2262 2241"/>
                <a:gd name="T7" fmla="*/ 2262 h 56"/>
                <a:gd name="T8" fmla="+- 0 6608 6584"/>
                <a:gd name="T9" fmla="*/ T8 w 49"/>
                <a:gd name="T10" fmla="+- 0 2241 2241"/>
                <a:gd name="T11" fmla="*/ 2241 h 56"/>
                <a:gd name="T12" fmla="+- 0 6629 6584"/>
                <a:gd name="T13" fmla="*/ T12 w 49"/>
                <a:gd name="T14" fmla="+- 0 2241 2241"/>
                <a:gd name="T15" fmla="*/ 2241 h 56"/>
                <a:gd name="T16" fmla="+- 0 6632 6584"/>
                <a:gd name="T17" fmla="*/ T16 w 49"/>
                <a:gd name="T18" fmla="+- 0 2255 2241"/>
                <a:gd name="T19" fmla="*/ 2255 h 56"/>
                <a:gd name="T20" fmla="+- 0 6629 6584"/>
                <a:gd name="T21" fmla="*/ T20 w 49"/>
                <a:gd name="T22" fmla="+- 0 2272 2241"/>
                <a:gd name="T23" fmla="*/ 2272 h 56"/>
                <a:gd name="T24" fmla="+- 0 6608 6584"/>
                <a:gd name="T25" fmla="*/ T24 w 49"/>
                <a:gd name="T26" fmla="+- 0 2296 2241"/>
                <a:gd name="T27" fmla="*/ 2296 h 56"/>
                <a:gd name="T28" fmla="+- 0 6591 6584"/>
                <a:gd name="T29" fmla="*/ T28 w 49"/>
                <a:gd name="T30" fmla="+- 0 2296 2241"/>
                <a:gd name="T31" fmla="*/ 2296 h 56"/>
                <a:gd name="T32" fmla="+- 0 6584 6584"/>
                <a:gd name="T33" fmla="*/ T32 w 49"/>
                <a:gd name="T34" fmla="+- 0 2283 2241"/>
                <a:gd name="T35" fmla="*/ 2283 h 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49" h="56">
                  <a:moveTo>
                    <a:pt x="0" y="42"/>
                  </a:moveTo>
                  <a:lnTo>
                    <a:pt x="7" y="21"/>
                  </a:lnTo>
                  <a:lnTo>
                    <a:pt x="24" y="0"/>
                  </a:lnTo>
                  <a:lnTo>
                    <a:pt x="45" y="0"/>
                  </a:lnTo>
                  <a:lnTo>
                    <a:pt x="48" y="14"/>
                  </a:lnTo>
                  <a:lnTo>
                    <a:pt x="45" y="31"/>
                  </a:lnTo>
                  <a:lnTo>
                    <a:pt x="24" y="55"/>
                  </a:lnTo>
                  <a:lnTo>
                    <a:pt x="7" y="55"/>
                  </a:lnTo>
                  <a:lnTo>
                    <a:pt x="0" y="42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01" name="Freeform 205">
              <a:extLst>
                <a:ext uri="{FF2B5EF4-FFF2-40B4-BE49-F238E27FC236}">
                  <a16:creationId xmlns:a16="http://schemas.microsoft.com/office/drawing/2014/main" xmlns="" id="{6B59F29D-5D19-4D64-B5E8-82CCB2379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3" y="2400"/>
              <a:ext cx="49" cy="52"/>
            </a:xfrm>
            <a:custGeom>
              <a:avLst/>
              <a:gdLst>
                <a:gd name="T0" fmla="+- 0 6584 6584"/>
                <a:gd name="T1" fmla="*/ T0 w 49"/>
                <a:gd name="T2" fmla="+- 0 2438 2400"/>
                <a:gd name="T3" fmla="*/ 2438 h 52"/>
                <a:gd name="T4" fmla="+- 0 6591 6584"/>
                <a:gd name="T5" fmla="*/ T4 w 49"/>
                <a:gd name="T6" fmla="+- 0 2421 2400"/>
                <a:gd name="T7" fmla="*/ 2421 h 52"/>
                <a:gd name="T8" fmla="+- 0 6608 6584"/>
                <a:gd name="T9" fmla="*/ T8 w 49"/>
                <a:gd name="T10" fmla="+- 0 2400 2400"/>
                <a:gd name="T11" fmla="*/ 2400 h 52"/>
                <a:gd name="T12" fmla="+- 0 6629 6584"/>
                <a:gd name="T13" fmla="*/ T12 w 49"/>
                <a:gd name="T14" fmla="+- 0 2400 2400"/>
                <a:gd name="T15" fmla="*/ 2400 h 52"/>
                <a:gd name="T16" fmla="+- 0 6632 6584"/>
                <a:gd name="T17" fmla="*/ T16 w 49"/>
                <a:gd name="T18" fmla="+- 0 2411 2400"/>
                <a:gd name="T19" fmla="*/ 2411 h 52"/>
                <a:gd name="T20" fmla="+- 0 6629 6584"/>
                <a:gd name="T21" fmla="*/ T20 w 49"/>
                <a:gd name="T22" fmla="+- 0 2431 2400"/>
                <a:gd name="T23" fmla="*/ 2431 h 52"/>
                <a:gd name="T24" fmla="+- 0 6608 6584"/>
                <a:gd name="T25" fmla="*/ T24 w 49"/>
                <a:gd name="T26" fmla="+- 0 2452 2400"/>
                <a:gd name="T27" fmla="*/ 2452 h 52"/>
                <a:gd name="T28" fmla="+- 0 6591 6584"/>
                <a:gd name="T29" fmla="*/ T28 w 49"/>
                <a:gd name="T30" fmla="+- 0 2452 2400"/>
                <a:gd name="T31" fmla="*/ 2452 h 52"/>
                <a:gd name="T32" fmla="+- 0 6584 6584"/>
                <a:gd name="T33" fmla="*/ T32 w 49"/>
                <a:gd name="T34" fmla="+- 0 2438 2400"/>
                <a:gd name="T35" fmla="*/ 2438 h 5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49" h="52">
                  <a:moveTo>
                    <a:pt x="0" y="38"/>
                  </a:moveTo>
                  <a:lnTo>
                    <a:pt x="7" y="21"/>
                  </a:lnTo>
                  <a:lnTo>
                    <a:pt x="24" y="0"/>
                  </a:lnTo>
                  <a:lnTo>
                    <a:pt x="45" y="0"/>
                  </a:lnTo>
                  <a:lnTo>
                    <a:pt x="48" y="11"/>
                  </a:lnTo>
                  <a:lnTo>
                    <a:pt x="45" y="31"/>
                  </a:lnTo>
                  <a:lnTo>
                    <a:pt x="24" y="52"/>
                  </a:lnTo>
                  <a:lnTo>
                    <a:pt x="7" y="52"/>
                  </a:lnTo>
                  <a:lnTo>
                    <a:pt x="0" y="38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02" name="Freeform 204">
              <a:extLst>
                <a:ext uri="{FF2B5EF4-FFF2-40B4-BE49-F238E27FC236}">
                  <a16:creationId xmlns:a16="http://schemas.microsoft.com/office/drawing/2014/main" xmlns="" id="{2573B7D5-F80E-4646-B2FA-BD705070A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3" y="2130"/>
              <a:ext cx="49" cy="56"/>
            </a:xfrm>
            <a:custGeom>
              <a:avLst/>
              <a:gdLst>
                <a:gd name="T0" fmla="+- 0 6584 6584"/>
                <a:gd name="T1" fmla="*/ T0 w 49"/>
                <a:gd name="T2" fmla="+- 0 2172 2130"/>
                <a:gd name="T3" fmla="*/ 2172 h 56"/>
                <a:gd name="T4" fmla="+- 0 6591 6584"/>
                <a:gd name="T5" fmla="*/ T4 w 49"/>
                <a:gd name="T6" fmla="+- 0 2151 2130"/>
                <a:gd name="T7" fmla="*/ 2151 h 56"/>
                <a:gd name="T8" fmla="+- 0 6608 6584"/>
                <a:gd name="T9" fmla="*/ T8 w 49"/>
                <a:gd name="T10" fmla="+- 0 2130 2130"/>
                <a:gd name="T11" fmla="*/ 2130 h 56"/>
                <a:gd name="T12" fmla="+- 0 6629 6584"/>
                <a:gd name="T13" fmla="*/ T12 w 49"/>
                <a:gd name="T14" fmla="+- 0 2130 2130"/>
                <a:gd name="T15" fmla="*/ 2130 h 56"/>
                <a:gd name="T16" fmla="+- 0 6632 6584"/>
                <a:gd name="T17" fmla="*/ T16 w 49"/>
                <a:gd name="T18" fmla="+- 0 2144 2130"/>
                <a:gd name="T19" fmla="*/ 2144 h 56"/>
                <a:gd name="T20" fmla="+- 0 6629 6584"/>
                <a:gd name="T21" fmla="*/ T20 w 49"/>
                <a:gd name="T22" fmla="+- 0 2165 2130"/>
                <a:gd name="T23" fmla="*/ 2165 h 56"/>
                <a:gd name="T24" fmla="+- 0 6608 6584"/>
                <a:gd name="T25" fmla="*/ T24 w 49"/>
                <a:gd name="T26" fmla="+- 0 2186 2130"/>
                <a:gd name="T27" fmla="*/ 2186 h 56"/>
                <a:gd name="T28" fmla="+- 0 6591 6584"/>
                <a:gd name="T29" fmla="*/ T28 w 49"/>
                <a:gd name="T30" fmla="+- 0 2186 2130"/>
                <a:gd name="T31" fmla="*/ 2186 h 56"/>
                <a:gd name="T32" fmla="+- 0 6584 6584"/>
                <a:gd name="T33" fmla="*/ T32 w 49"/>
                <a:gd name="T34" fmla="+- 0 2172 2130"/>
                <a:gd name="T35" fmla="*/ 2172 h 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49" h="56">
                  <a:moveTo>
                    <a:pt x="0" y="42"/>
                  </a:moveTo>
                  <a:lnTo>
                    <a:pt x="7" y="21"/>
                  </a:lnTo>
                  <a:lnTo>
                    <a:pt x="24" y="0"/>
                  </a:lnTo>
                  <a:lnTo>
                    <a:pt x="45" y="0"/>
                  </a:lnTo>
                  <a:lnTo>
                    <a:pt x="48" y="14"/>
                  </a:lnTo>
                  <a:lnTo>
                    <a:pt x="45" y="35"/>
                  </a:lnTo>
                  <a:lnTo>
                    <a:pt x="24" y="56"/>
                  </a:lnTo>
                  <a:lnTo>
                    <a:pt x="7" y="56"/>
                  </a:lnTo>
                  <a:lnTo>
                    <a:pt x="0" y="42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203" name="Picture 203">
              <a:extLst>
                <a:ext uri="{FF2B5EF4-FFF2-40B4-BE49-F238E27FC236}">
                  <a16:creationId xmlns:a16="http://schemas.microsoft.com/office/drawing/2014/main" xmlns="" id="{754DDEC7-4760-4567-8EDB-3B514AA1B8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3" y="2944"/>
              <a:ext cx="14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4" name="Line 202">
              <a:extLst>
                <a:ext uri="{FF2B5EF4-FFF2-40B4-BE49-F238E27FC236}">
                  <a16:creationId xmlns:a16="http://schemas.microsoft.com/office/drawing/2014/main" xmlns="" id="{B5858521-9E13-4EDC-835F-95ED2148B81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77" y="2054"/>
              <a:ext cx="0" cy="948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" name="Freeform 201">
              <a:extLst>
                <a:ext uri="{FF2B5EF4-FFF2-40B4-BE49-F238E27FC236}">
                  <a16:creationId xmlns:a16="http://schemas.microsoft.com/office/drawing/2014/main" xmlns="" id="{050EAAA7-E2BB-4DBA-BAE0-63C1A97DD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6" y="2289"/>
              <a:ext cx="87" cy="115"/>
            </a:xfrm>
            <a:custGeom>
              <a:avLst/>
              <a:gdLst>
                <a:gd name="T0" fmla="+- 0 6567 6567"/>
                <a:gd name="T1" fmla="*/ T0 w 87"/>
                <a:gd name="T2" fmla="+- 0 2373 2290"/>
                <a:gd name="T3" fmla="*/ 2373 h 115"/>
                <a:gd name="T4" fmla="+- 0 6573 6567"/>
                <a:gd name="T5" fmla="*/ T4 w 87"/>
                <a:gd name="T6" fmla="+- 0 2338 2290"/>
                <a:gd name="T7" fmla="*/ 2338 h 115"/>
                <a:gd name="T8" fmla="+- 0 6587 6567"/>
                <a:gd name="T9" fmla="*/ T8 w 87"/>
                <a:gd name="T10" fmla="+- 0 2314 2290"/>
                <a:gd name="T11" fmla="*/ 2314 h 115"/>
                <a:gd name="T12" fmla="+- 0 6608 6567"/>
                <a:gd name="T13" fmla="*/ T12 w 87"/>
                <a:gd name="T14" fmla="+- 0 2296 2290"/>
                <a:gd name="T15" fmla="*/ 2296 h 115"/>
                <a:gd name="T16" fmla="+- 0 6629 6567"/>
                <a:gd name="T17" fmla="*/ T16 w 87"/>
                <a:gd name="T18" fmla="+- 0 2290 2290"/>
                <a:gd name="T19" fmla="*/ 2290 h 115"/>
                <a:gd name="T20" fmla="+- 0 6643 6567"/>
                <a:gd name="T21" fmla="*/ T20 w 87"/>
                <a:gd name="T22" fmla="+- 0 2296 2290"/>
                <a:gd name="T23" fmla="*/ 2296 h 115"/>
                <a:gd name="T24" fmla="+- 0 6653 6567"/>
                <a:gd name="T25" fmla="*/ T24 w 87"/>
                <a:gd name="T26" fmla="+- 0 2321 2290"/>
                <a:gd name="T27" fmla="*/ 2321 h 115"/>
                <a:gd name="T28" fmla="+- 0 6643 6567"/>
                <a:gd name="T29" fmla="*/ T28 w 87"/>
                <a:gd name="T30" fmla="+- 0 2359 2290"/>
                <a:gd name="T31" fmla="*/ 2359 h 115"/>
                <a:gd name="T32" fmla="+- 0 6629 6567"/>
                <a:gd name="T33" fmla="*/ T32 w 87"/>
                <a:gd name="T34" fmla="+- 0 2379 2290"/>
                <a:gd name="T35" fmla="*/ 2379 h 115"/>
                <a:gd name="T36" fmla="+- 0 6608 6567"/>
                <a:gd name="T37" fmla="*/ T36 w 87"/>
                <a:gd name="T38" fmla="+- 0 2397 2290"/>
                <a:gd name="T39" fmla="*/ 2397 h 115"/>
                <a:gd name="T40" fmla="+- 0 6587 6567"/>
                <a:gd name="T41" fmla="*/ T40 w 87"/>
                <a:gd name="T42" fmla="+- 0 2404 2290"/>
                <a:gd name="T43" fmla="*/ 2404 h 115"/>
                <a:gd name="T44" fmla="+- 0 6573 6567"/>
                <a:gd name="T45" fmla="*/ T44 w 87"/>
                <a:gd name="T46" fmla="+- 0 2397 2290"/>
                <a:gd name="T47" fmla="*/ 2397 h 115"/>
                <a:gd name="T48" fmla="+- 0 6567 6567"/>
                <a:gd name="T49" fmla="*/ T48 w 87"/>
                <a:gd name="T50" fmla="+- 0 2373 2290"/>
                <a:gd name="T51" fmla="*/ 2373 h 11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87" h="115">
                  <a:moveTo>
                    <a:pt x="0" y="83"/>
                  </a:moveTo>
                  <a:lnTo>
                    <a:pt x="6" y="48"/>
                  </a:lnTo>
                  <a:lnTo>
                    <a:pt x="20" y="24"/>
                  </a:lnTo>
                  <a:lnTo>
                    <a:pt x="41" y="6"/>
                  </a:lnTo>
                  <a:lnTo>
                    <a:pt x="62" y="0"/>
                  </a:lnTo>
                  <a:lnTo>
                    <a:pt x="76" y="6"/>
                  </a:lnTo>
                  <a:lnTo>
                    <a:pt x="86" y="31"/>
                  </a:lnTo>
                  <a:lnTo>
                    <a:pt x="76" y="69"/>
                  </a:lnTo>
                  <a:lnTo>
                    <a:pt x="62" y="89"/>
                  </a:lnTo>
                  <a:lnTo>
                    <a:pt x="41" y="107"/>
                  </a:lnTo>
                  <a:lnTo>
                    <a:pt x="20" y="114"/>
                  </a:lnTo>
                  <a:lnTo>
                    <a:pt x="6" y="107"/>
                  </a:lnTo>
                  <a:lnTo>
                    <a:pt x="0" y="83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06" name="Freeform 200">
              <a:extLst>
                <a:ext uri="{FF2B5EF4-FFF2-40B4-BE49-F238E27FC236}">
                  <a16:creationId xmlns:a16="http://schemas.microsoft.com/office/drawing/2014/main" xmlns="" id="{D44669A2-0966-4CCB-9A57-4834E1CAE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0" y="2590"/>
              <a:ext cx="56" cy="70"/>
            </a:xfrm>
            <a:custGeom>
              <a:avLst/>
              <a:gdLst>
                <a:gd name="T0" fmla="+- 0 6580 6580"/>
                <a:gd name="T1" fmla="*/ T0 w 56"/>
                <a:gd name="T2" fmla="+- 0 2639 2590"/>
                <a:gd name="T3" fmla="*/ 2639 h 70"/>
                <a:gd name="T4" fmla="+- 0 6587 6580"/>
                <a:gd name="T5" fmla="*/ T4 w 56"/>
                <a:gd name="T6" fmla="+- 0 2618 2590"/>
                <a:gd name="T7" fmla="*/ 2618 h 70"/>
                <a:gd name="T8" fmla="+- 0 6608 6580"/>
                <a:gd name="T9" fmla="*/ T8 w 56"/>
                <a:gd name="T10" fmla="+- 0 2594 2590"/>
                <a:gd name="T11" fmla="*/ 2594 h 70"/>
                <a:gd name="T12" fmla="+- 0 6622 6580"/>
                <a:gd name="T13" fmla="*/ T12 w 56"/>
                <a:gd name="T14" fmla="+- 0 2590 2590"/>
                <a:gd name="T15" fmla="*/ 2590 h 70"/>
                <a:gd name="T16" fmla="+- 0 6629 6580"/>
                <a:gd name="T17" fmla="*/ T16 w 56"/>
                <a:gd name="T18" fmla="+- 0 2594 2590"/>
                <a:gd name="T19" fmla="*/ 2594 h 70"/>
                <a:gd name="T20" fmla="+- 0 6636 6580"/>
                <a:gd name="T21" fmla="*/ T20 w 56"/>
                <a:gd name="T22" fmla="+- 0 2608 2590"/>
                <a:gd name="T23" fmla="*/ 2608 h 70"/>
                <a:gd name="T24" fmla="+- 0 6629 6580"/>
                <a:gd name="T25" fmla="*/ T24 w 56"/>
                <a:gd name="T26" fmla="+- 0 2632 2590"/>
                <a:gd name="T27" fmla="*/ 2632 h 70"/>
                <a:gd name="T28" fmla="+- 0 6608 6580"/>
                <a:gd name="T29" fmla="*/ T28 w 56"/>
                <a:gd name="T30" fmla="+- 0 2656 2590"/>
                <a:gd name="T31" fmla="*/ 2656 h 70"/>
                <a:gd name="T32" fmla="+- 0 6594 6580"/>
                <a:gd name="T33" fmla="*/ T32 w 56"/>
                <a:gd name="T34" fmla="+- 0 2660 2590"/>
                <a:gd name="T35" fmla="*/ 2660 h 70"/>
                <a:gd name="T36" fmla="+- 0 6587 6580"/>
                <a:gd name="T37" fmla="*/ T36 w 56"/>
                <a:gd name="T38" fmla="+- 0 2656 2590"/>
                <a:gd name="T39" fmla="*/ 2656 h 70"/>
                <a:gd name="T40" fmla="+- 0 6580 6580"/>
                <a:gd name="T41" fmla="*/ T40 w 56"/>
                <a:gd name="T42" fmla="+- 0 2639 2590"/>
                <a:gd name="T43" fmla="*/ 2639 h 7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56" h="70">
                  <a:moveTo>
                    <a:pt x="0" y="49"/>
                  </a:moveTo>
                  <a:lnTo>
                    <a:pt x="7" y="28"/>
                  </a:lnTo>
                  <a:lnTo>
                    <a:pt x="28" y="4"/>
                  </a:lnTo>
                  <a:lnTo>
                    <a:pt x="42" y="0"/>
                  </a:lnTo>
                  <a:lnTo>
                    <a:pt x="49" y="4"/>
                  </a:lnTo>
                  <a:lnTo>
                    <a:pt x="56" y="18"/>
                  </a:lnTo>
                  <a:lnTo>
                    <a:pt x="49" y="42"/>
                  </a:lnTo>
                  <a:lnTo>
                    <a:pt x="28" y="66"/>
                  </a:lnTo>
                  <a:lnTo>
                    <a:pt x="14" y="70"/>
                  </a:lnTo>
                  <a:lnTo>
                    <a:pt x="7" y="66"/>
                  </a:lnTo>
                  <a:lnTo>
                    <a:pt x="0" y="49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207" name="Line 199">
              <a:extLst>
                <a:ext uri="{FF2B5EF4-FFF2-40B4-BE49-F238E27FC236}">
                  <a16:creationId xmlns:a16="http://schemas.microsoft.com/office/drawing/2014/main" xmlns="" id="{9342E5E3-9044-4278-83FF-346CD3A438B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77" y="2054"/>
              <a:ext cx="0" cy="80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8" name="Line 198">
              <a:extLst>
                <a:ext uri="{FF2B5EF4-FFF2-40B4-BE49-F238E27FC236}">
                  <a16:creationId xmlns:a16="http://schemas.microsoft.com/office/drawing/2014/main" xmlns="" id="{5F6C692B-1A53-4982-9163-675253E75F0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39" y="3078"/>
              <a:ext cx="0" cy="0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9" name="Freeform 197">
              <a:extLst>
                <a:ext uri="{FF2B5EF4-FFF2-40B4-BE49-F238E27FC236}">
                  <a16:creationId xmlns:a16="http://schemas.microsoft.com/office/drawing/2014/main" xmlns="" id="{9F762027-655E-4509-B654-E28663B67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" y="2486"/>
              <a:ext cx="70" cy="90"/>
            </a:xfrm>
            <a:custGeom>
              <a:avLst/>
              <a:gdLst>
                <a:gd name="T0" fmla="+- 0 6573 6573"/>
                <a:gd name="T1" fmla="*/ T0 w 70"/>
                <a:gd name="T2" fmla="+- 0 2552 2487"/>
                <a:gd name="T3" fmla="*/ 2552 h 90"/>
                <a:gd name="T4" fmla="+- 0 6580 6573"/>
                <a:gd name="T5" fmla="*/ T4 w 70"/>
                <a:gd name="T6" fmla="+- 0 2525 2487"/>
                <a:gd name="T7" fmla="*/ 2525 h 90"/>
                <a:gd name="T8" fmla="+- 0 6608 6573"/>
                <a:gd name="T9" fmla="*/ T8 w 70"/>
                <a:gd name="T10" fmla="+- 0 2490 2487"/>
                <a:gd name="T11" fmla="*/ 2490 h 90"/>
                <a:gd name="T12" fmla="+- 0 6625 6573"/>
                <a:gd name="T13" fmla="*/ T12 w 70"/>
                <a:gd name="T14" fmla="+- 0 2487 2487"/>
                <a:gd name="T15" fmla="*/ 2487 h 90"/>
                <a:gd name="T16" fmla="+- 0 6636 6573"/>
                <a:gd name="T17" fmla="*/ T16 w 70"/>
                <a:gd name="T18" fmla="+- 0 2490 2487"/>
                <a:gd name="T19" fmla="*/ 2490 h 90"/>
                <a:gd name="T20" fmla="+- 0 6643 6573"/>
                <a:gd name="T21" fmla="*/ T20 w 70"/>
                <a:gd name="T22" fmla="+- 0 2511 2487"/>
                <a:gd name="T23" fmla="*/ 2511 h 90"/>
                <a:gd name="T24" fmla="+- 0 6636 6573"/>
                <a:gd name="T25" fmla="*/ T24 w 70"/>
                <a:gd name="T26" fmla="+- 0 2539 2487"/>
                <a:gd name="T27" fmla="*/ 2539 h 90"/>
                <a:gd name="T28" fmla="+- 0 6608 6573"/>
                <a:gd name="T29" fmla="*/ T28 w 70"/>
                <a:gd name="T30" fmla="+- 0 2570 2487"/>
                <a:gd name="T31" fmla="*/ 2570 h 90"/>
                <a:gd name="T32" fmla="+- 0 6591 6573"/>
                <a:gd name="T33" fmla="*/ T32 w 70"/>
                <a:gd name="T34" fmla="+- 0 2577 2487"/>
                <a:gd name="T35" fmla="*/ 2577 h 90"/>
                <a:gd name="T36" fmla="+- 0 6580 6573"/>
                <a:gd name="T37" fmla="*/ T36 w 70"/>
                <a:gd name="T38" fmla="+- 0 2570 2487"/>
                <a:gd name="T39" fmla="*/ 2570 h 90"/>
                <a:gd name="T40" fmla="+- 0 6573 6573"/>
                <a:gd name="T41" fmla="*/ T40 w 70"/>
                <a:gd name="T42" fmla="+- 0 2552 2487"/>
                <a:gd name="T43" fmla="*/ 2552 h 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70" h="90">
                  <a:moveTo>
                    <a:pt x="0" y="65"/>
                  </a:moveTo>
                  <a:lnTo>
                    <a:pt x="7" y="38"/>
                  </a:lnTo>
                  <a:lnTo>
                    <a:pt x="35" y="3"/>
                  </a:lnTo>
                  <a:lnTo>
                    <a:pt x="52" y="0"/>
                  </a:lnTo>
                  <a:lnTo>
                    <a:pt x="63" y="3"/>
                  </a:lnTo>
                  <a:lnTo>
                    <a:pt x="70" y="24"/>
                  </a:lnTo>
                  <a:lnTo>
                    <a:pt x="63" y="52"/>
                  </a:lnTo>
                  <a:lnTo>
                    <a:pt x="35" y="83"/>
                  </a:lnTo>
                  <a:lnTo>
                    <a:pt x="18" y="90"/>
                  </a:lnTo>
                  <a:lnTo>
                    <a:pt x="7" y="83"/>
                  </a:lnTo>
                  <a:lnTo>
                    <a:pt x="0" y="65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210" name="Line 196">
              <a:extLst>
                <a:ext uri="{FF2B5EF4-FFF2-40B4-BE49-F238E27FC236}">
                  <a16:creationId xmlns:a16="http://schemas.microsoft.com/office/drawing/2014/main" xmlns="" id="{99BB8F76-27BB-45E8-97B8-6F060E0EA4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60" y="2047"/>
              <a:ext cx="0" cy="77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1" name="Line 195">
              <a:extLst>
                <a:ext uri="{FF2B5EF4-FFF2-40B4-BE49-F238E27FC236}">
                  <a16:creationId xmlns:a16="http://schemas.microsoft.com/office/drawing/2014/main" xmlns="" id="{4B7E840C-AA0D-48EA-9783-1AEF7ADEC04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25" y="2124"/>
              <a:ext cx="0" cy="947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" name="Line 194">
              <a:extLst>
                <a:ext uri="{FF2B5EF4-FFF2-40B4-BE49-F238E27FC236}">
                  <a16:creationId xmlns:a16="http://schemas.microsoft.com/office/drawing/2014/main" xmlns="" id="{0A1D23D4-AED8-4C1E-A03F-FE76FE8DB31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77" y="2054"/>
              <a:ext cx="0" cy="0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3" name="Line 193">
              <a:extLst>
                <a:ext uri="{FF2B5EF4-FFF2-40B4-BE49-F238E27FC236}">
                  <a16:creationId xmlns:a16="http://schemas.microsoft.com/office/drawing/2014/main" xmlns="" id="{565C9DF3-1CD1-480D-AAF8-496DF72D329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39" y="2134"/>
              <a:ext cx="0" cy="0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" name="Line 192">
              <a:extLst>
                <a:ext uri="{FF2B5EF4-FFF2-40B4-BE49-F238E27FC236}">
                  <a16:creationId xmlns:a16="http://schemas.microsoft.com/office/drawing/2014/main" xmlns="" id="{B1C64512-434F-49A5-867E-16D1FBC7DEA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39" y="3078"/>
              <a:ext cx="0" cy="0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" name="Freeform 191">
              <a:extLst>
                <a:ext uri="{FF2B5EF4-FFF2-40B4-BE49-F238E27FC236}">
                  <a16:creationId xmlns:a16="http://schemas.microsoft.com/office/drawing/2014/main" xmlns="" id="{08AF523D-19BC-4C17-92ED-69EE1227B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9" y="2289"/>
              <a:ext cx="66" cy="104"/>
            </a:xfrm>
            <a:custGeom>
              <a:avLst/>
              <a:gdLst>
                <a:gd name="T0" fmla="+- 0 6629 6570"/>
                <a:gd name="T1" fmla="*/ T0 w 66"/>
                <a:gd name="T2" fmla="+- 0 2290 2290"/>
                <a:gd name="T3" fmla="*/ 2290 h 104"/>
                <a:gd name="T4" fmla="+- 0 6636 6570"/>
                <a:gd name="T5" fmla="*/ T4 w 66"/>
                <a:gd name="T6" fmla="+- 0 2314 2290"/>
                <a:gd name="T7" fmla="*/ 2314 h 104"/>
                <a:gd name="T8" fmla="+- 0 6629 6570"/>
                <a:gd name="T9" fmla="*/ T8 w 66"/>
                <a:gd name="T10" fmla="+- 0 2348 2290"/>
                <a:gd name="T11" fmla="*/ 2348 h 104"/>
                <a:gd name="T12" fmla="+- 0 6611 6570"/>
                <a:gd name="T13" fmla="*/ T12 w 66"/>
                <a:gd name="T14" fmla="+- 0 2369 2290"/>
                <a:gd name="T15" fmla="*/ 2369 h 104"/>
                <a:gd name="T16" fmla="+- 0 6591 6570"/>
                <a:gd name="T17" fmla="*/ T16 w 66"/>
                <a:gd name="T18" fmla="+- 0 2386 2290"/>
                <a:gd name="T19" fmla="*/ 2386 h 104"/>
                <a:gd name="T20" fmla="+- 0 6570 6570"/>
                <a:gd name="T21" fmla="*/ T20 w 66"/>
                <a:gd name="T22" fmla="+- 0 2393 2290"/>
                <a:gd name="T23" fmla="*/ 2393 h 1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66" h="104">
                  <a:moveTo>
                    <a:pt x="59" y="0"/>
                  </a:moveTo>
                  <a:lnTo>
                    <a:pt x="66" y="24"/>
                  </a:lnTo>
                  <a:lnTo>
                    <a:pt x="59" y="58"/>
                  </a:lnTo>
                  <a:lnTo>
                    <a:pt x="41" y="79"/>
                  </a:lnTo>
                  <a:lnTo>
                    <a:pt x="21" y="96"/>
                  </a:lnTo>
                  <a:lnTo>
                    <a:pt x="0" y="103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16" name="AutoShape 190">
              <a:extLst>
                <a:ext uri="{FF2B5EF4-FFF2-40B4-BE49-F238E27FC236}">
                  <a16:creationId xmlns:a16="http://schemas.microsoft.com/office/drawing/2014/main" xmlns="" id="{D8E997B8-4640-4B60-9FEE-9A4C9AC31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7" y="2953"/>
              <a:ext cx="28" cy="35"/>
            </a:xfrm>
            <a:custGeom>
              <a:avLst/>
              <a:gdLst>
                <a:gd name="T0" fmla="+- 0 6605 6587"/>
                <a:gd name="T1" fmla="*/ T0 w 28"/>
                <a:gd name="T2" fmla="+- 0 2954 2954"/>
                <a:gd name="T3" fmla="*/ 2954 h 35"/>
                <a:gd name="T4" fmla="+- 0 6611 6587"/>
                <a:gd name="T5" fmla="*/ T4 w 28"/>
                <a:gd name="T6" fmla="+- 0 2957 2954"/>
                <a:gd name="T7" fmla="*/ 2957 h 35"/>
                <a:gd name="T8" fmla="+- 0 6615 6587"/>
                <a:gd name="T9" fmla="*/ T8 w 28"/>
                <a:gd name="T10" fmla="+- 0 2964 2954"/>
                <a:gd name="T11" fmla="*/ 2964 h 35"/>
                <a:gd name="T12" fmla="+- 0 6611 6587"/>
                <a:gd name="T13" fmla="*/ T12 w 28"/>
                <a:gd name="T14" fmla="+- 0 2974 2954"/>
                <a:gd name="T15" fmla="*/ 2974 h 35"/>
                <a:gd name="T16" fmla="+- 0 6601 6587"/>
                <a:gd name="T17" fmla="*/ T16 w 28"/>
                <a:gd name="T18" fmla="+- 0 2988 2954"/>
                <a:gd name="T19" fmla="*/ 2988 h 35"/>
                <a:gd name="T20" fmla="+- 0 6591 6587"/>
                <a:gd name="T21" fmla="*/ T20 w 28"/>
                <a:gd name="T22" fmla="+- 0 2988 2954"/>
                <a:gd name="T23" fmla="*/ 2988 h 35"/>
                <a:gd name="T24" fmla="+- 0 6587 6587"/>
                <a:gd name="T25" fmla="*/ T24 w 28"/>
                <a:gd name="T26" fmla="+- 0 2985 2954"/>
                <a:gd name="T27" fmla="*/ 2985 h 35"/>
                <a:gd name="T28" fmla="+- 0 6605 6587"/>
                <a:gd name="T29" fmla="*/ T28 w 28"/>
                <a:gd name="T30" fmla="+- 0 2954 2954"/>
                <a:gd name="T31" fmla="*/ 2954 h 35"/>
                <a:gd name="T32" fmla="+- 0 6608 6587"/>
                <a:gd name="T33" fmla="*/ T32 w 28"/>
                <a:gd name="T34" fmla="+- 0 2960 2954"/>
                <a:gd name="T35" fmla="*/ 2960 h 35"/>
                <a:gd name="T36" fmla="+- 0 6605 6587"/>
                <a:gd name="T37" fmla="*/ T36 w 28"/>
                <a:gd name="T38" fmla="+- 0 2971 2954"/>
                <a:gd name="T39" fmla="*/ 2971 h 35"/>
                <a:gd name="T40" fmla="+- 0 6591 6587"/>
                <a:gd name="T41" fmla="*/ T40 w 28"/>
                <a:gd name="T42" fmla="+- 0 2985 2954"/>
                <a:gd name="T43" fmla="*/ 2985 h 35"/>
                <a:gd name="T44" fmla="+- 0 6587 6587"/>
                <a:gd name="T45" fmla="*/ T44 w 28"/>
                <a:gd name="T46" fmla="+- 0 2985 2954"/>
                <a:gd name="T47" fmla="*/ 2985 h 3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28" h="35">
                  <a:moveTo>
                    <a:pt x="18" y="0"/>
                  </a:moveTo>
                  <a:lnTo>
                    <a:pt x="24" y="3"/>
                  </a:lnTo>
                  <a:lnTo>
                    <a:pt x="28" y="10"/>
                  </a:lnTo>
                  <a:lnTo>
                    <a:pt x="24" y="20"/>
                  </a:lnTo>
                  <a:lnTo>
                    <a:pt x="14" y="34"/>
                  </a:lnTo>
                  <a:lnTo>
                    <a:pt x="4" y="34"/>
                  </a:lnTo>
                  <a:lnTo>
                    <a:pt x="0" y="31"/>
                  </a:lnTo>
                  <a:moveTo>
                    <a:pt x="18" y="0"/>
                  </a:moveTo>
                  <a:lnTo>
                    <a:pt x="21" y="6"/>
                  </a:lnTo>
                  <a:lnTo>
                    <a:pt x="18" y="17"/>
                  </a:lnTo>
                  <a:lnTo>
                    <a:pt x="4" y="31"/>
                  </a:lnTo>
                  <a:lnTo>
                    <a:pt x="0" y="31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17" name="Freeform 189">
              <a:extLst>
                <a:ext uri="{FF2B5EF4-FFF2-40B4-BE49-F238E27FC236}">
                  <a16:creationId xmlns:a16="http://schemas.microsoft.com/office/drawing/2014/main" xmlns="" id="{63EFE6B4-1E21-420F-939F-5E19D218F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3" y="2597"/>
              <a:ext cx="32" cy="42"/>
            </a:xfrm>
            <a:custGeom>
              <a:avLst/>
              <a:gdLst>
                <a:gd name="T0" fmla="+- 0 6601 6584"/>
                <a:gd name="T1" fmla="*/ T0 w 32"/>
                <a:gd name="T2" fmla="+- 0 2597 2597"/>
                <a:gd name="T3" fmla="*/ 2597 h 42"/>
                <a:gd name="T4" fmla="+- 0 6611 6584"/>
                <a:gd name="T5" fmla="*/ T4 w 32"/>
                <a:gd name="T6" fmla="+- 0 2601 2597"/>
                <a:gd name="T7" fmla="*/ 2601 h 42"/>
                <a:gd name="T8" fmla="+- 0 6615 6584"/>
                <a:gd name="T9" fmla="*/ T8 w 32"/>
                <a:gd name="T10" fmla="+- 0 2608 2597"/>
                <a:gd name="T11" fmla="*/ 2608 h 42"/>
                <a:gd name="T12" fmla="+- 0 6611 6584"/>
                <a:gd name="T13" fmla="*/ T12 w 32"/>
                <a:gd name="T14" fmla="+- 0 2622 2597"/>
                <a:gd name="T15" fmla="*/ 2622 h 42"/>
                <a:gd name="T16" fmla="+- 0 6598 6584"/>
                <a:gd name="T17" fmla="*/ T16 w 32"/>
                <a:gd name="T18" fmla="+- 0 2635 2597"/>
                <a:gd name="T19" fmla="*/ 2635 h 42"/>
                <a:gd name="T20" fmla="+- 0 6587 6584"/>
                <a:gd name="T21" fmla="*/ T20 w 32"/>
                <a:gd name="T22" fmla="+- 0 2639 2597"/>
                <a:gd name="T23" fmla="*/ 2639 h 42"/>
                <a:gd name="T24" fmla="+- 0 6584 6584"/>
                <a:gd name="T25" fmla="*/ T24 w 32"/>
                <a:gd name="T26" fmla="+- 0 2632 2597"/>
                <a:gd name="T27" fmla="*/ 2632 h 4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32" h="42">
                  <a:moveTo>
                    <a:pt x="17" y="0"/>
                  </a:moveTo>
                  <a:lnTo>
                    <a:pt x="27" y="4"/>
                  </a:lnTo>
                  <a:lnTo>
                    <a:pt x="31" y="11"/>
                  </a:lnTo>
                  <a:lnTo>
                    <a:pt x="27" y="25"/>
                  </a:lnTo>
                  <a:lnTo>
                    <a:pt x="14" y="38"/>
                  </a:lnTo>
                  <a:lnTo>
                    <a:pt x="3" y="42"/>
                  </a:lnTo>
                  <a:lnTo>
                    <a:pt x="0" y="35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18" name="Freeform 188">
              <a:extLst>
                <a:ext uri="{FF2B5EF4-FFF2-40B4-BE49-F238E27FC236}">
                  <a16:creationId xmlns:a16="http://schemas.microsoft.com/office/drawing/2014/main" xmlns="" id="{C8938DCD-C802-468D-98F0-3AC79467B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3" y="2597"/>
              <a:ext cx="25" cy="39"/>
            </a:xfrm>
            <a:custGeom>
              <a:avLst/>
              <a:gdLst>
                <a:gd name="T0" fmla="+- 0 6605 6584"/>
                <a:gd name="T1" fmla="*/ T0 w 25"/>
                <a:gd name="T2" fmla="+- 0 2597 2597"/>
                <a:gd name="T3" fmla="*/ 2597 h 39"/>
                <a:gd name="T4" fmla="+- 0 6608 6584"/>
                <a:gd name="T5" fmla="*/ T4 w 25"/>
                <a:gd name="T6" fmla="+- 0 2604 2597"/>
                <a:gd name="T7" fmla="*/ 2604 h 39"/>
                <a:gd name="T8" fmla="+- 0 6605 6584"/>
                <a:gd name="T9" fmla="*/ T8 w 25"/>
                <a:gd name="T10" fmla="+- 0 2618 2597"/>
                <a:gd name="T11" fmla="*/ 2618 h 39"/>
                <a:gd name="T12" fmla="+- 0 6591 6584"/>
                <a:gd name="T13" fmla="*/ T12 w 25"/>
                <a:gd name="T14" fmla="+- 0 2635 2597"/>
                <a:gd name="T15" fmla="*/ 2635 h 39"/>
                <a:gd name="T16" fmla="+- 0 6584 6584"/>
                <a:gd name="T17" fmla="*/ T16 w 25"/>
                <a:gd name="T18" fmla="+- 0 2635 2597"/>
                <a:gd name="T19" fmla="*/ 2635 h 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5" h="39">
                  <a:moveTo>
                    <a:pt x="21" y="0"/>
                  </a:moveTo>
                  <a:lnTo>
                    <a:pt x="24" y="7"/>
                  </a:lnTo>
                  <a:lnTo>
                    <a:pt x="21" y="21"/>
                  </a:lnTo>
                  <a:lnTo>
                    <a:pt x="7" y="38"/>
                  </a:lnTo>
                  <a:lnTo>
                    <a:pt x="0" y="38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19" name="AutoShape 187">
              <a:extLst>
                <a:ext uri="{FF2B5EF4-FFF2-40B4-BE49-F238E27FC236}">
                  <a16:creationId xmlns:a16="http://schemas.microsoft.com/office/drawing/2014/main" xmlns="" id="{7C6CC79E-FC3C-4C02-BBCC-651FFC4FF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7" y="2133"/>
              <a:ext cx="28" cy="39"/>
            </a:xfrm>
            <a:custGeom>
              <a:avLst/>
              <a:gdLst>
                <a:gd name="T0" fmla="+- 0 6605 6587"/>
                <a:gd name="T1" fmla="*/ T0 w 28"/>
                <a:gd name="T2" fmla="+- 0 2134 2134"/>
                <a:gd name="T3" fmla="*/ 2134 h 39"/>
                <a:gd name="T4" fmla="+- 0 6611 6587"/>
                <a:gd name="T5" fmla="*/ T4 w 28"/>
                <a:gd name="T6" fmla="+- 0 2137 2134"/>
                <a:gd name="T7" fmla="*/ 2137 h 39"/>
                <a:gd name="T8" fmla="+- 0 6615 6587"/>
                <a:gd name="T9" fmla="*/ T8 w 28"/>
                <a:gd name="T10" fmla="+- 0 2144 2134"/>
                <a:gd name="T11" fmla="*/ 2144 h 39"/>
                <a:gd name="T12" fmla="+- 0 6611 6587"/>
                <a:gd name="T13" fmla="*/ T12 w 28"/>
                <a:gd name="T14" fmla="+- 0 2155 2134"/>
                <a:gd name="T15" fmla="*/ 2155 h 39"/>
                <a:gd name="T16" fmla="+- 0 6601 6587"/>
                <a:gd name="T17" fmla="*/ T16 w 28"/>
                <a:gd name="T18" fmla="+- 0 2168 2134"/>
                <a:gd name="T19" fmla="*/ 2168 h 39"/>
                <a:gd name="T20" fmla="+- 0 6591 6587"/>
                <a:gd name="T21" fmla="*/ T20 w 28"/>
                <a:gd name="T22" fmla="+- 0 2172 2134"/>
                <a:gd name="T23" fmla="*/ 2172 h 39"/>
                <a:gd name="T24" fmla="+- 0 6587 6587"/>
                <a:gd name="T25" fmla="*/ T24 w 28"/>
                <a:gd name="T26" fmla="+- 0 2165 2134"/>
                <a:gd name="T27" fmla="*/ 2165 h 39"/>
                <a:gd name="T28" fmla="+- 0 6605 6587"/>
                <a:gd name="T29" fmla="*/ T28 w 28"/>
                <a:gd name="T30" fmla="+- 0 2134 2134"/>
                <a:gd name="T31" fmla="*/ 2134 h 39"/>
                <a:gd name="T32" fmla="+- 0 6608 6587"/>
                <a:gd name="T33" fmla="*/ T32 w 28"/>
                <a:gd name="T34" fmla="+- 0 2141 2134"/>
                <a:gd name="T35" fmla="*/ 2141 h 39"/>
                <a:gd name="T36" fmla="+- 0 6605 6587"/>
                <a:gd name="T37" fmla="*/ T36 w 28"/>
                <a:gd name="T38" fmla="+- 0 2151 2134"/>
                <a:gd name="T39" fmla="*/ 2151 h 39"/>
                <a:gd name="T40" fmla="+- 0 6591 6587"/>
                <a:gd name="T41" fmla="*/ T40 w 28"/>
                <a:gd name="T42" fmla="+- 0 2165 2134"/>
                <a:gd name="T43" fmla="*/ 2165 h 39"/>
                <a:gd name="T44" fmla="+- 0 6587 6587"/>
                <a:gd name="T45" fmla="*/ T44 w 28"/>
                <a:gd name="T46" fmla="+- 0 2168 2134"/>
                <a:gd name="T47" fmla="*/ 2168 h 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28" h="39">
                  <a:moveTo>
                    <a:pt x="18" y="0"/>
                  </a:moveTo>
                  <a:lnTo>
                    <a:pt x="24" y="3"/>
                  </a:lnTo>
                  <a:lnTo>
                    <a:pt x="28" y="10"/>
                  </a:lnTo>
                  <a:lnTo>
                    <a:pt x="24" y="21"/>
                  </a:lnTo>
                  <a:lnTo>
                    <a:pt x="14" y="34"/>
                  </a:lnTo>
                  <a:lnTo>
                    <a:pt x="4" y="38"/>
                  </a:lnTo>
                  <a:lnTo>
                    <a:pt x="0" y="31"/>
                  </a:lnTo>
                  <a:moveTo>
                    <a:pt x="18" y="0"/>
                  </a:moveTo>
                  <a:lnTo>
                    <a:pt x="21" y="7"/>
                  </a:lnTo>
                  <a:lnTo>
                    <a:pt x="18" y="17"/>
                  </a:lnTo>
                  <a:lnTo>
                    <a:pt x="4" y="31"/>
                  </a:lnTo>
                  <a:lnTo>
                    <a:pt x="0" y="34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20" name="Freeform 186">
              <a:extLst>
                <a:ext uri="{FF2B5EF4-FFF2-40B4-BE49-F238E27FC236}">
                  <a16:creationId xmlns:a16="http://schemas.microsoft.com/office/drawing/2014/main" xmlns="" id="{6B249B57-B497-4758-A28C-4FEEB5F4B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7" y="2244"/>
              <a:ext cx="42" cy="49"/>
            </a:xfrm>
            <a:custGeom>
              <a:avLst/>
              <a:gdLst>
                <a:gd name="T0" fmla="+- 0 6587 6587"/>
                <a:gd name="T1" fmla="*/ T0 w 42"/>
                <a:gd name="T2" fmla="+- 0 2279 2245"/>
                <a:gd name="T3" fmla="*/ 2279 h 49"/>
                <a:gd name="T4" fmla="+- 0 6591 6587"/>
                <a:gd name="T5" fmla="*/ T4 w 42"/>
                <a:gd name="T6" fmla="+- 0 2265 2245"/>
                <a:gd name="T7" fmla="*/ 2265 h 49"/>
                <a:gd name="T8" fmla="+- 0 6608 6587"/>
                <a:gd name="T9" fmla="*/ T8 w 42"/>
                <a:gd name="T10" fmla="+- 0 2245 2245"/>
                <a:gd name="T11" fmla="*/ 2245 h 49"/>
                <a:gd name="T12" fmla="+- 0 6625 6587"/>
                <a:gd name="T13" fmla="*/ T12 w 42"/>
                <a:gd name="T14" fmla="+- 0 2245 2245"/>
                <a:gd name="T15" fmla="*/ 2245 h 49"/>
                <a:gd name="T16" fmla="+- 0 6629 6587"/>
                <a:gd name="T17" fmla="*/ T16 w 42"/>
                <a:gd name="T18" fmla="+- 0 2255 2245"/>
                <a:gd name="T19" fmla="*/ 2255 h 49"/>
                <a:gd name="T20" fmla="+- 0 6625 6587"/>
                <a:gd name="T21" fmla="*/ T20 w 42"/>
                <a:gd name="T22" fmla="+- 0 2272 2245"/>
                <a:gd name="T23" fmla="*/ 2272 h 49"/>
                <a:gd name="T24" fmla="+- 0 6608 6587"/>
                <a:gd name="T25" fmla="*/ T24 w 42"/>
                <a:gd name="T26" fmla="+- 0 2293 2245"/>
                <a:gd name="T27" fmla="*/ 2293 h 49"/>
                <a:gd name="T28" fmla="+- 0 6591 6587"/>
                <a:gd name="T29" fmla="*/ T28 w 42"/>
                <a:gd name="T30" fmla="+- 0 2293 2245"/>
                <a:gd name="T31" fmla="*/ 2293 h 49"/>
                <a:gd name="T32" fmla="+- 0 6587 6587"/>
                <a:gd name="T33" fmla="*/ T32 w 42"/>
                <a:gd name="T34" fmla="+- 0 2279 2245"/>
                <a:gd name="T35" fmla="*/ 2279 h 4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42" h="49">
                  <a:moveTo>
                    <a:pt x="0" y="34"/>
                  </a:moveTo>
                  <a:lnTo>
                    <a:pt x="4" y="20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42" y="10"/>
                  </a:lnTo>
                  <a:lnTo>
                    <a:pt x="38" y="27"/>
                  </a:lnTo>
                  <a:lnTo>
                    <a:pt x="21" y="48"/>
                  </a:lnTo>
                  <a:lnTo>
                    <a:pt x="4" y="48"/>
                  </a:lnTo>
                  <a:lnTo>
                    <a:pt x="0" y="34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221" name="Line 185">
              <a:extLst>
                <a:ext uri="{FF2B5EF4-FFF2-40B4-BE49-F238E27FC236}">
                  <a16:creationId xmlns:a16="http://schemas.microsoft.com/office/drawing/2014/main" xmlns="" id="{CD887E4A-7DF2-4B78-82A7-260D720E92E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96" y="2272"/>
              <a:ext cx="10" cy="0"/>
            </a:xfrm>
            <a:prstGeom prst="line">
              <a:avLst/>
            </a:prstGeom>
            <a:noFill/>
            <a:ln w="439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2" name="Line 184">
              <a:extLst>
                <a:ext uri="{FF2B5EF4-FFF2-40B4-BE49-F238E27FC236}">
                  <a16:creationId xmlns:a16="http://schemas.microsoft.com/office/drawing/2014/main" xmlns="" id="{AF678FC4-F577-40FF-9960-5C76A29D573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05" y="2265"/>
              <a:ext cx="3" cy="0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3" name="Line 183">
              <a:extLst>
                <a:ext uri="{FF2B5EF4-FFF2-40B4-BE49-F238E27FC236}">
                  <a16:creationId xmlns:a16="http://schemas.microsoft.com/office/drawing/2014/main" xmlns="" id="{9BEB3351-1FB8-44EB-B069-301B2672DD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03" y="2260"/>
              <a:ext cx="10" cy="0"/>
            </a:xfrm>
            <a:prstGeom prst="line">
              <a:avLst/>
            </a:prstGeom>
            <a:noFill/>
            <a:ln w="219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4" name="Freeform 182">
              <a:extLst>
                <a:ext uri="{FF2B5EF4-FFF2-40B4-BE49-F238E27FC236}">
                  <a16:creationId xmlns:a16="http://schemas.microsoft.com/office/drawing/2014/main" xmlns="" id="{401DAD65-5BA2-4801-B690-43467AA8E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8" y="2254"/>
              <a:ext cx="4" cy="4"/>
            </a:xfrm>
            <a:custGeom>
              <a:avLst/>
              <a:gdLst>
                <a:gd name="T0" fmla="+- 0 6608 6608"/>
                <a:gd name="T1" fmla="*/ T0 w 4"/>
                <a:gd name="T2" fmla="+- 0 2258 2255"/>
                <a:gd name="T3" fmla="*/ 2258 h 4"/>
                <a:gd name="T4" fmla="+- 0 6608 6608"/>
                <a:gd name="T5" fmla="*/ T4 w 4"/>
                <a:gd name="T6" fmla="+- 0 2255 2255"/>
                <a:gd name="T7" fmla="*/ 2255 h 4"/>
                <a:gd name="T8" fmla="+- 0 6611 6608"/>
                <a:gd name="T9" fmla="*/ T8 w 4"/>
                <a:gd name="T10" fmla="+- 0 2255 2255"/>
                <a:gd name="T11" fmla="*/ 2255 h 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25" name="Freeform 181">
              <a:extLst>
                <a:ext uri="{FF2B5EF4-FFF2-40B4-BE49-F238E27FC236}">
                  <a16:creationId xmlns:a16="http://schemas.microsoft.com/office/drawing/2014/main" xmlns="" id="{F9112566-ADC6-4E6C-AC67-23DD0CFEA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65"/>
              <a:ext cx="4" cy="4"/>
            </a:xfrm>
            <a:custGeom>
              <a:avLst/>
              <a:gdLst>
                <a:gd name="T0" fmla="+- 0 6601 6598"/>
                <a:gd name="T1" fmla="*/ T0 w 4"/>
                <a:gd name="T2" fmla="+- 0 2265 2265"/>
                <a:gd name="T3" fmla="*/ 2265 h 4"/>
                <a:gd name="T4" fmla="+- 0 6598 6598"/>
                <a:gd name="T5" fmla="*/ T4 w 4"/>
                <a:gd name="T6" fmla="+- 0 2269 2265"/>
                <a:gd name="T7" fmla="*/ 2269 h 4"/>
                <a:gd name="T8" fmla="+- 0 6601 6598"/>
                <a:gd name="T9" fmla="*/ T8 w 4"/>
                <a:gd name="T10" fmla="+- 0 2269 2265"/>
                <a:gd name="T11" fmla="*/ 2269 h 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0" y="4"/>
                  </a:lnTo>
                  <a:lnTo>
                    <a:pt x="3" y="4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226" name="Line 180">
              <a:extLst>
                <a:ext uri="{FF2B5EF4-FFF2-40B4-BE49-F238E27FC236}">
                  <a16:creationId xmlns:a16="http://schemas.microsoft.com/office/drawing/2014/main" xmlns="" id="{8C7D4CF2-0615-4714-9472-11250C0D880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13" y="2253"/>
              <a:ext cx="0" cy="24"/>
            </a:xfrm>
            <a:prstGeom prst="line">
              <a:avLst/>
            </a:prstGeom>
            <a:noFill/>
            <a:ln w="218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7" name="Line 179">
              <a:extLst>
                <a:ext uri="{FF2B5EF4-FFF2-40B4-BE49-F238E27FC236}">
                  <a16:creationId xmlns:a16="http://schemas.microsoft.com/office/drawing/2014/main" xmlns="" id="{1A4234FB-4981-4528-96C5-7454B6D106C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06" y="2257"/>
              <a:ext cx="11" cy="0"/>
            </a:xfrm>
            <a:prstGeom prst="line">
              <a:avLst/>
            </a:prstGeom>
            <a:noFill/>
            <a:ln w="219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8" name="Freeform 178">
              <a:extLst>
                <a:ext uri="{FF2B5EF4-FFF2-40B4-BE49-F238E27FC236}">
                  <a16:creationId xmlns:a16="http://schemas.microsoft.com/office/drawing/2014/main" xmlns="" id="{09C04EF0-8102-434C-B06B-BD62B3C2E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4" y="2254"/>
              <a:ext cx="4" cy="4"/>
            </a:xfrm>
            <a:custGeom>
              <a:avLst/>
              <a:gdLst>
                <a:gd name="T0" fmla="+- 0 6615 6615"/>
                <a:gd name="T1" fmla="*/ T0 w 4"/>
                <a:gd name="T2" fmla="+- 0 2258 2255"/>
                <a:gd name="T3" fmla="*/ 2258 h 4"/>
                <a:gd name="T4" fmla="+- 0 6618 6615"/>
                <a:gd name="T5" fmla="*/ T4 w 4"/>
                <a:gd name="T6" fmla="+- 0 2255 2255"/>
                <a:gd name="T7" fmla="*/ 2255 h 4"/>
                <a:gd name="T8" fmla="+- 0 6618 6615"/>
                <a:gd name="T9" fmla="*/ T8 w 4"/>
                <a:gd name="T10" fmla="+- 0 2258 2255"/>
                <a:gd name="T11" fmla="*/ 2258 h 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3" y="0"/>
                  </a:lnTo>
                  <a:lnTo>
                    <a:pt x="3" y="3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229" name="Line 177">
              <a:extLst>
                <a:ext uri="{FF2B5EF4-FFF2-40B4-BE49-F238E27FC236}">
                  <a16:creationId xmlns:a16="http://schemas.microsoft.com/office/drawing/2014/main" xmlns="" id="{7012A71E-B814-4B59-9E9D-211C115B77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10" y="2264"/>
              <a:ext cx="10" cy="0"/>
            </a:xfrm>
            <a:prstGeom prst="line">
              <a:avLst/>
            </a:prstGeom>
            <a:noFill/>
            <a:ln w="219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0" name="Line 176">
              <a:extLst>
                <a:ext uri="{FF2B5EF4-FFF2-40B4-BE49-F238E27FC236}">
                  <a16:creationId xmlns:a16="http://schemas.microsoft.com/office/drawing/2014/main" xmlns="" id="{C447A0E3-581A-493A-8530-3EE06FACA90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18" y="2258"/>
              <a:ext cx="0" cy="4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1" name="Line 175">
              <a:extLst>
                <a:ext uri="{FF2B5EF4-FFF2-40B4-BE49-F238E27FC236}">
                  <a16:creationId xmlns:a16="http://schemas.microsoft.com/office/drawing/2014/main" xmlns="" id="{0CC22D43-6868-46B6-81A8-7883478D413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17" y="2260"/>
              <a:ext cx="0" cy="11"/>
            </a:xfrm>
            <a:prstGeom prst="line">
              <a:avLst/>
            </a:prstGeom>
            <a:noFill/>
            <a:ln w="219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2" name="Freeform 174">
              <a:extLst>
                <a:ext uri="{FF2B5EF4-FFF2-40B4-BE49-F238E27FC236}">
                  <a16:creationId xmlns:a16="http://schemas.microsoft.com/office/drawing/2014/main" xmlns="" id="{3A75AD9E-DA9A-46A0-8790-6D532F8F3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" y="2265"/>
              <a:ext cx="7" cy="11"/>
            </a:xfrm>
            <a:custGeom>
              <a:avLst/>
              <a:gdLst>
                <a:gd name="T0" fmla="+- 0 6618 6612"/>
                <a:gd name="T1" fmla="*/ T0 w 7"/>
                <a:gd name="T2" fmla="+- 0 2265 2265"/>
                <a:gd name="T3" fmla="*/ 2265 h 11"/>
                <a:gd name="T4" fmla="+- 0 6618 6612"/>
                <a:gd name="T5" fmla="*/ T4 w 7"/>
                <a:gd name="T6" fmla="+- 0 2269 2265"/>
                <a:gd name="T7" fmla="*/ 2269 h 11"/>
                <a:gd name="T8" fmla="+- 0 6615 6612"/>
                <a:gd name="T9" fmla="*/ T8 w 7"/>
                <a:gd name="T10" fmla="+- 0 2272 2265"/>
                <a:gd name="T11" fmla="*/ 2272 h 11"/>
                <a:gd name="T12" fmla="+- 0 6612 6612"/>
                <a:gd name="T13" fmla="*/ T12 w 7"/>
                <a:gd name="T14" fmla="+- 0 2276 2265"/>
                <a:gd name="T15" fmla="*/ 2276 h 1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7" h="11">
                  <a:moveTo>
                    <a:pt x="6" y="0"/>
                  </a:moveTo>
                  <a:lnTo>
                    <a:pt x="6" y="4"/>
                  </a:lnTo>
                  <a:lnTo>
                    <a:pt x="3" y="7"/>
                  </a:lnTo>
                  <a:lnTo>
                    <a:pt x="0" y="11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233" name="Line 173">
              <a:extLst>
                <a:ext uri="{FF2B5EF4-FFF2-40B4-BE49-F238E27FC236}">
                  <a16:creationId xmlns:a16="http://schemas.microsoft.com/office/drawing/2014/main" xmlns="" id="{40ADEAF8-2D4D-43CA-9C80-08B4925D277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06" y="2277"/>
              <a:ext cx="11" cy="0"/>
            </a:xfrm>
            <a:prstGeom prst="line">
              <a:avLst/>
            </a:prstGeom>
            <a:noFill/>
            <a:ln w="219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4" name="Freeform 172">
              <a:extLst>
                <a:ext uri="{FF2B5EF4-FFF2-40B4-BE49-F238E27FC236}">
                  <a16:creationId xmlns:a16="http://schemas.microsoft.com/office/drawing/2014/main" xmlns="" id="{BEB9417B-D3D0-421C-86CF-F27520684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8" y="2279"/>
              <a:ext cx="4" cy="4"/>
            </a:xfrm>
            <a:custGeom>
              <a:avLst/>
              <a:gdLst>
                <a:gd name="T0" fmla="+- 0 6612 6608"/>
                <a:gd name="T1" fmla="*/ T0 w 4"/>
                <a:gd name="T2" fmla="+- 0 2279 2279"/>
                <a:gd name="T3" fmla="*/ 2279 h 4"/>
                <a:gd name="T4" fmla="+- 0 6608 6608"/>
                <a:gd name="T5" fmla="*/ T4 w 4"/>
                <a:gd name="T6" fmla="+- 0 2283 2279"/>
                <a:gd name="T7" fmla="*/ 2283 h 4"/>
                <a:gd name="T8" fmla="+- 0 6608 6608"/>
                <a:gd name="T9" fmla="*/ T8 w 4"/>
                <a:gd name="T10" fmla="+- 0 2279 2279"/>
                <a:gd name="T11" fmla="*/ 2279 h 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235" name="Line 171">
              <a:extLst>
                <a:ext uri="{FF2B5EF4-FFF2-40B4-BE49-F238E27FC236}">
                  <a16:creationId xmlns:a16="http://schemas.microsoft.com/office/drawing/2014/main" xmlns="" id="{8A357F47-4997-4CFA-A957-CBC7838ACC0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96" y="2277"/>
              <a:ext cx="10" cy="0"/>
            </a:xfrm>
            <a:prstGeom prst="line">
              <a:avLst/>
            </a:prstGeom>
            <a:noFill/>
            <a:ln w="219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6" name="Freeform 170">
              <a:extLst>
                <a:ext uri="{FF2B5EF4-FFF2-40B4-BE49-F238E27FC236}">
                  <a16:creationId xmlns:a16="http://schemas.microsoft.com/office/drawing/2014/main" xmlns="" id="{76F07E28-3B39-456C-90AB-51AA0C6D7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79"/>
              <a:ext cx="4" cy="2"/>
            </a:xfrm>
            <a:custGeom>
              <a:avLst/>
              <a:gdLst>
                <a:gd name="T0" fmla="+- 0 6601 6598"/>
                <a:gd name="T1" fmla="*/ T0 w 4"/>
                <a:gd name="T2" fmla="+- 0 6598 6598"/>
                <a:gd name="T3" fmla="*/ T2 w 4"/>
                <a:gd name="T4" fmla="+- 0 6601 6598"/>
                <a:gd name="T5" fmla="*/ T4 w 4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  <a:cxn ang="0">
                  <a:pos x="T5" y="0"/>
                </a:cxn>
              </a:cxnLst>
              <a:rect l="0" t="0" r="r" b="b"/>
              <a:pathLst>
                <a:path w="4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37" name="AutoShape 169">
              <a:extLst>
                <a:ext uri="{FF2B5EF4-FFF2-40B4-BE49-F238E27FC236}">
                  <a16:creationId xmlns:a16="http://schemas.microsoft.com/office/drawing/2014/main" xmlns="" id="{3DFA773D-5F1D-4BC4-B6AD-55F5A58F7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2" y="2260"/>
              <a:ext cx="4" cy="25"/>
            </a:xfrm>
            <a:custGeom>
              <a:avLst/>
              <a:gdLst>
                <a:gd name="T0" fmla="+- 0 6606 6603"/>
                <a:gd name="T1" fmla="*/ T0 w 4"/>
                <a:gd name="T2" fmla="+- 0 2274 2260"/>
                <a:gd name="T3" fmla="*/ 2274 h 25"/>
                <a:gd name="T4" fmla="+- 0 6606 6603"/>
                <a:gd name="T5" fmla="*/ T4 w 4"/>
                <a:gd name="T6" fmla="+- 0 2284 2260"/>
                <a:gd name="T7" fmla="*/ 2284 h 25"/>
                <a:gd name="T8" fmla="+- 0 6603 6603"/>
                <a:gd name="T9" fmla="*/ T8 w 4"/>
                <a:gd name="T10" fmla="+- 0 2260 2260"/>
                <a:gd name="T11" fmla="*/ 2260 h 25"/>
                <a:gd name="T12" fmla="+- 0 6603 6603"/>
                <a:gd name="T13" fmla="*/ T12 w 4"/>
                <a:gd name="T14" fmla="+- 0 2284 2260"/>
                <a:gd name="T15" fmla="*/ 2284 h 2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4" h="25">
                  <a:moveTo>
                    <a:pt x="3" y="14"/>
                  </a:moveTo>
                  <a:lnTo>
                    <a:pt x="3" y="24"/>
                  </a:lnTo>
                  <a:moveTo>
                    <a:pt x="0" y="0"/>
                  </a:moveTo>
                  <a:lnTo>
                    <a:pt x="0" y="24"/>
                  </a:lnTo>
                </a:path>
              </a:pathLst>
            </a:custGeom>
            <a:noFill/>
            <a:ln w="219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38" name="Freeform 168">
              <a:extLst>
                <a:ext uri="{FF2B5EF4-FFF2-40B4-BE49-F238E27FC236}">
                  <a16:creationId xmlns:a16="http://schemas.microsoft.com/office/drawing/2014/main" xmlns="" id="{2AD22F2C-A988-4113-9E97-AA0C0E401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7" y="2403"/>
              <a:ext cx="42" cy="45"/>
            </a:xfrm>
            <a:custGeom>
              <a:avLst/>
              <a:gdLst>
                <a:gd name="T0" fmla="+- 0 6587 6587"/>
                <a:gd name="T1" fmla="*/ T0 w 42"/>
                <a:gd name="T2" fmla="+- 0 2438 2404"/>
                <a:gd name="T3" fmla="*/ 2438 h 45"/>
                <a:gd name="T4" fmla="+- 0 6591 6587"/>
                <a:gd name="T5" fmla="*/ T4 w 42"/>
                <a:gd name="T6" fmla="+- 0 2421 2404"/>
                <a:gd name="T7" fmla="*/ 2421 h 45"/>
                <a:gd name="T8" fmla="+- 0 6608 6587"/>
                <a:gd name="T9" fmla="*/ T8 w 42"/>
                <a:gd name="T10" fmla="+- 0 2404 2404"/>
                <a:gd name="T11" fmla="*/ 2404 h 45"/>
                <a:gd name="T12" fmla="+- 0 6625 6587"/>
                <a:gd name="T13" fmla="*/ T12 w 42"/>
                <a:gd name="T14" fmla="+- 0 2404 2404"/>
                <a:gd name="T15" fmla="*/ 2404 h 45"/>
                <a:gd name="T16" fmla="+- 0 6629 6587"/>
                <a:gd name="T17" fmla="*/ T16 w 42"/>
                <a:gd name="T18" fmla="+- 0 2414 2404"/>
                <a:gd name="T19" fmla="*/ 2414 h 45"/>
                <a:gd name="T20" fmla="+- 0 6625 6587"/>
                <a:gd name="T21" fmla="*/ T20 w 42"/>
                <a:gd name="T22" fmla="+- 0 2431 2404"/>
                <a:gd name="T23" fmla="*/ 2431 h 45"/>
                <a:gd name="T24" fmla="+- 0 6608 6587"/>
                <a:gd name="T25" fmla="*/ T24 w 42"/>
                <a:gd name="T26" fmla="+- 0 2449 2404"/>
                <a:gd name="T27" fmla="*/ 2449 h 45"/>
                <a:gd name="T28" fmla="+- 0 6591 6587"/>
                <a:gd name="T29" fmla="*/ T28 w 42"/>
                <a:gd name="T30" fmla="+- 0 2449 2404"/>
                <a:gd name="T31" fmla="*/ 2449 h 45"/>
                <a:gd name="T32" fmla="+- 0 6587 6587"/>
                <a:gd name="T33" fmla="*/ T32 w 42"/>
                <a:gd name="T34" fmla="+- 0 2438 2404"/>
                <a:gd name="T35" fmla="*/ 2438 h 4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42" h="45">
                  <a:moveTo>
                    <a:pt x="0" y="34"/>
                  </a:moveTo>
                  <a:lnTo>
                    <a:pt x="4" y="17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42" y="10"/>
                  </a:lnTo>
                  <a:lnTo>
                    <a:pt x="38" y="27"/>
                  </a:lnTo>
                  <a:lnTo>
                    <a:pt x="21" y="45"/>
                  </a:lnTo>
                  <a:lnTo>
                    <a:pt x="4" y="45"/>
                  </a:lnTo>
                  <a:lnTo>
                    <a:pt x="0" y="34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239" name="Line 167">
              <a:extLst>
                <a:ext uri="{FF2B5EF4-FFF2-40B4-BE49-F238E27FC236}">
                  <a16:creationId xmlns:a16="http://schemas.microsoft.com/office/drawing/2014/main" xmlns="" id="{70373384-7232-479A-B8DE-305D822E7FD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96" y="2430"/>
              <a:ext cx="10" cy="0"/>
            </a:xfrm>
            <a:prstGeom prst="line">
              <a:avLst/>
            </a:prstGeom>
            <a:noFill/>
            <a:ln w="219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0" name="Line 166">
              <a:extLst>
                <a:ext uri="{FF2B5EF4-FFF2-40B4-BE49-F238E27FC236}">
                  <a16:creationId xmlns:a16="http://schemas.microsoft.com/office/drawing/2014/main" xmlns="" id="{95529EC2-0A1C-4CAA-9C67-3123697A39C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05" y="2424"/>
              <a:ext cx="3" cy="0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1" name="AutoShape 165">
              <a:extLst>
                <a:ext uri="{FF2B5EF4-FFF2-40B4-BE49-F238E27FC236}">
                  <a16:creationId xmlns:a16="http://schemas.microsoft.com/office/drawing/2014/main" xmlns="" id="{1581AF8F-CB2A-4879-A14D-046E4DDAF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2" y="2408"/>
              <a:ext cx="11" cy="25"/>
            </a:xfrm>
            <a:custGeom>
              <a:avLst/>
              <a:gdLst>
                <a:gd name="T0" fmla="+- 0 6603 6603"/>
                <a:gd name="T1" fmla="*/ T0 w 11"/>
                <a:gd name="T2" fmla="+- 0 2419 2409"/>
                <a:gd name="T3" fmla="*/ 2419 h 25"/>
                <a:gd name="T4" fmla="+- 0 6603 6603"/>
                <a:gd name="T5" fmla="*/ T4 w 11"/>
                <a:gd name="T6" fmla="+- 0 2433 2409"/>
                <a:gd name="T7" fmla="*/ 2433 h 25"/>
                <a:gd name="T8" fmla="+- 0 6603 6603"/>
                <a:gd name="T9" fmla="*/ T8 w 11"/>
                <a:gd name="T10" fmla="+- 0 2416 2409"/>
                <a:gd name="T11" fmla="*/ 2416 h 25"/>
                <a:gd name="T12" fmla="+- 0 6613 6603"/>
                <a:gd name="T13" fmla="*/ T12 w 11"/>
                <a:gd name="T14" fmla="+- 0 2416 2409"/>
                <a:gd name="T15" fmla="*/ 2416 h 25"/>
                <a:gd name="T16" fmla="+- 0 6610 6603"/>
                <a:gd name="T17" fmla="*/ T16 w 11"/>
                <a:gd name="T18" fmla="+- 0 2409 2409"/>
                <a:gd name="T19" fmla="*/ 2409 h 25"/>
                <a:gd name="T20" fmla="+- 0 6610 6603"/>
                <a:gd name="T21" fmla="*/ T20 w 11"/>
                <a:gd name="T22" fmla="+- 0 2419 2409"/>
                <a:gd name="T23" fmla="*/ 2419 h 2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11" h="25">
                  <a:moveTo>
                    <a:pt x="0" y="10"/>
                  </a:moveTo>
                  <a:lnTo>
                    <a:pt x="0" y="24"/>
                  </a:lnTo>
                  <a:moveTo>
                    <a:pt x="0" y="7"/>
                  </a:moveTo>
                  <a:lnTo>
                    <a:pt x="10" y="7"/>
                  </a:lnTo>
                  <a:moveTo>
                    <a:pt x="7" y="0"/>
                  </a:moveTo>
                  <a:lnTo>
                    <a:pt x="7" y="10"/>
                  </a:lnTo>
                </a:path>
              </a:pathLst>
            </a:custGeom>
            <a:noFill/>
            <a:ln w="219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42" name="Freeform 164">
              <a:extLst>
                <a:ext uri="{FF2B5EF4-FFF2-40B4-BE49-F238E27FC236}">
                  <a16:creationId xmlns:a16="http://schemas.microsoft.com/office/drawing/2014/main" xmlns="" id="{F1069A6D-3DDE-418F-A98A-845A787EA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424"/>
              <a:ext cx="4" cy="4"/>
            </a:xfrm>
            <a:custGeom>
              <a:avLst/>
              <a:gdLst>
                <a:gd name="T0" fmla="+- 0 6601 6598"/>
                <a:gd name="T1" fmla="*/ T0 w 4"/>
                <a:gd name="T2" fmla="+- 0 2424 2424"/>
                <a:gd name="T3" fmla="*/ 2424 h 4"/>
                <a:gd name="T4" fmla="+- 0 6598 6598"/>
                <a:gd name="T5" fmla="*/ T4 w 4"/>
                <a:gd name="T6" fmla="+- 0 2424 2424"/>
                <a:gd name="T7" fmla="*/ 2424 h 4"/>
                <a:gd name="T8" fmla="+- 0 6601 6598"/>
                <a:gd name="T9" fmla="*/ T8 w 4"/>
                <a:gd name="T10" fmla="+- 0 2428 2424"/>
                <a:gd name="T11" fmla="*/ 2428 h 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0" y="0"/>
                  </a:lnTo>
                  <a:lnTo>
                    <a:pt x="3" y="4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243" name="Line 163">
              <a:extLst>
                <a:ext uri="{FF2B5EF4-FFF2-40B4-BE49-F238E27FC236}">
                  <a16:creationId xmlns:a16="http://schemas.microsoft.com/office/drawing/2014/main" xmlns="" id="{3F2AB71E-C8A1-46DE-A0A8-4D622E511D5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13" y="2412"/>
              <a:ext cx="0" cy="21"/>
            </a:xfrm>
            <a:prstGeom prst="line">
              <a:avLst/>
            </a:prstGeom>
            <a:noFill/>
            <a:ln w="218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4" name="AutoShape 162">
              <a:extLst>
                <a:ext uri="{FF2B5EF4-FFF2-40B4-BE49-F238E27FC236}">
                  <a16:creationId xmlns:a16="http://schemas.microsoft.com/office/drawing/2014/main" xmlns="" id="{D5816838-D46D-43DB-8DD4-F7FA3BB8C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6" y="2415"/>
              <a:ext cx="14" cy="2"/>
            </a:xfrm>
            <a:custGeom>
              <a:avLst/>
              <a:gdLst>
                <a:gd name="T0" fmla="+- 0 6606 6606"/>
                <a:gd name="T1" fmla="*/ T0 w 14"/>
                <a:gd name="T2" fmla="+- 0 6617 6606"/>
                <a:gd name="T3" fmla="*/ T2 w 14"/>
                <a:gd name="T4" fmla="+- 0 6610 6606"/>
                <a:gd name="T5" fmla="*/ T4 w 14"/>
                <a:gd name="T6" fmla="+- 0 6620 6606"/>
                <a:gd name="T7" fmla="*/ T6 w 14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  <a:cxn ang="0">
                  <a:pos x="T5" y="0"/>
                </a:cxn>
                <a:cxn ang="0">
                  <a:pos x="T7" y="0"/>
                </a:cxn>
              </a:cxnLst>
              <a:rect l="0" t="0" r="r" b="b"/>
              <a:pathLst>
                <a:path w="14">
                  <a:moveTo>
                    <a:pt x="0" y="0"/>
                  </a:moveTo>
                  <a:lnTo>
                    <a:pt x="11" y="0"/>
                  </a:lnTo>
                  <a:moveTo>
                    <a:pt x="4" y="0"/>
                  </a:moveTo>
                  <a:lnTo>
                    <a:pt x="14" y="0"/>
                  </a:lnTo>
                </a:path>
              </a:pathLst>
            </a:custGeom>
            <a:noFill/>
            <a:ln w="219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45" name="Freeform 161">
              <a:extLst>
                <a:ext uri="{FF2B5EF4-FFF2-40B4-BE49-F238E27FC236}">
                  <a16:creationId xmlns:a16="http://schemas.microsoft.com/office/drawing/2014/main" xmlns="" id="{55581F52-EEA5-4395-A889-6E1DE3029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4" y="2414"/>
              <a:ext cx="4" cy="4"/>
            </a:xfrm>
            <a:custGeom>
              <a:avLst/>
              <a:gdLst>
                <a:gd name="T0" fmla="+- 0 6615 6615"/>
                <a:gd name="T1" fmla="*/ T0 w 4"/>
                <a:gd name="T2" fmla="+- 0 2414 2414"/>
                <a:gd name="T3" fmla="*/ 2414 h 4"/>
                <a:gd name="T4" fmla="+- 0 6618 6615"/>
                <a:gd name="T5" fmla="*/ T4 w 4"/>
                <a:gd name="T6" fmla="+- 0 2414 2414"/>
                <a:gd name="T7" fmla="*/ 2414 h 4"/>
                <a:gd name="T8" fmla="+- 0 6618 6615"/>
                <a:gd name="T9" fmla="*/ T8 w 4"/>
                <a:gd name="T10" fmla="+- 0 2417 2414"/>
                <a:gd name="T11" fmla="*/ 2417 h 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3" y="0"/>
                  </a:lnTo>
                  <a:lnTo>
                    <a:pt x="3" y="3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246" name="Line 160">
              <a:extLst>
                <a:ext uri="{FF2B5EF4-FFF2-40B4-BE49-F238E27FC236}">
                  <a16:creationId xmlns:a16="http://schemas.microsoft.com/office/drawing/2014/main" xmlns="" id="{E7E8AB49-35CB-4A6D-88EC-D5CEBCEB8D3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10" y="2421"/>
              <a:ext cx="10" cy="0"/>
            </a:xfrm>
            <a:prstGeom prst="line">
              <a:avLst/>
            </a:prstGeom>
            <a:noFill/>
            <a:ln w="439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7" name="AutoShape 159">
              <a:extLst>
                <a:ext uri="{FF2B5EF4-FFF2-40B4-BE49-F238E27FC236}">
                  <a16:creationId xmlns:a16="http://schemas.microsoft.com/office/drawing/2014/main" xmlns="" id="{C977BB49-6B6B-49FA-A0E1-566866956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6" y="2412"/>
              <a:ext cx="2" cy="18"/>
            </a:xfrm>
            <a:custGeom>
              <a:avLst/>
              <a:gdLst>
                <a:gd name="T0" fmla="+- 0 2412 2412"/>
                <a:gd name="T1" fmla="*/ 2412 h 18"/>
                <a:gd name="T2" fmla="+- 0 2423 2412"/>
                <a:gd name="T3" fmla="*/ 2423 h 18"/>
                <a:gd name="T4" fmla="+- 0 2419 2412"/>
                <a:gd name="T5" fmla="*/ 2419 h 18"/>
                <a:gd name="T6" fmla="+- 0 2430 2412"/>
                <a:gd name="T7" fmla="*/ 2430 h 18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  <a:cxn ang="0">
                  <a:pos x="0" y="T5"/>
                </a:cxn>
                <a:cxn ang="0">
                  <a:pos x="0" y="T7"/>
                </a:cxn>
              </a:cxnLst>
              <a:rect l="0" t="0" r="r" b="b"/>
              <a:pathLst>
                <a:path h="18">
                  <a:moveTo>
                    <a:pt x="0" y="0"/>
                  </a:moveTo>
                  <a:lnTo>
                    <a:pt x="0" y="11"/>
                  </a:lnTo>
                  <a:moveTo>
                    <a:pt x="0" y="7"/>
                  </a:moveTo>
                  <a:lnTo>
                    <a:pt x="0" y="18"/>
                  </a:lnTo>
                </a:path>
              </a:pathLst>
            </a:custGeom>
            <a:noFill/>
            <a:ln w="219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48" name="Freeform 158">
              <a:extLst>
                <a:ext uri="{FF2B5EF4-FFF2-40B4-BE49-F238E27FC236}">
                  <a16:creationId xmlns:a16="http://schemas.microsoft.com/office/drawing/2014/main" xmlns="" id="{D3922CA9-CFDB-4AA8-9B3E-0E87F4948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" y="2424"/>
              <a:ext cx="7" cy="11"/>
            </a:xfrm>
            <a:custGeom>
              <a:avLst/>
              <a:gdLst>
                <a:gd name="T0" fmla="+- 0 6618 6612"/>
                <a:gd name="T1" fmla="*/ T0 w 7"/>
                <a:gd name="T2" fmla="+- 0 2424 2424"/>
                <a:gd name="T3" fmla="*/ 2424 h 11"/>
                <a:gd name="T4" fmla="+- 0 6618 6612"/>
                <a:gd name="T5" fmla="*/ T4 w 7"/>
                <a:gd name="T6" fmla="+- 0 2428 2424"/>
                <a:gd name="T7" fmla="*/ 2428 h 11"/>
                <a:gd name="T8" fmla="+- 0 6615 6612"/>
                <a:gd name="T9" fmla="*/ T8 w 7"/>
                <a:gd name="T10" fmla="+- 0 2428 2424"/>
                <a:gd name="T11" fmla="*/ 2428 h 11"/>
                <a:gd name="T12" fmla="+- 0 6612 6612"/>
                <a:gd name="T13" fmla="*/ T12 w 7"/>
                <a:gd name="T14" fmla="+- 0 2435 2424"/>
                <a:gd name="T15" fmla="*/ 2435 h 1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7" h="11">
                  <a:moveTo>
                    <a:pt x="6" y="0"/>
                  </a:moveTo>
                  <a:lnTo>
                    <a:pt x="6" y="4"/>
                  </a:lnTo>
                  <a:lnTo>
                    <a:pt x="3" y="4"/>
                  </a:lnTo>
                  <a:lnTo>
                    <a:pt x="0" y="11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49" name="Freeform 157">
              <a:extLst>
                <a:ext uri="{FF2B5EF4-FFF2-40B4-BE49-F238E27FC236}">
                  <a16:creationId xmlns:a16="http://schemas.microsoft.com/office/drawing/2014/main" xmlns="" id="{59668E4B-9716-42D2-BD66-2434AD01C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8" y="2434"/>
              <a:ext cx="4" cy="4"/>
            </a:xfrm>
            <a:custGeom>
              <a:avLst/>
              <a:gdLst>
                <a:gd name="T0" fmla="+- 0 6612 6608"/>
                <a:gd name="T1" fmla="*/ T0 w 4"/>
                <a:gd name="T2" fmla="+- 0 2435 2435"/>
                <a:gd name="T3" fmla="*/ 2435 h 4"/>
                <a:gd name="T4" fmla="+- 0 6612 6608"/>
                <a:gd name="T5" fmla="*/ T4 w 4"/>
                <a:gd name="T6" fmla="+- 0 2435 2435"/>
                <a:gd name="T7" fmla="*/ 2435 h 4"/>
                <a:gd name="T8" fmla="+- 0 6608 6608"/>
                <a:gd name="T9" fmla="*/ T8 w 4"/>
                <a:gd name="T10" fmla="+- 0 2438 2435"/>
                <a:gd name="T11" fmla="*/ 2438 h 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250" name="Line 156">
              <a:extLst>
                <a:ext uri="{FF2B5EF4-FFF2-40B4-BE49-F238E27FC236}">
                  <a16:creationId xmlns:a16="http://schemas.microsoft.com/office/drawing/2014/main" xmlns="" id="{54731918-59A6-4EAC-9A5B-6A6AF6D36C8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01" y="2438"/>
              <a:ext cx="4" cy="0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1" name="Line 155">
              <a:extLst>
                <a:ext uri="{FF2B5EF4-FFF2-40B4-BE49-F238E27FC236}">
                  <a16:creationId xmlns:a16="http://schemas.microsoft.com/office/drawing/2014/main" xmlns="" id="{614EFA0D-F20F-4227-A602-8A41A991B46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96" y="2433"/>
              <a:ext cx="10" cy="0"/>
            </a:xfrm>
            <a:prstGeom prst="line">
              <a:avLst/>
            </a:prstGeom>
            <a:noFill/>
            <a:ln w="219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2" name="Freeform 154">
              <a:extLst>
                <a:ext uri="{FF2B5EF4-FFF2-40B4-BE49-F238E27FC236}">
                  <a16:creationId xmlns:a16="http://schemas.microsoft.com/office/drawing/2014/main" xmlns="" id="{E5914333-5B61-43DE-A5DD-B068B629F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434"/>
              <a:ext cx="4" cy="4"/>
            </a:xfrm>
            <a:custGeom>
              <a:avLst/>
              <a:gdLst>
                <a:gd name="T0" fmla="+- 0 6601 6598"/>
                <a:gd name="T1" fmla="*/ T0 w 4"/>
                <a:gd name="T2" fmla="+- 0 2435 2435"/>
                <a:gd name="T3" fmla="*/ 2435 h 4"/>
                <a:gd name="T4" fmla="+- 0 6598 6598"/>
                <a:gd name="T5" fmla="*/ T4 w 4"/>
                <a:gd name="T6" fmla="+- 0 2438 2435"/>
                <a:gd name="T7" fmla="*/ 2438 h 4"/>
                <a:gd name="T8" fmla="+- 0 6601 6598"/>
                <a:gd name="T9" fmla="*/ T8 w 4"/>
                <a:gd name="T10" fmla="+- 0 2438 2435"/>
                <a:gd name="T11" fmla="*/ 2438 h 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253" name="Line 153">
              <a:extLst>
                <a:ext uri="{FF2B5EF4-FFF2-40B4-BE49-F238E27FC236}">
                  <a16:creationId xmlns:a16="http://schemas.microsoft.com/office/drawing/2014/main" xmlns="" id="{DECAA01F-DF37-4195-9161-F546AFEDD41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06" y="2430"/>
              <a:ext cx="0" cy="10"/>
            </a:xfrm>
            <a:prstGeom prst="line">
              <a:avLst/>
            </a:prstGeom>
            <a:noFill/>
            <a:ln w="219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4" name="Line 152">
              <a:extLst>
                <a:ext uri="{FF2B5EF4-FFF2-40B4-BE49-F238E27FC236}">
                  <a16:creationId xmlns:a16="http://schemas.microsoft.com/office/drawing/2014/main" xmlns="" id="{E434490E-C9F1-4252-9219-3D444035154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01" y="2438"/>
              <a:ext cx="4" cy="0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5" name="Line 151">
              <a:extLst>
                <a:ext uri="{FF2B5EF4-FFF2-40B4-BE49-F238E27FC236}">
                  <a16:creationId xmlns:a16="http://schemas.microsoft.com/office/drawing/2014/main" xmlns="" id="{28F42EC8-D8EF-47ED-BA30-2B9E9131FD6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03" y="2437"/>
              <a:ext cx="10" cy="0"/>
            </a:xfrm>
            <a:prstGeom prst="line">
              <a:avLst/>
            </a:prstGeom>
            <a:noFill/>
            <a:ln w="219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" name="Freeform 150">
              <a:extLst>
                <a:ext uri="{FF2B5EF4-FFF2-40B4-BE49-F238E27FC236}">
                  <a16:creationId xmlns:a16="http://schemas.microsoft.com/office/drawing/2014/main" xmlns="" id="{23C48440-D808-4918-8754-9892C48C2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7" y="2829"/>
              <a:ext cx="42" cy="45"/>
            </a:xfrm>
            <a:custGeom>
              <a:avLst/>
              <a:gdLst>
                <a:gd name="T0" fmla="+- 0 6587 6587"/>
                <a:gd name="T1" fmla="*/ T0 w 42"/>
                <a:gd name="T2" fmla="+- 0 2864 2829"/>
                <a:gd name="T3" fmla="*/ 2864 h 45"/>
                <a:gd name="T4" fmla="+- 0 6591 6587"/>
                <a:gd name="T5" fmla="*/ T4 w 42"/>
                <a:gd name="T6" fmla="+- 0 2846 2829"/>
                <a:gd name="T7" fmla="*/ 2846 h 45"/>
                <a:gd name="T8" fmla="+- 0 6608 6587"/>
                <a:gd name="T9" fmla="*/ T8 w 42"/>
                <a:gd name="T10" fmla="+- 0 2829 2829"/>
                <a:gd name="T11" fmla="*/ 2829 h 45"/>
                <a:gd name="T12" fmla="+- 0 6625 6587"/>
                <a:gd name="T13" fmla="*/ T12 w 42"/>
                <a:gd name="T14" fmla="+- 0 2829 2829"/>
                <a:gd name="T15" fmla="*/ 2829 h 45"/>
                <a:gd name="T16" fmla="+- 0 6629 6587"/>
                <a:gd name="T17" fmla="*/ T16 w 42"/>
                <a:gd name="T18" fmla="+- 0 2839 2829"/>
                <a:gd name="T19" fmla="*/ 2839 h 45"/>
                <a:gd name="T20" fmla="+- 0 6625 6587"/>
                <a:gd name="T21" fmla="*/ T20 w 42"/>
                <a:gd name="T22" fmla="+- 0 2857 2829"/>
                <a:gd name="T23" fmla="*/ 2857 h 45"/>
                <a:gd name="T24" fmla="+- 0 6608 6587"/>
                <a:gd name="T25" fmla="*/ T24 w 42"/>
                <a:gd name="T26" fmla="+- 0 2874 2829"/>
                <a:gd name="T27" fmla="*/ 2874 h 45"/>
                <a:gd name="T28" fmla="+- 0 6591 6587"/>
                <a:gd name="T29" fmla="*/ T28 w 42"/>
                <a:gd name="T30" fmla="+- 0 2874 2829"/>
                <a:gd name="T31" fmla="*/ 2874 h 45"/>
                <a:gd name="T32" fmla="+- 0 6587 6587"/>
                <a:gd name="T33" fmla="*/ T32 w 42"/>
                <a:gd name="T34" fmla="+- 0 2864 2829"/>
                <a:gd name="T35" fmla="*/ 2864 h 4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42" h="45">
                  <a:moveTo>
                    <a:pt x="0" y="35"/>
                  </a:moveTo>
                  <a:lnTo>
                    <a:pt x="4" y="17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42" y="10"/>
                  </a:lnTo>
                  <a:lnTo>
                    <a:pt x="38" y="28"/>
                  </a:lnTo>
                  <a:lnTo>
                    <a:pt x="21" y="45"/>
                  </a:lnTo>
                  <a:lnTo>
                    <a:pt x="4" y="45"/>
                  </a:lnTo>
                  <a:lnTo>
                    <a:pt x="0" y="35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257" name="Line 149">
              <a:extLst>
                <a:ext uri="{FF2B5EF4-FFF2-40B4-BE49-F238E27FC236}">
                  <a16:creationId xmlns:a16="http://schemas.microsoft.com/office/drawing/2014/main" xmlns="" id="{22621DB7-DA06-40AC-B125-0FBA4D77983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96" y="2855"/>
              <a:ext cx="10" cy="0"/>
            </a:xfrm>
            <a:prstGeom prst="line">
              <a:avLst/>
            </a:prstGeom>
            <a:noFill/>
            <a:ln w="219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8" name="Line 148">
              <a:extLst>
                <a:ext uri="{FF2B5EF4-FFF2-40B4-BE49-F238E27FC236}">
                  <a16:creationId xmlns:a16="http://schemas.microsoft.com/office/drawing/2014/main" xmlns="" id="{33334579-C7CB-4732-AB38-C25E2D7B279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01" y="2853"/>
              <a:ext cx="0" cy="0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9" name="Line 147">
              <a:extLst>
                <a:ext uri="{FF2B5EF4-FFF2-40B4-BE49-F238E27FC236}">
                  <a16:creationId xmlns:a16="http://schemas.microsoft.com/office/drawing/2014/main" xmlns="" id="{D0F8FE66-A265-400C-8F51-953DFE1C1D4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05" y="2846"/>
              <a:ext cx="3" cy="0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0" name="Line 146">
              <a:extLst>
                <a:ext uri="{FF2B5EF4-FFF2-40B4-BE49-F238E27FC236}">
                  <a16:creationId xmlns:a16="http://schemas.microsoft.com/office/drawing/2014/main" xmlns="" id="{5D16D57A-862C-4F07-A39B-0B8F4DB4184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01" y="2850"/>
              <a:ext cx="4" cy="0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1" name="Line 145">
              <a:extLst>
                <a:ext uri="{FF2B5EF4-FFF2-40B4-BE49-F238E27FC236}">
                  <a16:creationId xmlns:a16="http://schemas.microsoft.com/office/drawing/2014/main" xmlns="" id="{B8BA41A3-A7CA-4C6C-8849-188667DB4BF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03" y="2841"/>
              <a:ext cx="10" cy="0"/>
            </a:xfrm>
            <a:prstGeom prst="line">
              <a:avLst/>
            </a:prstGeom>
            <a:noFill/>
            <a:ln w="219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2" name="Line 144">
              <a:extLst>
                <a:ext uri="{FF2B5EF4-FFF2-40B4-BE49-F238E27FC236}">
                  <a16:creationId xmlns:a16="http://schemas.microsoft.com/office/drawing/2014/main" xmlns="" id="{0E68CE05-119D-4877-A7C0-68B48883926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10" y="2834"/>
              <a:ext cx="0" cy="11"/>
            </a:xfrm>
            <a:prstGeom prst="line">
              <a:avLst/>
            </a:prstGeom>
            <a:noFill/>
            <a:ln w="219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3" name="Freeform 143">
              <a:extLst>
                <a:ext uri="{FF2B5EF4-FFF2-40B4-BE49-F238E27FC236}">
                  <a16:creationId xmlns:a16="http://schemas.microsoft.com/office/drawing/2014/main" xmlns="" id="{38B4E7A2-52C2-47F6-A934-06E9ACC8F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849"/>
              <a:ext cx="4" cy="4"/>
            </a:xfrm>
            <a:custGeom>
              <a:avLst/>
              <a:gdLst>
                <a:gd name="T0" fmla="+- 0 6601 6598"/>
                <a:gd name="T1" fmla="*/ T0 w 4"/>
                <a:gd name="T2" fmla="+- 0 2850 2850"/>
                <a:gd name="T3" fmla="*/ 2850 h 4"/>
                <a:gd name="T4" fmla="+- 0 6598 6598"/>
                <a:gd name="T5" fmla="*/ T4 w 4"/>
                <a:gd name="T6" fmla="+- 0 2850 2850"/>
                <a:gd name="T7" fmla="*/ 2850 h 4"/>
                <a:gd name="T8" fmla="+- 0 6601 6598"/>
                <a:gd name="T9" fmla="*/ T8 w 4"/>
                <a:gd name="T10" fmla="+- 0 2853 2850"/>
                <a:gd name="T11" fmla="*/ 2853 h 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264" name="Line 142">
              <a:extLst>
                <a:ext uri="{FF2B5EF4-FFF2-40B4-BE49-F238E27FC236}">
                  <a16:creationId xmlns:a16="http://schemas.microsoft.com/office/drawing/2014/main" xmlns="" id="{36A7094A-F3B0-4492-959B-3E06EAD974F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12" y="2839"/>
              <a:ext cx="3" cy="4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5" name="Line 141">
              <a:extLst>
                <a:ext uri="{FF2B5EF4-FFF2-40B4-BE49-F238E27FC236}">
                  <a16:creationId xmlns:a16="http://schemas.microsoft.com/office/drawing/2014/main" xmlns="" id="{8D08C0C2-4689-4926-950B-13D8F1DC48C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10" y="2841"/>
              <a:ext cx="10" cy="0"/>
            </a:xfrm>
            <a:prstGeom prst="line">
              <a:avLst/>
            </a:prstGeom>
            <a:noFill/>
            <a:ln w="219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" name="Freeform 140">
              <a:extLst>
                <a:ext uri="{FF2B5EF4-FFF2-40B4-BE49-F238E27FC236}">
                  <a16:creationId xmlns:a16="http://schemas.microsoft.com/office/drawing/2014/main" xmlns="" id="{7FFB21EB-6497-442B-AE32-77517797D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4" y="2839"/>
              <a:ext cx="4" cy="4"/>
            </a:xfrm>
            <a:custGeom>
              <a:avLst/>
              <a:gdLst>
                <a:gd name="T0" fmla="+- 0 6615 6615"/>
                <a:gd name="T1" fmla="*/ T0 w 4"/>
                <a:gd name="T2" fmla="+- 0 2839 2839"/>
                <a:gd name="T3" fmla="*/ 2839 h 4"/>
                <a:gd name="T4" fmla="+- 0 6618 6615"/>
                <a:gd name="T5" fmla="*/ T4 w 4"/>
                <a:gd name="T6" fmla="+- 0 2839 2839"/>
                <a:gd name="T7" fmla="*/ 2839 h 4"/>
                <a:gd name="T8" fmla="+- 0 6618 6615"/>
                <a:gd name="T9" fmla="*/ T8 w 4"/>
                <a:gd name="T10" fmla="+- 0 2843 2839"/>
                <a:gd name="T11" fmla="*/ 2843 h 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3" y="0"/>
                  </a:lnTo>
                  <a:lnTo>
                    <a:pt x="3" y="4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267" name="Line 139">
              <a:extLst>
                <a:ext uri="{FF2B5EF4-FFF2-40B4-BE49-F238E27FC236}">
                  <a16:creationId xmlns:a16="http://schemas.microsoft.com/office/drawing/2014/main" xmlns="" id="{AAAC6693-B141-4275-9E17-3DF40339BA5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10" y="2846"/>
              <a:ext cx="10" cy="0"/>
            </a:xfrm>
            <a:prstGeom prst="line">
              <a:avLst/>
            </a:prstGeom>
            <a:noFill/>
            <a:ln w="436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8" name="Line 138">
              <a:extLst>
                <a:ext uri="{FF2B5EF4-FFF2-40B4-BE49-F238E27FC236}">
                  <a16:creationId xmlns:a16="http://schemas.microsoft.com/office/drawing/2014/main" xmlns="" id="{0CD07BDE-3F3F-47FA-8B84-CDE68082700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17" y="2838"/>
              <a:ext cx="0" cy="20"/>
            </a:xfrm>
            <a:prstGeom prst="line">
              <a:avLst/>
            </a:prstGeom>
            <a:noFill/>
            <a:ln w="219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9" name="Freeform 137">
              <a:extLst>
                <a:ext uri="{FF2B5EF4-FFF2-40B4-BE49-F238E27FC236}">
                  <a16:creationId xmlns:a16="http://schemas.microsoft.com/office/drawing/2014/main" xmlns="" id="{107B0959-991F-45A6-A046-8C35BC425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" y="2849"/>
              <a:ext cx="7" cy="11"/>
            </a:xfrm>
            <a:custGeom>
              <a:avLst/>
              <a:gdLst>
                <a:gd name="T0" fmla="+- 0 6618 6612"/>
                <a:gd name="T1" fmla="*/ T0 w 7"/>
                <a:gd name="T2" fmla="+- 0 2850 2850"/>
                <a:gd name="T3" fmla="*/ 2850 h 11"/>
                <a:gd name="T4" fmla="+- 0 6618 6612"/>
                <a:gd name="T5" fmla="*/ T4 w 7"/>
                <a:gd name="T6" fmla="+- 0 2853 2850"/>
                <a:gd name="T7" fmla="*/ 2853 h 11"/>
                <a:gd name="T8" fmla="+- 0 6615 6612"/>
                <a:gd name="T9" fmla="*/ T8 w 7"/>
                <a:gd name="T10" fmla="+- 0 2853 2850"/>
                <a:gd name="T11" fmla="*/ 2853 h 11"/>
                <a:gd name="T12" fmla="+- 0 6612 6612"/>
                <a:gd name="T13" fmla="*/ T12 w 7"/>
                <a:gd name="T14" fmla="+- 0 2860 2850"/>
                <a:gd name="T15" fmla="*/ 2860 h 1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7" h="11">
                  <a:moveTo>
                    <a:pt x="6" y="0"/>
                  </a:moveTo>
                  <a:lnTo>
                    <a:pt x="6" y="3"/>
                  </a:lnTo>
                  <a:lnTo>
                    <a:pt x="3" y="3"/>
                  </a:lnTo>
                  <a:lnTo>
                    <a:pt x="0" y="10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70" name="Freeform 136">
              <a:extLst>
                <a:ext uri="{FF2B5EF4-FFF2-40B4-BE49-F238E27FC236}">
                  <a16:creationId xmlns:a16="http://schemas.microsoft.com/office/drawing/2014/main" xmlns="" id="{C4A5F138-820D-4ACB-AC6A-0F272A36D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8" y="2860"/>
              <a:ext cx="4" cy="4"/>
            </a:xfrm>
            <a:custGeom>
              <a:avLst/>
              <a:gdLst>
                <a:gd name="T0" fmla="+- 0 6612 6608"/>
                <a:gd name="T1" fmla="*/ T0 w 4"/>
                <a:gd name="T2" fmla="+- 0 2860 2860"/>
                <a:gd name="T3" fmla="*/ 2860 h 4"/>
                <a:gd name="T4" fmla="+- 0 6612 6608"/>
                <a:gd name="T5" fmla="*/ T4 w 4"/>
                <a:gd name="T6" fmla="+- 0 2860 2860"/>
                <a:gd name="T7" fmla="*/ 2860 h 4"/>
                <a:gd name="T8" fmla="+- 0 6608 6608"/>
                <a:gd name="T9" fmla="*/ T8 w 4"/>
                <a:gd name="T10" fmla="+- 0 2864 2860"/>
                <a:gd name="T11" fmla="*/ 2864 h 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271" name="Line 135">
              <a:extLst>
                <a:ext uri="{FF2B5EF4-FFF2-40B4-BE49-F238E27FC236}">
                  <a16:creationId xmlns:a16="http://schemas.microsoft.com/office/drawing/2014/main" xmlns="" id="{30153306-460D-47D2-8190-AA62D031E30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01" y="2864"/>
              <a:ext cx="4" cy="0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2" name="Line 134">
              <a:extLst>
                <a:ext uri="{FF2B5EF4-FFF2-40B4-BE49-F238E27FC236}">
                  <a16:creationId xmlns:a16="http://schemas.microsoft.com/office/drawing/2014/main" xmlns="" id="{247A4C2E-9B87-4726-B3C3-CC371F5D64E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96" y="2858"/>
              <a:ext cx="10" cy="0"/>
            </a:xfrm>
            <a:prstGeom prst="line">
              <a:avLst/>
            </a:prstGeom>
            <a:noFill/>
            <a:ln w="219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3" name="Freeform 133">
              <a:extLst>
                <a:ext uri="{FF2B5EF4-FFF2-40B4-BE49-F238E27FC236}">
                  <a16:creationId xmlns:a16="http://schemas.microsoft.com/office/drawing/2014/main" xmlns="" id="{BEDD6344-587F-4258-B8DC-A4B2786A8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860"/>
              <a:ext cx="4" cy="4"/>
            </a:xfrm>
            <a:custGeom>
              <a:avLst/>
              <a:gdLst>
                <a:gd name="T0" fmla="+- 0 6601 6598"/>
                <a:gd name="T1" fmla="*/ T0 w 4"/>
                <a:gd name="T2" fmla="+- 0 2860 2860"/>
                <a:gd name="T3" fmla="*/ 2860 h 4"/>
                <a:gd name="T4" fmla="+- 0 6598 6598"/>
                <a:gd name="T5" fmla="*/ T4 w 4"/>
                <a:gd name="T6" fmla="+- 0 2864 2860"/>
                <a:gd name="T7" fmla="*/ 2864 h 4"/>
                <a:gd name="T8" fmla="+- 0 6601 6598"/>
                <a:gd name="T9" fmla="*/ T8 w 4"/>
                <a:gd name="T10" fmla="+- 0 2864 2860"/>
                <a:gd name="T11" fmla="*/ 2864 h 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0" y="4"/>
                  </a:lnTo>
                  <a:lnTo>
                    <a:pt x="3" y="4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274" name="Line 132">
              <a:extLst>
                <a:ext uri="{FF2B5EF4-FFF2-40B4-BE49-F238E27FC236}">
                  <a16:creationId xmlns:a16="http://schemas.microsoft.com/office/drawing/2014/main" xmlns="" id="{9FEAEA47-8A4C-477D-8802-5820794F2D0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06" y="2855"/>
              <a:ext cx="0" cy="10"/>
            </a:xfrm>
            <a:prstGeom prst="line">
              <a:avLst/>
            </a:prstGeom>
            <a:noFill/>
            <a:ln w="219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5" name="Line 131">
              <a:extLst>
                <a:ext uri="{FF2B5EF4-FFF2-40B4-BE49-F238E27FC236}">
                  <a16:creationId xmlns:a16="http://schemas.microsoft.com/office/drawing/2014/main" xmlns="" id="{CB8F2F6C-A174-4859-B1A5-D4814EA5C7B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01" y="2864"/>
              <a:ext cx="4" cy="0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" name="Line 130">
              <a:extLst>
                <a:ext uri="{FF2B5EF4-FFF2-40B4-BE49-F238E27FC236}">
                  <a16:creationId xmlns:a16="http://schemas.microsoft.com/office/drawing/2014/main" xmlns="" id="{CB075F85-AA2F-4031-B5CE-5A787DE36BB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03" y="2862"/>
              <a:ext cx="10" cy="0"/>
            </a:xfrm>
            <a:prstGeom prst="line">
              <a:avLst/>
            </a:prstGeom>
            <a:noFill/>
            <a:ln w="219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7" name="Freeform 129">
              <a:extLst>
                <a:ext uri="{FF2B5EF4-FFF2-40B4-BE49-F238E27FC236}">
                  <a16:creationId xmlns:a16="http://schemas.microsoft.com/office/drawing/2014/main" xmlns="" id="{8D6D910B-D7E5-4C58-8B16-2CC0B7EC3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4" y="2472"/>
              <a:ext cx="11" cy="14"/>
            </a:xfrm>
            <a:custGeom>
              <a:avLst/>
              <a:gdLst>
                <a:gd name="T0" fmla="+- 0 6605 6605"/>
                <a:gd name="T1" fmla="*/ T0 w 11"/>
                <a:gd name="T2" fmla="+- 0 2483 2473"/>
                <a:gd name="T3" fmla="*/ 2483 h 14"/>
                <a:gd name="T4" fmla="+- 0 6608 6605"/>
                <a:gd name="T5" fmla="*/ T4 w 11"/>
                <a:gd name="T6" fmla="+- 0 2473 2473"/>
                <a:gd name="T7" fmla="*/ 2473 h 14"/>
                <a:gd name="T8" fmla="+- 0 6615 6605"/>
                <a:gd name="T9" fmla="*/ T8 w 11"/>
                <a:gd name="T10" fmla="+- 0 2476 2473"/>
                <a:gd name="T11" fmla="*/ 2476 h 14"/>
                <a:gd name="T12" fmla="+- 0 6608 6605"/>
                <a:gd name="T13" fmla="*/ T12 w 11"/>
                <a:gd name="T14" fmla="+- 0 2487 2473"/>
                <a:gd name="T15" fmla="*/ 2487 h 14"/>
                <a:gd name="T16" fmla="+- 0 6605 6605"/>
                <a:gd name="T17" fmla="*/ T16 w 11"/>
                <a:gd name="T18" fmla="+- 0 2483 2473"/>
                <a:gd name="T19" fmla="*/ 2483 h 1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1" h="14">
                  <a:moveTo>
                    <a:pt x="0" y="10"/>
                  </a:moveTo>
                  <a:lnTo>
                    <a:pt x="3" y="0"/>
                  </a:lnTo>
                  <a:lnTo>
                    <a:pt x="10" y="3"/>
                  </a:lnTo>
                  <a:lnTo>
                    <a:pt x="3" y="14"/>
                  </a:lnTo>
                  <a:lnTo>
                    <a:pt x="0" y="10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278" name="Line 128">
              <a:extLst>
                <a:ext uri="{FF2B5EF4-FFF2-40B4-BE49-F238E27FC236}">
                  <a16:creationId xmlns:a16="http://schemas.microsoft.com/office/drawing/2014/main" xmlns="" id="{027A5C97-F300-4C92-9111-813688A523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77" y="2559"/>
              <a:ext cx="66" cy="0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9" name="AutoShape 127">
              <a:extLst>
                <a:ext uri="{FF2B5EF4-FFF2-40B4-BE49-F238E27FC236}">
                  <a16:creationId xmlns:a16="http://schemas.microsoft.com/office/drawing/2014/main" xmlns="" id="{7E849542-9DE2-4CC1-9497-67E8F5039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6" y="2490"/>
              <a:ext cx="66" cy="52"/>
            </a:xfrm>
            <a:custGeom>
              <a:avLst/>
              <a:gdLst>
                <a:gd name="T0" fmla="+- 0 6577 6577"/>
                <a:gd name="T1" fmla="*/ T0 w 66"/>
                <a:gd name="T2" fmla="+- 0 2542 2490"/>
                <a:gd name="T3" fmla="*/ 2542 h 52"/>
                <a:gd name="T4" fmla="+- 0 6643 6577"/>
                <a:gd name="T5" fmla="*/ T4 w 66"/>
                <a:gd name="T6" fmla="+- 0 2504 2490"/>
                <a:gd name="T7" fmla="*/ 2504 h 52"/>
                <a:gd name="T8" fmla="+- 0 6577 6577"/>
                <a:gd name="T9" fmla="*/ T8 w 66"/>
                <a:gd name="T10" fmla="+- 0 2542 2490"/>
                <a:gd name="T11" fmla="*/ 2542 h 52"/>
                <a:gd name="T12" fmla="+- 0 6584 6577"/>
                <a:gd name="T13" fmla="*/ T12 w 66"/>
                <a:gd name="T14" fmla="+- 0 2514 2490"/>
                <a:gd name="T15" fmla="*/ 2514 h 52"/>
                <a:gd name="T16" fmla="+- 0 6608 6577"/>
                <a:gd name="T17" fmla="*/ T16 w 66"/>
                <a:gd name="T18" fmla="+- 0 2490 2490"/>
                <a:gd name="T19" fmla="*/ 2490 h 52"/>
                <a:gd name="T20" fmla="+- 0 6632 6577"/>
                <a:gd name="T21" fmla="*/ T20 w 66"/>
                <a:gd name="T22" fmla="+- 0 2490 2490"/>
                <a:gd name="T23" fmla="*/ 2490 h 52"/>
                <a:gd name="T24" fmla="+- 0 6643 6577"/>
                <a:gd name="T25" fmla="*/ T24 w 66"/>
                <a:gd name="T26" fmla="+- 0 2504 2490"/>
                <a:gd name="T27" fmla="*/ 2504 h 5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66" h="52">
                  <a:moveTo>
                    <a:pt x="0" y="52"/>
                  </a:moveTo>
                  <a:lnTo>
                    <a:pt x="66" y="14"/>
                  </a:lnTo>
                  <a:moveTo>
                    <a:pt x="0" y="52"/>
                  </a:moveTo>
                  <a:lnTo>
                    <a:pt x="7" y="24"/>
                  </a:lnTo>
                  <a:lnTo>
                    <a:pt x="31" y="0"/>
                  </a:lnTo>
                  <a:lnTo>
                    <a:pt x="55" y="0"/>
                  </a:lnTo>
                  <a:lnTo>
                    <a:pt x="66" y="14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80" name="Freeform 126">
              <a:extLst>
                <a:ext uri="{FF2B5EF4-FFF2-40B4-BE49-F238E27FC236}">
                  <a16:creationId xmlns:a16="http://schemas.microsoft.com/office/drawing/2014/main" xmlns="" id="{F2B7B6FD-E01E-4CB2-80E2-62896EA7D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6" y="2521"/>
              <a:ext cx="66" cy="52"/>
            </a:xfrm>
            <a:custGeom>
              <a:avLst/>
              <a:gdLst>
                <a:gd name="T0" fmla="+- 0 6643 6577"/>
                <a:gd name="T1" fmla="*/ T0 w 66"/>
                <a:gd name="T2" fmla="+- 0 2521 2521"/>
                <a:gd name="T3" fmla="*/ 2521 h 52"/>
                <a:gd name="T4" fmla="+- 0 6632 6577"/>
                <a:gd name="T5" fmla="*/ T4 w 66"/>
                <a:gd name="T6" fmla="+- 0 2545 2521"/>
                <a:gd name="T7" fmla="*/ 2545 h 52"/>
                <a:gd name="T8" fmla="+- 0 6608 6577"/>
                <a:gd name="T9" fmla="*/ T8 w 66"/>
                <a:gd name="T10" fmla="+- 0 2570 2521"/>
                <a:gd name="T11" fmla="*/ 2570 h 52"/>
                <a:gd name="T12" fmla="+- 0 6584 6577"/>
                <a:gd name="T13" fmla="*/ T12 w 66"/>
                <a:gd name="T14" fmla="+- 0 2573 2521"/>
                <a:gd name="T15" fmla="*/ 2573 h 52"/>
                <a:gd name="T16" fmla="+- 0 6577 6577"/>
                <a:gd name="T17" fmla="*/ T16 w 66"/>
                <a:gd name="T18" fmla="+- 0 2559 2521"/>
                <a:gd name="T19" fmla="*/ 2559 h 5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6" h="52">
                  <a:moveTo>
                    <a:pt x="66" y="0"/>
                  </a:moveTo>
                  <a:lnTo>
                    <a:pt x="55" y="24"/>
                  </a:lnTo>
                  <a:lnTo>
                    <a:pt x="31" y="49"/>
                  </a:lnTo>
                  <a:lnTo>
                    <a:pt x="7" y="52"/>
                  </a:lnTo>
                  <a:lnTo>
                    <a:pt x="0" y="38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81" name="Freeform 125">
              <a:extLst>
                <a:ext uri="{FF2B5EF4-FFF2-40B4-BE49-F238E27FC236}">
                  <a16:creationId xmlns:a16="http://schemas.microsoft.com/office/drawing/2014/main" xmlns="" id="{3B689BE0-E7BD-4652-A34C-2BB412D01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4" y="2497"/>
              <a:ext cx="11" cy="11"/>
            </a:xfrm>
            <a:custGeom>
              <a:avLst/>
              <a:gdLst>
                <a:gd name="T0" fmla="+- 0 6615 6605"/>
                <a:gd name="T1" fmla="*/ T0 w 11"/>
                <a:gd name="T2" fmla="+- 0 2500 2497"/>
                <a:gd name="T3" fmla="*/ 2500 h 11"/>
                <a:gd name="T4" fmla="+- 0 6608 6605"/>
                <a:gd name="T5" fmla="*/ T4 w 11"/>
                <a:gd name="T6" fmla="+- 0 2507 2497"/>
                <a:gd name="T7" fmla="*/ 2507 h 11"/>
                <a:gd name="T8" fmla="+- 0 6605 6605"/>
                <a:gd name="T9" fmla="*/ T8 w 11"/>
                <a:gd name="T10" fmla="+- 0 2507 2497"/>
                <a:gd name="T11" fmla="*/ 2507 h 11"/>
                <a:gd name="T12" fmla="+- 0 6608 6605"/>
                <a:gd name="T13" fmla="*/ T12 w 11"/>
                <a:gd name="T14" fmla="+- 0 2497 2497"/>
                <a:gd name="T15" fmla="*/ 2497 h 11"/>
                <a:gd name="T16" fmla="+- 0 6615 6605"/>
                <a:gd name="T17" fmla="*/ T16 w 11"/>
                <a:gd name="T18" fmla="+- 0 2500 2497"/>
                <a:gd name="T19" fmla="*/ 2500 h 1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1" h="11">
                  <a:moveTo>
                    <a:pt x="10" y="3"/>
                  </a:moveTo>
                  <a:lnTo>
                    <a:pt x="3" y="10"/>
                  </a:lnTo>
                  <a:lnTo>
                    <a:pt x="0" y="10"/>
                  </a:lnTo>
                  <a:lnTo>
                    <a:pt x="3" y="0"/>
                  </a:lnTo>
                  <a:lnTo>
                    <a:pt x="10" y="3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282" name="Line 124">
              <a:extLst>
                <a:ext uri="{FF2B5EF4-FFF2-40B4-BE49-F238E27FC236}">
                  <a16:creationId xmlns:a16="http://schemas.microsoft.com/office/drawing/2014/main" xmlns="" id="{9CB39908-E7C2-4BCC-9515-FEC89BD5F7A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31" y="2511"/>
              <a:ext cx="10" cy="0"/>
            </a:xfrm>
            <a:prstGeom prst="line">
              <a:avLst/>
            </a:prstGeom>
            <a:noFill/>
            <a:ln w="87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3" name="AutoShape 123">
              <a:extLst>
                <a:ext uri="{FF2B5EF4-FFF2-40B4-BE49-F238E27FC236}">
                  <a16:creationId xmlns:a16="http://schemas.microsoft.com/office/drawing/2014/main" xmlns="" id="{539CA6B1-AD5B-466A-B753-7A587B0C3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5" y="2536"/>
              <a:ext cx="2" cy="28"/>
            </a:xfrm>
            <a:custGeom>
              <a:avLst/>
              <a:gdLst>
                <a:gd name="T0" fmla="+- 0 2554 2537"/>
                <a:gd name="T1" fmla="*/ 2554 h 28"/>
                <a:gd name="T2" fmla="+- 0 2564 2537"/>
                <a:gd name="T3" fmla="*/ 2564 h 28"/>
                <a:gd name="T4" fmla="+- 0 2537 2537"/>
                <a:gd name="T5" fmla="*/ 2537 h 28"/>
                <a:gd name="T6" fmla="+- 0 2547 2537"/>
                <a:gd name="T7" fmla="*/ 2547 h 28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  <a:cxn ang="0">
                  <a:pos x="0" y="T5"/>
                </a:cxn>
                <a:cxn ang="0">
                  <a:pos x="0" y="T7"/>
                </a:cxn>
              </a:cxnLst>
              <a:rect l="0" t="0" r="r" b="b"/>
              <a:pathLst>
                <a:path h="28">
                  <a:moveTo>
                    <a:pt x="0" y="17"/>
                  </a:moveTo>
                  <a:lnTo>
                    <a:pt x="0" y="27"/>
                  </a:lnTo>
                  <a:moveTo>
                    <a:pt x="0" y="0"/>
                  </a:moveTo>
                  <a:lnTo>
                    <a:pt x="0" y="10"/>
                  </a:lnTo>
                </a:path>
              </a:pathLst>
            </a:custGeom>
            <a:noFill/>
            <a:ln w="219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84" name="Freeform 122">
              <a:extLst>
                <a:ext uri="{FF2B5EF4-FFF2-40B4-BE49-F238E27FC236}">
                  <a16:creationId xmlns:a16="http://schemas.microsoft.com/office/drawing/2014/main" xmlns="" id="{C578B1E5-97A5-46FE-9107-D5F8F33B5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" y="2517"/>
              <a:ext cx="70" cy="35"/>
            </a:xfrm>
            <a:custGeom>
              <a:avLst/>
              <a:gdLst>
                <a:gd name="T0" fmla="+- 0 6643 6573"/>
                <a:gd name="T1" fmla="*/ T0 w 70"/>
                <a:gd name="T2" fmla="+- 0 2521 2518"/>
                <a:gd name="T3" fmla="*/ 2521 h 35"/>
                <a:gd name="T4" fmla="+- 0 6636 6573"/>
                <a:gd name="T5" fmla="*/ T4 w 70"/>
                <a:gd name="T6" fmla="+- 0 2518 2518"/>
                <a:gd name="T7" fmla="*/ 2518 h 35"/>
                <a:gd name="T8" fmla="+- 0 6573 6573"/>
                <a:gd name="T9" fmla="*/ T8 w 70"/>
                <a:gd name="T10" fmla="+- 0 2552 2518"/>
                <a:gd name="T11" fmla="*/ 2552 h 3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70" h="35">
                  <a:moveTo>
                    <a:pt x="70" y="3"/>
                  </a:moveTo>
                  <a:lnTo>
                    <a:pt x="63" y="0"/>
                  </a:lnTo>
                  <a:lnTo>
                    <a:pt x="0" y="34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85" name="Freeform 121">
              <a:extLst>
                <a:ext uri="{FF2B5EF4-FFF2-40B4-BE49-F238E27FC236}">
                  <a16:creationId xmlns:a16="http://schemas.microsoft.com/office/drawing/2014/main" xmlns="" id="{EF3334A1-F4F8-47D2-AFF2-D74DB940C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9" y="2389"/>
              <a:ext cx="21" cy="83"/>
            </a:xfrm>
            <a:custGeom>
              <a:avLst/>
              <a:gdLst>
                <a:gd name="T0" fmla="+- 0 6369 6359"/>
                <a:gd name="T1" fmla="*/ T0 w 21"/>
                <a:gd name="T2" fmla="+- 0 2390 2390"/>
                <a:gd name="T3" fmla="*/ 2390 h 83"/>
                <a:gd name="T4" fmla="+- 0 6362 6359"/>
                <a:gd name="T5" fmla="*/ T4 w 21"/>
                <a:gd name="T6" fmla="+- 0 2407 2390"/>
                <a:gd name="T7" fmla="*/ 2407 h 83"/>
                <a:gd name="T8" fmla="+- 0 6359 6359"/>
                <a:gd name="T9" fmla="*/ T8 w 21"/>
                <a:gd name="T10" fmla="+- 0 2424 2390"/>
                <a:gd name="T11" fmla="*/ 2424 h 83"/>
                <a:gd name="T12" fmla="+- 0 6366 6359"/>
                <a:gd name="T13" fmla="*/ T12 w 21"/>
                <a:gd name="T14" fmla="+- 0 2449 2390"/>
                <a:gd name="T15" fmla="*/ 2449 h 83"/>
                <a:gd name="T16" fmla="+- 0 6380 6359"/>
                <a:gd name="T17" fmla="*/ T16 w 21"/>
                <a:gd name="T18" fmla="+- 0 2473 2390"/>
                <a:gd name="T19" fmla="*/ 2473 h 8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1" h="83">
                  <a:moveTo>
                    <a:pt x="10" y="0"/>
                  </a:moveTo>
                  <a:lnTo>
                    <a:pt x="3" y="17"/>
                  </a:lnTo>
                  <a:lnTo>
                    <a:pt x="0" y="34"/>
                  </a:lnTo>
                  <a:lnTo>
                    <a:pt x="7" y="59"/>
                  </a:lnTo>
                  <a:lnTo>
                    <a:pt x="21" y="83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86" name="AutoShape 120">
              <a:extLst>
                <a:ext uri="{FF2B5EF4-FFF2-40B4-BE49-F238E27FC236}">
                  <a16:creationId xmlns:a16="http://schemas.microsoft.com/office/drawing/2014/main" xmlns="" id="{FEC6FC19-6813-44D2-8D38-CC45B0D18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9" y="2472"/>
              <a:ext cx="42" cy="135"/>
            </a:xfrm>
            <a:custGeom>
              <a:avLst/>
              <a:gdLst>
                <a:gd name="T0" fmla="+- 0 6380 6380"/>
                <a:gd name="T1" fmla="*/ T0 w 42"/>
                <a:gd name="T2" fmla="+- 0 2556 2473"/>
                <a:gd name="T3" fmla="*/ 2556 h 135"/>
                <a:gd name="T4" fmla="+- 0 6383 6380"/>
                <a:gd name="T5" fmla="*/ T4 w 42"/>
                <a:gd name="T6" fmla="+- 0 2577 2473"/>
                <a:gd name="T7" fmla="*/ 2577 h 135"/>
                <a:gd name="T8" fmla="+- 0 6407 6380"/>
                <a:gd name="T9" fmla="*/ T8 w 42"/>
                <a:gd name="T10" fmla="+- 0 2604 2473"/>
                <a:gd name="T11" fmla="*/ 2604 h 135"/>
                <a:gd name="T12" fmla="+- 0 6421 6380"/>
                <a:gd name="T13" fmla="*/ T12 w 42"/>
                <a:gd name="T14" fmla="+- 0 2608 2473"/>
                <a:gd name="T15" fmla="*/ 2608 h 135"/>
                <a:gd name="T16" fmla="+- 0 6380 6380"/>
                <a:gd name="T17" fmla="*/ T16 w 42"/>
                <a:gd name="T18" fmla="+- 0 2556 2473"/>
                <a:gd name="T19" fmla="*/ 2556 h 135"/>
                <a:gd name="T20" fmla="+- 0 6380 6380"/>
                <a:gd name="T21" fmla="*/ T20 w 42"/>
                <a:gd name="T22" fmla="+- 0 2473 2473"/>
                <a:gd name="T23" fmla="*/ 2473 h 13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42" h="135">
                  <a:moveTo>
                    <a:pt x="0" y="83"/>
                  </a:moveTo>
                  <a:lnTo>
                    <a:pt x="3" y="104"/>
                  </a:lnTo>
                  <a:lnTo>
                    <a:pt x="27" y="131"/>
                  </a:lnTo>
                  <a:lnTo>
                    <a:pt x="41" y="135"/>
                  </a:lnTo>
                  <a:moveTo>
                    <a:pt x="0" y="83"/>
                  </a:moveTo>
                  <a:lnTo>
                    <a:pt x="0" y="0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287" name="Line 119">
              <a:extLst>
                <a:ext uri="{FF2B5EF4-FFF2-40B4-BE49-F238E27FC236}">
                  <a16:creationId xmlns:a16="http://schemas.microsoft.com/office/drawing/2014/main" xmlns="" id="{76831937-4D61-47C7-BFB0-25674B75327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73" y="2051"/>
              <a:ext cx="0" cy="66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" name="Line 118">
              <a:extLst>
                <a:ext uri="{FF2B5EF4-FFF2-40B4-BE49-F238E27FC236}">
                  <a16:creationId xmlns:a16="http://schemas.microsoft.com/office/drawing/2014/main" xmlns="" id="{74EB5BFB-CA6B-4C16-9EB4-3E142250EA8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69" y="2476"/>
              <a:ext cx="11" cy="0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" name="Line 117">
              <a:extLst>
                <a:ext uri="{FF2B5EF4-FFF2-40B4-BE49-F238E27FC236}">
                  <a16:creationId xmlns:a16="http://schemas.microsoft.com/office/drawing/2014/main" xmlns="" id="{B93D7FDB-4D56-41FB-964B-A5AD6FD032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66" y="2054"/>
              <a:ext cx="159" cy="94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0" name="Freeform 116">
              <a:extLst>
                <a:ext uri="{FF2B5EF4-FFF2-40B4-BE49-F238E27FC236}">
                  <a16:creationId xmlns:a16="http://schemas.microsoft.com/office/drawing/2014/main" xmlns="" id="{75D8D8C0-3E39-49A2-8F33-FAA17DA93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" y="2545"/>
              <a:ext cx="39" cy="21"/>
            </a:xfrm>
            <a:custGeom>
              <a:avLst/>
              <a:gdLst>
                <a:gd name="T0" fmla="+- 0 6487 6487"/>
                <a:gd name="T1" fmla="*/ T0 w 39"/>
                <a:gd name="T2" fmla="+- 0 2549 2545"/>
                <a:gd name="T3" fmla="*/ 2549 h 21"/>
                <a:gd name="T4" fmla="+- 0 6490 6487"/>
                <a:gd name="T5" fmla="*/ T4 w 39"/>
                <a:gd name="T6" fmla="+- 0 2545 2545"/>
                <a:gd name="T7" fmla="*/ 2545 h 21"/>
                <a:gd name="T8" fmla="+- 0 6525 6487"/>
                <a:gd name="T9" fmla="*/ T8 w 39"/>
                <a:gd name="T10" fmla="+- 0 2566 2545"/>
                <a:gd name="T11" fmla="*/ 2566 h 2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39" h="21">
                  <a:moveTo>
                    <a:pt x="0" y="4"/>
                  </a:moveTo>
                  <a:lnTo>
                    <a:pt x="3" y="0"/>
                  </a:lnTo>
                  <a:lnTo>
                    <a:pt x="38" y="21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91" name="AutoShape 115">
              <a:extLst>
                <a:ext uri="{FF2B5EF4-FFF2-40B4-BE49-F238E27FC236}">
                  <a16:creationId xmlns:a16="http://schemas.microsoft.com/office/drawing/2014/main" xmlns="" id="{7C15BCB5-C0B4-479D-858D-2279332B7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" y="2604"/>
              <a:ext cx="39" cy="25"/>
            </a:xfrm>
            <a:custGeom>
              <a:avLst/>
              <a:gdLst>
                <a:gd name="T0" fmla="+- 0 6490 6487"/>
                <a:gd name="T1" fmla="*/ T0 w 39"/>
                <a:gd name="T2" fmla="+- 0 2611 2604"/>
                <a:gd name="T3" fmla="*/ 2611 h 25"/>
                <a:gd name="T4" fmla="+- 0 6525 6487"/>
                <a:gd name="T5" fmla="*/ T4 w 39"/>
                <a:gd name="T6" fmla="+- 0 2628 2604"/>
                <a:gd name="T7" fmla="*/ 2628 h 25"/>
                <a:gd name="T8" fmla="+- 0 6490 6487"/>
                <a:gd name="T9" fmla="*/ T8 w 39"/>
                <a:gd name="T10" fmla="+- 0 2611 2604"/>
                <a:gd name="T11" fmla="*/ 2611 h 25"/>
                <a:gd name="T12" fmla="+- 0 6487 6487"/>
                <a:gd name="T13" fmla="*/ T12 w 39"/>
                <a:gd name="T14" fmla="+- 0 2604 2604"/>
                <a:gd name="T15" fmla="*/ 2604 h 2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39" h="25">
                  <a:moveTo>
                    <a:pt x="3" y="7"/>
                  </a:moveTo>
                  <a:lnTo>
                    <a:pt x="38" y="24"/>
                  </a:lnTo>
                  <a:moveTo>
                    <a:pt x="3" y="7"/>
                  </a:moveTo>
                  <a:lnTo>
                    <a:pt x="0" y="0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92" name="AutoShape 114">
              <a:extLst>
                <a:ext uri="{FF2B5EF4-FFF2-40B4-BE49-F238E27FC236}">
                  <a16:creationId xmlns:a16="http://schemas.microsoft.com/office/drawing/2014/main" xmlns="" id="{8045FE42-68D8-4B56-8AE1-E475C9381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7" y="2600"/>
              <a:ext cx="28" cy="18"/>
            </a:xfrm>
            <a:custGeom>
              <a:avLst/>
              <a:gdLst>
                <a:gd name="T0" fmla="+- 0 6501 6497"/>
                <a:gd name="T1" fmla="*/ T0 w 28"/>
                <a:gd name="T2" fmla="+- 0 2604 2601"/>
                <a:gd name="T3" fmla="*/ 2604 h 18"/>
                <a:gd name="T4" fmla="+- 0 6525 6497"/>
                <a:gd name="T5" fmla="*/ T4 w 28"/>
                <a:gd name="T6" fmla="+- 0 2618 2601"/>
                <a:gd name="T7" fmla="*/ 2618 h 18"/>
                <a:gd name="T8" fmla="+- 0 6501 6497"/>
                <a:gd name="T9" fmla="*/ T8 w 28"/>
                <a:gd name="T10" fmla="+- 0 2604 2601"/>
                <a:gd name="T11" fmla="*/ 2604 h 18"/>
                <a:gd name="T12" fmla="+- 0 6497 6497"/>
                <a:gd name="T13" fmla="*/ T12 w 28"/>
                <a:gd name="T14" fmla="+- 0 2601 2601"/>
                <a:gd name="T15" fmla="*/ 2601 h 1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8" h="18">
                  <a:moveTo>
                    <a:pt x="4" y="3"/>
                  </a:moveTo>
                  <a:lnTo>
                    <a:pt x="28" y="17"/>
                  </a:lnTo>
                  <a:moveTo>
                    <a:pt x="4" y="3"/>
                  </a:moveTo>
                  <a:lnTo>
                    <a:pt x="0" y="0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293" name="Line 113">
              <a:extLst>
                <a:ext uri="{FF2B5EF4-FFF2-40B4-BE49-F238E27FC236}">
                  <a16:creationId xmlns:a16="http://schemas.microsoft.com/office/drawing/2014/main" xmlns="" id="{78D46E4E-31D6-4451-87D6-2B8920AE7C2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87" y="2604"/>
              <a:ext cx="0" cy="0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4" name="Line 112">
              <a:extLst>
                <a:ext uri="{FF2B5EF4-FFF2-40B4-BE49-F238E27FC236}">
                  <a16:creationId xmlns:a16="http://schemas.microsoft.com/office/drawing/2014/main" xmlns="" id="{01473E75-E385-4F4C-8A1F-06578DE1B23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97" y="2601"/>
              <a:ext cx="0" cy="0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5" name="AutoShape 111">
              <a:extLst>
                <a:ext uri="{FF2B5EF4-FFF2-40B4-BE49-F238E27FC236}">
                  <a16:creationId xmlns:a16="http://schemas.microsoft.com/office/drawing/2014/main" xmlns="" id="{C19F6406-2265-4CBA-8564-B6E11FAB0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4" y="2396"/>
              <a:ext cx="21" cy="39"/>
            </a:xfrm>
            <a:custGeom>
              <a:avLst/>
              <a:gdLst>
                <a:gd name="T0" fmla="+- 0 6525 6504"/>
                <a:gd name="T1" fmla="*/ T0 w 21"/>
                <a:gd name="T2" fmla="+- 0 2400 2397"/>
                <a:gd name="T3" fmla="*/ 2400 h 39"/>
                <a:gd name="T4" fmla="+- 0 6518 6504"/>
                <a:gd name="T5" fmla="*/ T4 w 21"/>
                <a:gd name="T6" fmla="+- 0 2397 2397"/>
                <a:gd name="T7" fmla="*/ 2397 h 39"/>
                <a:gd name="T8" fmla="+- 0 6508 6504"/>
                <a:gd name="T9" fmla="*/ T8 w 21"/>
                <a:gd name="T10" fmla="+- 0 2397 2397"/>
                <a:gd name="T11" fmla="*/ 2397 h 39"/>
                <a:gd name="T12" fmla="+- 0 6504 6504"/>
                <a:gd name="T13" fmla="*/ T12 w 21"/>
                <a:gd name="T14" fmla="+- 0 2407 2397"/>
                <a:gd name="T15" fmla="*/ 2407 h 39"/>
                <a:gd name="T16" fmla="+- 0 6508 6504"/>
                <a:gd name="T17" fmla="*/ T16 w 21"/>
                <a:gd name="T18" fmla="+- 0 2417 2397"/>
                <a:gd name="T19" fmla="*/ 2417 h 39"/>
                <a:gd name="T20" fmla="+- 0 6518 6504"/>
                <a:gd name="T21" fmla="*/ T20 w 21"/>
                <a:gd name="T22" fmla="+- 0 2431 2397"/>
                <a:gd name="T23" fmla="*/ 2431 h 39"/>
                <a:gd name="T24" fmla="+- 0 6525 6504"/>
                <a:gd name="T25" fmla="*/ T24 w 21"/>
                <a:gd name="T26" fmla="+- 0 2435 2397"/>
                <a:gd name="T27" fmla="*/ 2435 h 39"/>
                <a:gd name="T28" fmla="+- 0 6525 6504"/>
                <a:gd name="T29" fmla="*/ T28 w 21"/>
                <a:gd name="T30" fmla="+- 0 2400 2397"/>
                <a:gd name="T31" fmla="*/ 2400 h 39"/>
                <a:gd name="T32" fmla="+- 0 6518 6504"/>
                <a:gd name="T33" fmla="*/ T32 w 21"/>
                <a:gd name="T34" fmla="+- 0 2397 2397"/>
                <a:gd name="T35" fmla="*/ 2397 h 39"/>
                <a:gd name="T36" fmla="+- 0 6508 6504"/>
                <a:gd name="T37" fmla="*/ T36 w 21"/>
                <a:gd name="T38" fmla="+- 0 2397 2397"/>
                <a:gd name="T39" fmla="*/ 2397 h 39"/>
                <a:gd name="T40" fmla="+- 0 6504 6504"/>
                <a:gd name="T41" fmla="*/ T40 w 21"/>
                <a:gd name="T42" fmla="+- 0 2407 2397"/>
                <a:gd name="T43" fmla="*/ 2407 h 39"/>
                <a:gd name="T44" fmla="+- 0 6508 6504"/>
                <a:gd name="T45" fmla="*/ T44 w 21"/>
                <a:gd name="T46" fmla="+- 0 2417 2397"/>
                <a:gd name="T47" fmla="*/ 2417 h 39"/>
                <a:gd name="T48" fmla="+- 0 6518 6504"/>
                <a:gd name="T49" fmla="*/ T48 w 21"/>
                <a:gd name="T50" fmla="+- 0 2431 2397"/>
                <a:gd name="T51" fmla="*/ 2431 h 39"/>
                <a:gd name="T52" fmla="+- 0 6525 6504"/>
                <a:gd name="T53" fmla="*/ T52 w 21"/>
                <a:gd name="T54" fmla="+- 0 2435 2397"/>
                <a:gd name="T55" fmla="*/ 2435 h 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21" h="39">
                  <a:moveTo>
                    <a:pt x="21" y="3"/>
                  </a:moveTo>
                  <a:lnTo>
                    <a:pt x="14" y="0"/>
                  </a:lnTo>
                  <a:lnTo>
                    <a:pt x="4" y="0"/>
                  </a:lnTo>
                  <a:lnTo>
                    <a:pt x="0" y="10"/>
                  </a:lnTo>
                  <a:lnTo>
                    <a:pt x="4" y="20"/>
                  </a:lnTo>
                  <a:lnTo>
                    <a:pt x="14" y="34"/>
                  </a:lnTo>
                  <a:lnTo>
                    <a:pt x="21" y="38"/>
                  </a:lnTo>
                  <a:moveTo>
                    <a:pt x="21" y="3"/>
                  </a:moveTo>
                  <a:lnTo>
                    <a:pt x="14" y="0"/>
                  </a:lnTo>
                  <a:lnTo>
                    <a:pt x="4" y="0"/>
                  </a:lnTo>
                  <a:lnTo>
                    <a:pt x="0" y="10"/>
                  </a:lnTo>
                  <a:lnTo>
                    <a:pt x="4" y="20"/>
                  </a:lnTo>
                  <a:lnTo>
                    <a:pt x="14" y="34"/>
                  </a:lnTo>
                  <a:lnTo>
                    <a:pt x="21" y="38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296" name="Line 110">
              <a:extLst>
                <a:ext uri="{FF2B5EF4-FFF2-40B4-BE49-F238E27FC236}">
                  <a16:creationId xmlns:a16="http://schemas.microsoft.com/office/drawing/2014/main" xmlns="" id="{89E04726-AF28-4FEE-B8B9-F248DFDEEE6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16" y="2412"/>
              <a:ext cx="11" cy="0"/>
            </a:xfrm>
            <a:prstGeom prst="line">
              <a:avLst/>
            </a:prstGeom>
            <a:noFill/>
            <a:ln w="217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" name="AutoShape 109">
              <a:extLst>
                <a:ext uri="{FF2B5EF4-FFF2-40B4-BE49-F238E27FC236}">
                  <a16:creationId xmlns:a16="http://schemas.microsoft.com/office/drawing/2014/main" xmlns="" id="{810A52C7-390A-4A03-AC64-6FAC2F219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6" y="2408"/>
              <a:ext cx="11" cy="11"/>
            </a:xfrm>
            <a:custGeom>
              <a:avLst/>
              <a:gdLst>
                <a:gd name="T0" fmla="+- 0 6523 6516"/>
                <a:gd name="T1" fmla="*/ T0 w 11"/>
                <a:gd name="T2" fmla="+- 0 2409 2409"/>
                <a:gd name="T3" fmla="*/ 2409 h 11"/>
                <a:gd name="T4" fmla="+- 0 6523 6516"/>
                <a:gd name="T5" fmla="*/ T4 w 11"/>
                <a:gd name="T6" fmla="+- 0 2419 2409"/>
                <a:gd name="T7" fmla="*/ 2419 h 11"/>
                <a:gd name="T8" fmla="+- 0 6516 6516"/>
                <a:gd name="T9" fmla="*/ T8 w 11"/>
                <a:gd name="T10" fmla="+- 0 2409 2409"/>
                <a:gd name="T11" fmla="*/ 2409 h 11"/>
                <a:gd name="T12" fmla="+- 0 6527 6516"/>
                <a:gd name="T13" fmla="*/ T12 w 11"/>
                <a:gd name="T14" fmla="+- 0 2409 2409"/>
                <a:gd name="T15" fmla="*/ 2409 h 1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1" h="11">
                  <a:moveTo>
                    <a:pt x="7" y="0"/>
                  </a:moveTo>
                  <a:lnTo>
                    <a:pt x="7" y="10"/>
                  </a:lnTo>
                  <a:moveTo>
                    <a:pt x="0" y="0"/>
                  </a:moveTo>
                  <a:lnTo>
                    <a:pt x="11" y="0"/>
                  </a:lnTo>
                </a:path>
              </a:pathLst>
            </a:custGeom>
            <a:noFill/>
            <a:ln w="219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98" name="Freeform 108">
              <a:extLst>
                <a:ext uri="{FF2B5EF4-FFF2-40B4-BE49-F238E27FC236}">
                  <a16:creationId xmlns:a16="http://schemas.microsoft.com/office/drawing/2014/main" xmlns="" id="{C33D953A-D17C-4841-A321-8B3B9ADAA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4" y="2403"/>
              <a:ext cx="7" cy="4"/>
            </a:xfrm>
            <a:custGeom>
              <a:avLst/>
              <a:gdLst>
                <a:gd name="T0" fmla="+- 0 6522 6515"/>
                <a:gd name="T1" fmla="*/ T0 w 7"/>
                <a:gd name="T2" fmla="+- 0 2407 2404"/>
                <a:gd name="T3" fmla="*/ 2407 h 4"/>
                <a:gd name="T4" fmla="+- 0 6518 6515"/>
                <a:gd name="T5" fmla="*/ T4 w 7"/>
                <a:gd name="T6" fmla="+- 0 2404 2404"/>
                <a:gd name="T7" fmla="*/ 2404 h 4"/>
                <a:gd name="T8" fmla="+- 0 6518 6515"/>
                <a:gd name="T9" fmla="*/ T8 w 7"/>
                <a:gd name="T10" fmla="+- 0 2407 2404"/>
                <a:gd name="T11" fmla="*/ 2407 h 4"/>
                <a:gd name="T12" fmla="+- 0 6515 6515"/>
                <a:gd name="T13" fmla="*/ T12 w 7"/>
                <a:gd name="T14" fmla="+- 0 2407 2404"/>
                <a:gd name="T15" fmla="*/ 2407 h 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7" h="4">
                  <a:moveTo>
                    <a:pt x="7" y="3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299" name="Line 107">
              <a:extLst>
                <a:ext uri="{FF2B5EF4-FFF2-40B4-BE49-F238E27FC236}">
                  <a16:creationId xmlns:a16="http://schemas.microsoft.com/office/drawing/2014/main" xmlns="" id="{664992D1-2139-40D7-B6F2-BDF7EF0E4C6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18" y="2407"/>
              <a:ext cx="0" cy="0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0" name="Line 106">
              <a:extLst>
                <a:ext uri="{FF2B5EF4-FFF2-40B4-BE49-F238E27FC236}">
                  <a16:creationId xmlns:a16="http://schemas.microsoft.com/office/drawing/2014/main" xmlns="" id="{4320542B-463C-43A5-A37D-4229DC8AF6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09" y="2412"/>
              <a:ext cx="11" cy="0"/>
            </a:xfrm>
            <a:prstGeom prst="line">
              <a:avLst/>
            </a:prstGeom>
            <a:noFill/>
            <a:ln w="218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1" name="Line 105">
              <a:extLst>
                <a:ext uri="{FF2B5EF4-FFF2-40B4-BE49-F238E27FC236}">
                  <a16:creationId xmlns:a16="http://schemas.microsoft.com/office/drawing/2014/main" xmlns="" id="{9ABDA359-1368-4630-80EB-CE8785D2AAD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11" y="2407"/>
              <a:ext cx="4" cy="4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2" name="Line 104">
              <a:extLst>
                <a:ext uri="{FF2B5EF4-FFF2-40B4-BE49-F238E27FC236}">
                  <a16:creationId xmlns:a16="http://schemas.microsoft.com/office/drawing/2014/main" xmlns="" id="{F4BDD7F1-E3DB-428C-98CE-8562FD361EC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13" y="2402"/>
              <a:ext cx="0" cy="21"/>
            </a:xfrm>
            <a:prstGeom prst="line">
              <a:avLst/>
            </a:prstGeom>
            <a:noFill/>
            <a:ln w="219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3" name="Freeform 103">
              <a:extLst>
                <a:ext uri="{FF2B5EF4-FFF2-40B4-BE49-F238E27FC236}">
                  <a16:creationId xmlns:a16="http://schemas.microsoft.com/office/drawing/2014/main" xmlns="" id="{F6382B21-28D7-4A43-A24D-4F17088AC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" y="2414"/>
              <a:ext cx="7" cy="7"/>
            </a:xfrm>
            <a:custGeom>
              <a:avLst/>
              <a:gdLst>
                <a:gd name="T0" fmla="+- 0 6511 6511"/>
                <a:gd name="T1" fmla="*/ T0 w 7"/>
                <a:gd name="T2" fmla="+- 0 2414 2414"/>
                <a:gd name="T3" fmla="*/ 2414 h 7"/>
                <a:gd name="T4" fmla="+- 0 6515 6511"/>
                <a:gd name="T5" fmla="*/ T4 w 7"/>
                <a:gd name="T6" fmla="+- 0 2417 2414"/>
                <a:gd name="T7" fmla="*/ 2417 h 7"/>
                <a:gd name="T8" fmla="+- 0 6518 6511"/>
                <a:gd name="T9" fmla="*/ T8 w 7"/>
                <a:gd name="T10" fmla="+- 0 2421 2414"/>
                <a:gd name="T11" fmla="*/ 2421 h 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4" y="3"/>
                  </a:lnTo>
                  <a:lnTo>
                    <a:pt x="7" y="7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04" name="Freeform 102">
              <a:extLst>
                <a:ext uri="{FF2B5EF4-FFF2-40B4-BE49-F238E27FC236}">
                  <a16:creationId xmlns:a16="http://schemas.microsoft.com/office/drawing/2014/main" xmlns="" id="{14C68F31-6D9F-4152-8930-07CDDAF20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8" y="2420"/>
              <a:ext cx="4" cy="4"/>
            </a:xfrm>
            <a:custGeom>
              <a:avLst/>
              <a:gdLst>
                <a:gd name="T0" fmla="+- 0 6518 6518"/>
                <a:gd name="T1" fmla="*/ T0 w 4"/>
                <a:gd name="T2" fmla="+- 0 2421 2421"/>
                <a:gd name="T3" fmla="*/ 2421 h 4"/>
                <a:gd name="T4" fmla="+- 0 6518 6518"/>
                <a:gd name="T5" fmla="*/ T4 w 4"/>
                <a:gd name="T6" fmla="+- 0 2424 2421"/>
                <a:gd name="T7" fmla="*/ 2424 h 4"/>
                <a:gd name="T8" fmla="+- 0 6522 6518"/>
                <a:gd name="T9" fmla="*/ T8 w 4"/>
                <a:gd name="T10" fmla="+- 0 2424 2421"/>
                <a:gd name="T11" fmla="*/ 2424 h 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3"/>
                  </a:lnTo>
                  <a:lnTo>
                    <a:pt x="4" y="3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05" name="AutoShape 101">
              <a:extLst>
                <a:ext uri="{FF2B5EF4-FFF2-40B4-BE49-F238E27FC236}">
                  <a16:creationId xmlns:a16="http://schemas.microsoft.com/office/drawing/2014/main" xmlns="" id="{D9F26BE8-4BC9-4473-9423-5A515A6CE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1" y="2420"/>
              <a:ext cx="4" cy="4"/>
            </a:xfrm>
            <a:custGeom>
              <a:avLst/>
              <a:gdLst>
                <a:gd name="T0" fmla="+- 0 6525 6522"/>
                <a:gd name="T1" fmla="*/ T0 w 4"/>
                <a:gd name="T2" fmla="+- 0 2424 2421"/>
                <a:gd name="T3" fmla="*/ 2424 h 4"/>
                <a:gd name="T4" fmla="+- 0 6522 6522"/>
                <a:gd name="T5" fmla="*/ T4 w 4"/>
                <a:gd name="T6" fmla="+- 0 2421 2421"/>
                <a:gd name="T7" fmla="*/ 2421 h 4"/>
                <a:gd name="T8" fmla="+- 0 6525 6522"/>
                <a:gd name="T9" fmla="*/ T8 w 4"/>
                <a:gd name="T10" fmla="+- 0 2424 2421"/>
                <a:gd name="T11" fmla="*/ 2424 h 4"/>
                <a:gd name="T12" fmla="+- 0 6522 6522"/>
                <a:gd name="T13" fmla="*/ T12 w 4"/>
                <a:gd name="T14" fmla="+- 0 2421 2421"/>
                <a:gd name="T15" fmla="*/ 2421 h 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0" y="0"/>
                  </a:lnTo>
                  <a:moveTo>
                    <a:pt x="3" y="3"/>
                  </a:moveTo>
                  <a:lnTo>
                    <a:pt x="0" y="0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306" name="Line 100">
              <a:extLst>
                <a:ext uri="{FF2B5EF4-FFF2-40B4-BE49-F238E27FC236}">
                  <a16:creationId xmlns:a16="http://schemas.microsoft.com/office/drawing/2014/main" xmlns="" id="{F75B41F3-AF67-4956-B1DC-53ABFD98F0F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16" y="2423"/>
              <a:ext cx="11" cy="0"/>
            </a:xfrm>
            <a:prstGeom prst="line">
              <a:avLst/>
            </a:prstGeom>
            <a:noFill/>
            <a:ln w="219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7" name="Freeform 99">
              <a:extLst>
                <a:ext uri="{FF2B5EF4-FFF2-40B4-BE49-F238E27FC236}">
                  <a16:creationId xmlns:a16="http://schemas.microsoft.com/office/drawing/2014/main" xmlns="" id="{D8D2F3DE-D112-45C3-9112-379552EDD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4" y="1836"/>
              <a:ext cx="934" cy="1574"/>
            </a:xfrm>
            <a:custGeom>
              <a:avLst/>
              <a:gdLst>
                <a:gd name="T0" fmla="+- 0 6798 5864"/>
                <a:gd name="T1" fmla="*/ T0 w 934"/>
                <a:gd name="T2" fmla="+- 0 1895 1836"/>
                <a:gd name="T3" fmla="*/ 1895 h 1574"/>
                <a:gd name="T4" fmla="+- 0 6612 5864"/>
                <a:gd name="T5" fmla="*/ T4 w 934"/>
                <a:gd name="T6" fmla="+- 0 1836 1836"/>
                <a:gd name="T7" fmla="*/ 1836 h 1574"/>
                <a:gd name="T8" fmla="+- 0 6207 5864"/>
                <a:gd name="T9" fmla="*/ T8 w 934"/>
                <a:gd name="T10" fmla="+- 0 1885 1836"/>
                <a:gd name="T11" fmla="*/ 1885 h 1574"/>
                <a:gd name="T12" fmla="+- 0 5864 5864"/>
                <a:gd name="T13" fmla="*/ T12 w 934"/>
                <a:gd name="T14" fmla="+- 0 2386 1836"/>
                <a:gd name="T15" fmla="*/ 2386 h 1574"/>
                <a:gd name="T16" fmla="+- 0 6110 5864"/>
                <a:gd name="T17" fmla="*/ T16 w 934"/>
                <a:gd name="T18" fmla="+- 0 3102 1836"/>
                <a:gd name="T19" fmla="*/ 3102 h 1574"/>
                <a:gd name="T20" fmla="+- 0 6684 5864"/>
                <a:gd name="T21" fmla="*/ T20 w 934"/>
                <a:gd name="T22" fmla="+- 0 3410 1836"/>
                <a:gd name="T23" fmla="*/ 3410 h 1574"/>
                <a:gd name="T24" fmla="+- 0 6798 5864"/>
                <a:gd name="T25" fmla="*/ T24 w 934"/>
                <a:gd name="T26" fmla="+- 0 3372 1836"/>
                <a:gd name="T27" fmla="*/ 3372 h 157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934" h="1574">
                  <a:moveTo>
                    <a:pt x="934" y="59"/>
                  </a:moveTo>
                  <a:lnTo>
                    <a:pt x="748" y="0"/>
                  </a:lnTo>
                  <a:lnTo>
                    <a:pt x="343" y="49"/>
                  </a:lnTo>
                  <a:lnTo>
                    <a:pt x="0" y="550"/>
                  </a:lnTo>
                  <a:lnTo>
                    <a:pt x="246" y="1266"/>
                  </a:lnTo>
                  <a:lnTo>
                    <a:pt x="820" y="1574"/>
                  </a:lnTo>
                  <a:lnTo>
                    <a:pt x="934" y="1536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308" name="Line 98">
              <a:extLst>
                <a:ext uri="{FF2B5EF4-FFF2-40B4-BE49-F238E27FC236}">
                  <a16:creationId xmlns:a16="http://schemas.microsoft.com/office/drawing/2014/main" xmlns="" id="{672E290B-5A3C-4C25-98BE-D4EAECBEFF3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87" y="1165"/>
              <a:ext cx="0" cy="696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9" name="Line 97">
              <a:extLst>
                <a:ext uri="{FF2B5EF4-FFF2-40B4-BE49-F238E27FC236}">
                  <a16:creationId xmlns:a16="http://schemas.microsoft.com/office/drawing/2014/main" xmlns="" id="{107EF4CF-33FA-4F02-908B-348168D5929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798" y="4285"/>
              <a:ext cx="0" cy="0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03" name="Group 3">
            <a:extLst>
              <a:ext uri="{FF2B5EF4-FFF2-40B4-BE49-F238E27FC236}">
                <a16:creationId xmlns:a16="http://schemas.microsoft.com/office/drawing/2014/main" xmlns="" id="{76D8D7E5-AEAC-4BF8-B095-3D769EFC8367}"/>
              </a:ext>
            </a:extLst>
          </p:cNvPr>
          <p:cNvGrpSpPr>
            <a:grpSpLocks/>
          </p:cNvGrpSpPr>
          <p:nvPr/>
        </p:nvGrpSpPr>
        <p:grpSpPr bwMode="auto">
          <a:xfrm>
            <a:off x="4635548" y="3875160"/>
            <a:ext cx="1722753" cy="2818855"/>
            <a:chOff x="7010" y="-4995"/>
            <a:chExt cx="1898" cy="5171"/>
          </a:xfrm>
        </p:grpSpPr>
        <p:cxnSp>
          <p:nvCxnSpPr>
            <p:cNvPr id="404" name="Line 95">
              <a:extLst>
                <a:ext uri="{FF2B5EF4-FFF2-40B4-BE49-F238E27FC236}">
                  <a16:creationId xmlns:a16="http://schemas.microsoft.com/office/drawing/2014/main" xmlns="" id="{860A9ABC-86C6-4B4C-904A-47A6BEBB6C8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199" y="-4756"/>
              <a:ext cx="412" cy="0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5" name="Line 94">
              <a:extLst>
                <a:ext uri="{FF2B5EF4-FFF2-40B4-BE49-F238E27FC236}">
                  <a16:creationId xmlns:a16="http://schemas.microsoft.com/office/drawing/2014/main" xmlns="" id="{A17B6A53-83B2-4052-AE89-C78D49962C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199" y="-640"/>
              <a:ext cx="1076" cy="622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406" name="Picture 93">
              <a:extLst>
                <a:ext uri="{FF2B5EF4-FFF2-40B4-BE49-F238E27FC236}">
                  <a16:creationId xmlns:a16="http://schemas.microsoft.com/office/drawing/2014/main" xmlns="" id="{C09D88D1-E479-4668-8562-64732C762A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" y="-310"/>
              <a:ext cx="284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7" name="Freeform 92">
              <a:extLst>
                <a:ext uri="{FF2B5EF4-FFF2-40B4-BE49-F238E27FC236}">
                  <a16:creationId xmlns:a16="http://schemas.microsoft.com/office/drawing/2014/main" xmlns="" id="{B46A44A0-161E-4BD7-AE69-43FB2BB64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9" y="-1125"/>
              <a:ext cx="1412" cy="485"/>
            </a:xfrm>
            <a:custGeom>
              <a:avLst/>
              <a:gdLst>
                <a:gd name="T0" fmla="+- 0 7199 7199"/>
                <a:gd name="T1" fmla="*/ T0 w 1412"/>
                <a:gd name="T2" fmla="+- 0 -640 -1124"/>
                <a:gd name="T3" fmla="*/ -640 h 485"/>
                <a:gd name="T4" fmla="+- 0 8040 7199"/>
                <a:gd name="T5" fmla="*/ T4 w 1412"/>
                <a:gd name="T6" fmla="+- 0 -1124 -1124"/>
                <a:gd name="T7" fmla="*/ -1124 h 485"/>
                <a:gd name="T8" fmla="+- 0 8611 7199"/>
                <a:gd name="T9" fmla="*/ T8 w 1412"/>
                <a:gd name="T10" fmla="+- 0 -796 -1124"/>
                <a:gd name="T11" fmla="*/ -796 h 4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1412" h="485">
                  <a:moveTo>
                    <a:pt x="0" y="484"/>
                  </a:moveTo>
                  <a:lnTo>
                    <a:pt x="841" y="0"/>
                  </a:lnTo>
                  <a:lnTo>
                    <a:pt x="1412" y="328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408" name="Line 91">
              <a:extLst>
                <a:ext uri="{FF2B5EF4-FFF2-40B4-BE49-F238E27FC236}">
                  <a16:creationId xmlns:a16="http://schemas.microsoft.com/office/drawing/2014/main" xmlns="" id="{C1010802-5E9C-459E-8688-AD8C67D5199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628" y="-886"/>
              <a:ext cx="782" cy="450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" name="Line 90">
              <a:extLst>
                <a:ext uri="{FF2B5EF4-FFF2-40B4-BE49-F238E27FC236}">
                  <a16:creationId xmlns:a16="http://schemas.microsoft.com/office/drawing/2014/main" xmlns="" id="{0E819C43-82CA-4410-830C-8572ABB02B4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628" y="-1868"/>
              <a:ext cx="0" cy="982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" name="Line 89">
              <a:extLst>
                <a:ext uri="{FF2B5EF4-FFF2-40B4-BE49-F238E27FC236}">
                  <a16:creationId xmlns:a16="http://schemas.microsoft.com/office/drawing/2014/main" xmlns="" id="{DF820091-5749-4020-ABC7-3F702064E99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490" y="-2162"/>
              <a:ext cx="0" cy="80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1" name="Freeform 88">
              <a:extLst>
                <a:ext uri="{FF2B5EF4-FFF2-40B4-BE49-F238E27FC236}">
                  <a16:creationId xmlns:a16="http://schemas.microsoft.com/office/drawing/2014/main" xmlns="" id="{01DFBF90-C39C-40E2-97F5-15F7B4B65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7" y="-2201"/>
              <a:ext cx="32" cy="32"/>
            </a:xfrm>
            <a:custGeom>
              <a:avLst/>
              <a:gdLst>
                <a:gd name="T0" fmla="+- 0 7407 7407"/>
                <a:gd name="T1" fmla="*/ T0 w 32"/>
                <a:gd name="T2" fmla="+- 0 -2176 -2200"/>
                <a:gd name="T3" fmla="*/ -2176 h 32"/>
                <a:gd name="T4" fmla="+- 0 7410 7407"/>
                <a:gd name="T5" fmla="*/ T4 w 32"/>
                <a:gd name="T6" fmla="+- 0 -2186 -2200"/>
                <a:gd name="T7" fmla="*/ -2186 h 32"/>
                <a:gd name="T8" fmla="+- 0 7421 7407"/>
                <a:gd name="T9" fmla="*/ T8 w 32"/>
                <a:gd name="T10" fmla="+- 0 -2200 -2200"/>
                <a:gd name="T11" fmla="*/ -2200 h 32"/>
                <a:gd name="T12" fmla="+- 0 7435 7407"/>
                <a:gd name="T13" fmla="*/ T12 w 32"/>
                <a:gd name="T14" fmla="+- 0 -2200 -2200"/>
                <a:gd name="T15" fmla="*/ -2200 h 32"/>
                <a:gd name="T16" fmla="+- 0 7438 7407"/>
                <a:gd name="T17" fmla="*/ T16 w 32"/>
                <a:gd name="T18" fmla="+- 0 -2193 -2200"/>
                <a:gd name="T19" fmla="*/ -2193 h 32"/>
                <a:gd name="T20" fmla="+- 0 7435 7407"/>
                <a:gd name="T21" fmla="*/ T20 w 32"/>
                <a:gd name="T22" fmla="+- 0 -2179 -2200"/>
                <a:gd name="T23" fmla="*/ -2179 h 32"/>
                <a:gd name="T24" fmla="+- 0 7421 7407"/>
                <a:gd name="T25" fmla="*/ T24 w 32"/>
                <a:gd name="T26" fmla="+- 0 -2169 -2200"/>
                <a:gd name="T27" fmla="*/ -2169 h 32"/>
                <a:gd name="T28" fmla="+- 0 7410 7407"/>
                <a:gd name="T29" fmla="*/ T28 w 32"/>
                <a:gd name="T30" fmla="+- 0 -2169 -2200"/>
                <a:gd name="T31" fmla="*/ -2169 h 32"/>
                <a:gd name="T32" fmla="+- 0 7407 7407"/>
                <a:gd name="T33" fmla="*/ T32 w 32"/>
                <a:gd name="T34" fmla="+- 0 -2176 -2200"/>
                <a:gd name="T35" fmla="*/ -2176 h 3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32" h="32">
                  <a:moveTo>
                    <a:pt x="0" y="24"/>
                  </a:moveTo>
                  <a:lnTo>
                    <a:pt x="3" y="14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31" y="7"/>
                  </a:lnTo>
                  <a:lnTo>
                    <a:pt x="28" y="21"/>
                  </a:lnTo>
                  <a:lnTo>
                    <a:pt x="14" y="31"/>
                  </a:lnTo>
                  <a:lnTo>
                    <a:pt x="3" y="31"/>
                  </a:lnTo>
                  <a:lnTo>
                    <a:pt x="0" y="24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412" name="Line 87">
              <a:extLst>
                <a:ext uri="{FF2B5EF4-FFF2-40B4-BE49-F238E27FC236}">
                  <a16:creationId xmlns:a16="http://schemas.microsoft.com/office/drawing/2014/main" xmlns="" id="{4D39D1FB-3B55-423B-8DE1-D2BF9BB94F1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485" y="-2167"/>
              <a:ext cx="10" cy="0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413" name="Picture 86">
              <a:extLst>
                <a:ext uri="{FF2B5EF4-FFF2-40B4-BE49-F238E27FC236}">
                  <a16:creationId xmlns:a16="http://schemas.microsoft.com/office/drawing/2014/main" xmlns="" id="{EF04F37F-E43F-4B79-9885-11339246E0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9" y="-3112"/>
              <a:ext cx="146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14" name="Line 85">
              <a:extLst>
                <a:ext uri="{FF2B5EF4-FFF2-40B4-BE49-F238E27FC236}">
                  <a16:creationId xmlns:a16="http://schemas.microsoft.com/office/drawing/2014/main" xmlns="" id="{12E19BBD-3B53-43D2-9750-A9E1B7CA54F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55" y="-2082"/>
              <a:ext cx="0" cy="0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5" name="Line 84">
              <a:extLst>
                <a:ext uri="{FF2B5EF4-FFF2-40B4-BE49-F238E27FC236}">
                  <a16:creationId xmlns:a16="http://schemas.microsoft.com/office/drawing/2014/main" xmlns="" id="{63E97107-178A-4197-B928-6F1A34BF767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473" y="-3117"/>
              <a:ext cx="0" cy="80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6" name="Line 83">
              <a:extLst>
                <a:ext uri="{FF2B5EF4-FFF2-40B4-BE49-F238E27FC236}">
                  <a16:creationId xmlns:a16="http://schemas.microsoft.com/office/drawing/2014/main" xmlns="" id="{B3CA5335-A34F-45E1-9B59-C3695DB1376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38" y="-2093"/>
              <a:ext cx="0" cy="0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7" name="Line 82">
              <a:extLst>
                <a:ext uri="{FF2B5EF4-FFF2-40B4-BE49-F238E27FC236}">
                  <a16:creationId xmlns:a16="http://schemas.microsoft.com/office/drawing/2014/main" xmlns="" id="{390B780D-EDC5-4E55-822C-6FD17BCBBC2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490" y="-3106"/>
              <a:ext cx="0" cy="0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8" name="Line 81">
              <a:extLst>
                <a:ext uri="{FF2B5EF4-FFF2-40B4-BE49-F238E27FC236}">
                  <a16:creationId xmlns:a16="http://schemas.microsoft.com/office/drawing/2014/main" xmlns="" id="{93DE21CB-7471-4F1D-8B6D-E76CE7047E3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55" y="-3027"/>
              <a:ext cx="0" cy="0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9" name="Line 80">
              <a:extLst>
                <a:ext uri="{FF2B5EF4-FFF2-40B4-BE49-F238E27FC236}">
                  <a16:creationId xmlns:a16="http://schemas.microsoft.com/office/drawing/2014/main" xmlns="" id="{54E60F4F-29CD-45A8-87D6-D4025AFA64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55" y="-2082"/>
              <a:ext cx="0" cy="0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" name="Line 79">
              <a:extLst>
                <a:ext uri="{FF2B5EF4-FFF2-40B4-BE49-F238E27FC236}">
                  <a16:creationId xmlns:a16="http://schemas.microsoft.com/office/drawing/2014/main" xmlns="" id="{9E690CC9-2DC9-4C33-948D-F520C3CD0CE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65" y="-2875"/>
              <a:ext cx="115" cy="0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1" name="Line 78">
              <a:extLst>
                <a:ext uri="{FF2B5EF4-FFF2-40B4-BE49-F238E27FC236}">
                  <a16:creationId xmlns:a16="http://schemas.microsoft.com/office/drawing/2014/main" xmlns="" id="{F2F6ADF8-014A-4402-A178-D57C20878A6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563" y="-2612"/>
              <a:ext cx="100" cy="0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2" name="Line 77">
              <a:extLst>
                <a:ext uri="{FF2B5EF4-FFF2-40B4-BE49-F238E27FC236}">
                  <a16:creationId xmlns:a16="http://schemas.microsoft.com/office/drawing/2014/main" xmlns="" id="{372A9BDA-22A5-4873-966C-A3180D1F142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556" y="-2764"/>
              <a:ext cx="114" cy="0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3" name="Line 76">
              <a:extLst>
                <a:ext uri="{FF2B5EF4-FFF2-40B4-BE49-F238E27FC236}">
                  <a16:creationId xmlns:a16="http://schemas.microsoft.com/office/drawing/2014/main" xmlns="" id="{4C4F699F-816F-4D96-847C-18C296470A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90" y="-2840"/>
              <a:ext cx="34" cy="35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4" name="Line 75">
              <a:extLst>
                <a:ext uri="{FF2B5EF4-FFF2-40B4-BE49-F238E27FC236}">
                  <a16:creationId xmlns:a16="http://schemas.microsoft.com/office/drawing/2014/main" xmlns="" id="{A1E77066-956C-4C64-99A4-E1EC161E3AC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90" y="-2805"/>
              <a:ext cx="34" cy="0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5" name="AutoShape 74">
              <a:extLst>
                <a:ext uri="{FF2B5EF4-FFF2-40B4-BE49-F238E27FC236}">
                  <a16:creationId xmlns:a16="http://schemas.microsoft.com/office/drawing/2014/main" xmlns="" id="{B3D884A1-ABEE-453A-8E57-703EF8F3E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2" y="-2882"/>
              <a:ext cx="191" cy="741"/>
            </a:xfrm>
            <a:custGeom>
              <a:avLst/>
              <a:gdLst>
                <a:gd name="T0" fmla="+- 0 7563 7372"/>
                <a:gd name="T1" fmla="*/ T0 w 191"/>
                <a:gd name="T2" fmla="+- 0 -2771 -2881"/>
                <a:gd name="T3" fmla="*/ -2771 h 741"/>
                <a:gd name="T4" fmla="+- 0 7372 7372"/>
                <a:gd name="T5" fmla="*/ T4 w 191"/>
                <a:gd name="T6" fmla="+- 0 -2881 -2881"/>
                <a:gd name="T7" fmla="*/ -2881 h 741"/>
                <a:gd name="T8" fmla="+- 0 7563 7372"/>
                <a:gd name="T9" fmla="*/ T8 w 191"/>
                <a:gd name="T10" fmla="+- 0 -2771 -2881"/>
                <a:gd name="T11" fmla="*/ -2771 h 741"/>
                <a:gd name="T12" fmla="+- 0 7563 7372"/>
                <a:gd name="T13" fmla="*/ T12 w 191"/>
                <a:gd name="T14" fmla="+- 0 -2141 -2881"/>
                <a:gd name="T15" fmla="*/ -2141 h 7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1" h="741">
                  <a:moveTo>
                    <a:pt x="191" y="110"/>
                  </a:moveTo>
                  <a:lnTo>
                    <a:pt x="0" y="0"/>
                  </a:lnTo>
                  <a:moveTo>
                    <a:pt x="191" y="110"/>
                  </a:moveTo>
                  <a:lnTo>
                    <a:pt x="191" y="740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426" name="Line 73">
              <a:extLst>
                <a:ext uri="{FF2B5EF4-FFF2-40B4-BE49-F238E27FC236}">
                  <a16:creationId xmlns:a16="http://schemas.microsoft.com/office/drawing/2014/main" xmlns="" id="{4174B3D5-D480-4E70-B2B9-3CE2F0F02CD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556" y="-2764"/>
              <a:ext cx="0" cy="0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7" name="Line 72">
              <a:extLst>
                <a:ext uri="{FF2B5EF4-FFF2-40B4-BE49-F238E27FC236}">
                  <a16:creationId xmlns:a16="http://schemas.microsoft.com/office/drawing/2014/main" xmlns="" id="{6E8B3B75-CD1B-4804-9004-1C4632CF7AD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65" y="-2245"/>
              <a:ext cx="0" cy="0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8" name="Line 71">
              <a:extLst>
                <a:ext uri="{FF2B5EF4-FFF2-40B4-BE49-F238E27FC236}">
                  <a16:creationId xmlns:a16="http://schemas.microsoft.com/office/drawing/2014/main" xmlns="" id="{B906F8ED-44A2-4C59-829E-C0B053DD3FD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556" y="-2764"/>
              <a:ext cx="0" cy="630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9" name="Freeform 70">
              <a:extLst>
                <a:ext uri="{FF2B5EF4-FFF2-40B4-BE49-F238E27FC236}">
                  <a16:creationId xmlns:a16="http://schemas.microsoft.com/office/drawing/2014/main" xmlns="" id="{133F376B-F384-4D0B-8D5F-8F11C4410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5" y="-2246"/>
              <a:ext cx="198" cy="111"/>
            </a:xfrm>
            <a:custGeom>
              <a:avLst/>
              <a:gdLst>
                <a:gd name="T0" fmla="+- 0 7365 7365"/>
                <a:gd name="T1" fmla="*/ T0 w 198"/>
                <a:gd name="T2" fmla="+- 0 -2245 -2245"/>
                <a:gd name="T3" fmla="*/ -2245 h 111"/>
                <a:gd name="T4" fmla="+- 0 7556 7365"/>
                <a:gd name="T5" fmla="*/ T4 w 198"/>
                <a:gd name="T6" fmla="+- 0 -2134 -2245"/>
                <a:gd name="T7" fmla="*/ -2134 h 111"/>
                <a:gd name="T8" fmla="+- 0 7563 7365"/>
                <a:gd name="T9" fmla="*/ T8 w 198"/>
                <a:gd name="T10" fmla="+- 0 -2141 -2245"/>
                <a:gd name="T11" fmla="*/ -2141 h 11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198" h="111">
                  <a:moveTo>
                    <a:pt x="0" y="0"/>
                  </a:moveTo>
                  <a:lnTo>
                    <a:pt x="191" y="111"/>
                  </a:lnTo>
                  <a:lnTo>
                    <a:pt x="198" y="104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30" name="Freeform 69">
              <a:extLst>
                <a:ext uri="{FF2B5EF4-FFF2-40B4-BE49-F238E27FC236}">
                  <a16:creationId xmlns:a16="http://schemas.microsoft.com/office/drawing/2014/main" xmlns="" id="{A3E9F5A4-7E08-4C02-B507-2730F5030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" y="-2737"/>
              <a:ext cx="32" cy="35"/>
            </a:xfrm>
            <a:custGeom>
              <a:avLst/>
              <a:gdLst>
                <a:gd name="T0" fmla="+- 0 7556 7525"/>
                <a:gd name="T1" fmla="*/ T0 w 32"/>
                <a:gd name="T2" fmla="+- 0 -2708 -2736"/>
                <a:gd name="T3" fmla="*/ -2708 h 35"/>
                <a:gd name="T4" fmla="+- 0 7552 7525"/>
                <a:gd name="T5" fmla="*/ T4 w 32"/>
                <a:gd name="T6" fmla="+- 0 -2722 -2736"/>
                <a:gd name="T7" fmla="*/ -2722 h 35"/>
                <a:gd name="T8" fmla="+- 0 7538 7525"/>
                <a:gd name="T9" fmla="*/ T8 w 32"/>
                <a:gd name="T10" fmla="+- 0 -2736 -2736"/>
                <a:gd name="T11" fmla="*/ -2736 h 35"/>
                <a:gd name="T12" fmla="+- 0 7528 7525"/>
                <a:gd name="T13" fmla="*/ T12 w 32"/>
                <a:gd name="T14" fmla="+- 0 -2736 -2736"/>
                <a:gd name="T15" fmla="*/ -2736 h 35"/>
                <a:gd name="T16" fmla="+- 0 7525 7525"/>
                <a:gd name="T17" fmla="*/ T16 w 32"/>
                <a:gd name="T18" fmla="+- 0 -2726 -2736"/>
                <a:gd name="T19" fmla="*/ -2726 h 35"/>
                <a:gd name="T20" fmla="+- 0 7528 7525"/>
                <a:gd name="T21" fmla="*/ T20 w 32"/>
                <a:gd name="T22" fmla="+- 0 -2715 -2736"/>
                <a:gd name="T23" fmla="*/ -2715 h 35"/>
                <a:gd name="T24" fmla="+- 0 7538 7525"/>
                <a:gd name="T25" fmla="*/ T24 w 32"/>
                <a:gd name="T26" fmla="+- 0 -2702 -2736"/>
                <a:gd name="T27" fmla="*/ -2702 h 35"/>
                <a:gd name="T28" fmla="+- 0 7552 7525"/>
                <a:gd name="T29" fmla="*/ T28 w 32"/>
                <a:gd name="T30" fmla="+- 0 -2702 -2736"/>
                <a:gd name="T31" fmla="*/ -2702 h 35"/>
                <a:gd name="T32" fmla="+- 0 7556 7525"/>
                <a:gd name="T33" fmla="*/ T32 w 32"/>
                <a:gd name="T34" fmla="+- 0 -2708 -2736"/>
                <a:gd name="T35" fmla="*/ -2708 h 35"/>
                <a:gd name="T36" fmla="+- 0 7552 7525"/>
                <a:gd name="T37" fmla="*/ T36 w 32"/>
                <a:gd name="T38" fmla="+- 0 -2722 -2736"/>
                <a:gd name="T39" fmla="*/ -2722 h 35"/>
                <a:gd name="T40" fmla="+- 0 7538 7525"/>
                <a:gd name="T41" fmla="*/ T40 w 32"/>
                <a:gd name="T42" fmla="+- 0 -2736 -2736"/>
                <a:gd name="T43" fmla="*/ -2736 h 35"/>
                <a:gd name="T44" fmla="+- 0 7528 7525"/>
                <a:gd name="T45" fmla="*/ T44 w 32"/>
                <a:gd name="T46" fmla="+- 0 -2736 -2736"/>
                <a:gd name="T47" fmla="*/ -2736 h 35"/>
                <a:gd name="T48" fmla="+- 0 7525 7525"/>
                <a:gd name="T49" fmla="*/ T48 w 32"/>
                <a:gd name="T50" fmla="+- 0 -2726 -2736"/>
                <a:gd name="T51" fmla="*/ -2726 h 35"/>
                <a:gd name="T52" fmla="+- 0 7528 7525"/>
                <a:gd name="T53" fmla="*/ T52 w 32"/>
                <a:gd name="T54" fmla="+- 0 -2715 -2736"/>
                <a:gd name="T55" fmla="*/ -2715 h 35"/>
                <a:gd name="T56" fmla="+- 0 7538 7525"/>
                <a:gd name="T57" fmla="*/ T56 w 32"/>
                <a:gd name="T58" fmla="+- 0 -2702 -2736"/>
                <a:gd name="T59" fmla="*/ -2702 h 35"/>
                <a:gd name="T60" fmla="+- 0 7552 7525"/>
                <a:gd name="T61" fmla="*/ T60 w 32"/>
                <a:gd name="T62" fmla="+- 0 -2702 -2736"/>
                <a:gd name="T63" fmla="*/ -2702 h 35"/>
                <a:gd name="T64" fmla="+- 0 7556 7525"/>
                <a:gd name="T65" fmla="*/ T64 w 32"/>
                <a:gd name="T66" fmla="+- 0 -2708 -2736"/>
                <a:gd name="T67" fmla="*/ -2708 h 3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32" h="35">
                  <a:moveTo>
                    <a:pt x="31" y="28"/>
                  </a:moveTo>
                  <a:lnTo>
                    <a:pt x="27" y="14"/>
                  </a:lnTo>
                  <a:lnTo>
                    <a:pt x="13" y="0"/>
                  </a:lnTo>
                  <a:lnTo>
                    <a:pt x="3" y="0"/>
                  </a:lnTo>
                  <a:lnTo>
                    <a:pt x="0" y="10"/>
                  </a:lnTo>
                  <a:lnTo>
                    <a:pt x="3" y="21"/>
                  </a:lnTo>
                  <a:lnTo>
                    <a:pt x="13" y="34"/>
                  </a:lnTo>
                  <a:lnTo>
                    <a:pt x="27" y="34"/>
                  </a:lnTo>
                  <a:lnTo>
                    <a:pt x="31" y="28"/>
                  </a:lnTo>
                  <a:lnTo>
                    <a:pt x="27" y="14"/>
                  </a:lnTo>
                  <a:lnTo>
                    <a:pt x="13" y="0"/>
                  </a:lnTo>
                  <a:lnTo>
                    <a:pt x="3" y="0"/>
                  </a:lnTo>
                  <a:lnTo>
                    <a:pt x="0" y="10"/>
                  </a:lnTo>
                  <a:lnTo>
                    <a:pt x="3" y="21"/>
                  </a:lnTo>
                  <a:lnTo>
                    <a:pt x="13" y="34"/>
                  </a:lnTo>
                  <a:lnTo>
                    <a:pt x="27" y="34"/>
                  </a:lnTo>
                  <a:lnTo>
                    <a:pt x="31" y="28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431" name="Line 68">
              <a:extLst>
                <a:ext uri="{FF2B5EF4-FFF2-40B4-BE49-F238E27FC236}">
                  <a16:creationId xmlns:a16="http://schemas.microsoft.com/office/drawing/2014/main" xmlns="" id="{341D5B7D-B28A-42D7-AC66-E72254246E8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540" y="-2714"/>
              <a:ext cx="11" cy="0"/>
            </a:xfrm>
            <a:prstGeom prst="line">
              <a:avLst/>
            </a:prstGeom>
            <a:noFill/>
            <a:ln w="219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2" name="Line 67">
              <a:extLst>
                <a:ext uri="{FF2B5EF4-FFF2-40B4-BE49-F238E27FC236}">
                  <a16:creationId xmlns:a16="http://schemas.microsoft.com/office/drawing/2014/main" xmlns="" id="{FB661D68-113F-4B08-9D71-B7CDD3E9A6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545" y="-2719"/>
              <a:ext cx="0" cy="0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3" name="Line 66">
              <a:extLst>
                <a:ext uri="{FF2B5EF4-FFF2-40B4-BE49-F238E27FC236}">
                  <a16:creationId xmlns:a16="http://schemas.microsoft.com/office/drawing/2014/main" xmlns="" id="{0E1A30A0-E3EA-471F-9F66-EE94B7BB6AA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537" y="-2724"/>
              <a:ext cx="10" cy="0"/>
            </a:xfrm>
            <a:prstGeom prst="line">
              <a:avLst/>
            </a:prstGeom>
            <a:noFill/>
            <a:ln w="219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4" name="Freeform 65">
              <a:extLst>
                <a:ext uri="{FF2B5EF4-FFF2-40B4-BE49-F238E27FC236}">
                  <a16:creationId xmlns:a16="http://schemas.microsoft.com/office/drawing/2014/main" xmlns="" id="{53D41366-4DF7-49DC-AA2C-1D228C22A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8" y="-2730"/>
              <a:ext cx="4" cy="4"/>
            </a:xfrm>
            <a:custGeom>
              <a:avLst/>
              <a:gdLst>
                <a:gd name="T0" fmla="+- 0 7542 7538"/>
                <a:gd name="T1" fmla="*/ T0 w 4"/>
                <a:gd name="T2" fmla="+- 0 -2726 -2729"/>
                <a:gd name="T3" fmla="*/ -2726 h 4"/>
                <a:gd name="T4" fmla="+- 0 7538 7538"/>
                <a:gd name="T5" fmla="*/ T4 w 4"/>
                <a:gd name="T6" fmla="+- 0 -2729 -2729"/>
                <a:gd name="T7" fmla="*/ -2729 h 4"/>
                <a:gd name="T8" fmla="+- 0 7538 7538"/>
                <a:gd name="T9" fmla="*/ T8 w 4"/>
                <a:gd name="T10" fmla="+- 0 -2726 -2729"/>
                <a:gd name="T11" fmla="*/ -2726 h 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435" name="Line 64">
              <a:extLst>
                <a:ext uri="{FF2B5EF4-FFF2-40B4-BE49-F238E27FC236}">
                  <a16:creationId xmlns:a16="http://schemas.microsoft.com/office/drawing/2014/main" xmlns="" id="{EE841F20-7C41-4B1D-885F-D0303CAA093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540" y="-2717"/>
              <a:ext cx="11" cy="0"/>
            </a:xfrm>
            <a:prstGeom prst="line">
              <a:avLst/>
            </a:prstGeom>
            <a:noFill/>
            <a:ln w="219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6" name="Line 63">
              <a:extLst>
                <a:ext uri="{FF2B5EF4-FFF2-40B4-BE49-F238E27FC236}">
                  <a16:creationId xmlns:a16="http://schemas.microsoft.com/office/drawing/2014/main" xmlns="" id="{0AEA8BF1-E7DF-43FA-AD5F-477091D0882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537" y="-2731"/>
              <a:ext cx="0" cy="21"/>
            </a:xfrm>
            <a:prstGeom prst="line">
              <a:avLst/>
            </a:prstGeom>
            <a:noFill/>
            <a:ln w="219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7" name="AutoShape 62">
              <a:extLst>
                <a:ext uri="{FF2B5EF4-FFF2-40B4-BE49-F238E27FC236}">
                  <a16:creationId xmlns:a16="http://schemas.microsoft.com/office/drawing/2014/main" xmlns="" id="{EA3510AD-CA2F-4A6B-BE5C-A92D646B7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9" y="-2731"/>
              <a:ext cx="11" cy="11"/>
            </a:xfrm>
            <a:custGeom>
              <a:avLst/>
              <a:gdLst>
                <a:gd name="T0" fmla="+- 0 7533 7530"/>
                <a:gd name="T1" fmla="*/ T0 w 11"/>
                <a:gd name="T2" fmla="+- 0 -2731 -2731"/>
                <a:gd name="T3" fmla="*/ -2731 h 11"/>
                <a:gd name="T4" fmla="+- 0 7533 7530"/>
                <a:gd name="T5" fmla="*/ T4 w 11"/>
                <a:gd name="T6" fmla="+- 0 -2721 -2731"/>
                <a:gd name="T7" fmla="*/ -2721 h 11"/>
                <a:gd name="T8" fmla="+- 0 7530 7530"/>
                <a:gd name="T9" fmla="*/ T8 w 11"/>
                <a:gd name="T10" fmla="+- 0 -2721 -2731"/>
                <a:gd name="T11" fmla="*/ -2721 h 11"/>
                <a:gd name="T12" fmla="+- 0 7540 7530"/>
                <a:gd name="T13" fmla="*/ T12 w 11"/>
                <a:gd name="T14" fmla="+- 0 -2721 -2731"/>
                <a:gd name="T15" fmla="*/ -2721 h 1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1" h="11">
                  <a:moveTo>
                    <a:pt x="3" y="0"/>
                  </a:moveTo>
                  <a:lnTo>
                    <a:pt x="3" y="10"/>
                  </a:lnTo>
                  <a:moveTo>
                    <a:pt x="0" y="10"/>
                  </a:moveTo>
                  <a:lnTo>
                    <a:pt x="10" y="10"/>
                  </a:lnTo>
                </a:path>
              </a:pathLst>
            </a:custGeom>
            <a:noFill/>
            <a:ln w="219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438" name="Line 61">
              <a:extLst>
                <a:ext uri="{FF2B5EF4-FFF2-40B4-BE49-F238E27FC236}">
                  <a16:creationId xmlns:a16="http://schemas.microsoft.com/office/drawing/2014/main" xmlns="" id="{16163CBC-A53E-4B52-A14F-DA997C55B4F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531" y="-2726"/>
              <a:ext cx="4" cy="4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9" name="Line 60">
              <a:extLst>
                <a:ext uri="{FF2B5EF4-FFF2-40B4-BE49-F238E27FC236}">
                  <a16:creationId xmlns:a16="http://schemas.microsoft.com/office/drawing/2014/main" xmlns="" id="{33A64AA7-EAE6-4C15-8F71-34E838DFF96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533" y="-2724"/>
              <a:ext cx="0" cy="10"/>
            </a:xfrm>
            <a:prstGeom prst="line">
              <a:avLst/>
            </a:prstGeom>
            <a:noFill/>
            <a:ln w="219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0" name="Freeform 59">
              <a:extLst>
                <a:ext uri="{FF2B5EF4-FFF2-40B4-BE49-F238E27FC236}">
                  <a16:creationId xmlns:a16="http://schemas.microsoft.com/office/drawing/2014/main" xmlns="" id="{57740FE8-B1B1-4A6A-826B-D58C098E4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1" y="-2719"/>
              <a:ext cx="7" cy="7"/>
            </a:xfrm>
            <a:custGeom>
              <a:avLst/>
              <a:gdLst>
                <a:gd name="T0" fmla="+- 0 7531 7531"/>
                <a:gd name="T1" fmla="*/ T0 w 7"/>
                <a:gd name="T2" fmla="+- 0 -2719 -2719"/>
                <a:gd name="T3" fmla="*/ -2719 h 7"/>
                <a:gd name="T4" fmla="+- 0 7535 7531"/>
                <a:gd name="T5" fmla="*/ T4 w 7"/>
                <a:gd name="T6" fmla="+- 0 -2715 -2719"/>
                <a:gd name="T7" fmla="*/ -2715 h 7"/>
                <a:gd name="T8" fmla="+- 0 7538 7531"/>
                <a:gd name="T9" fmla="*/ T8 w 7"/>
                <a:gd name="T10" fmla="+- 0 -2712 -2719"/>
                <a:gd name="T11" fmla="*/ -2712 h 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4" y="4"/>
                  </a:lnTo>
                  <a:lnTo>
                    <a:pt x="7" y="7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41" name="Freeform 58">
              <a:extLst>
                <a:ext uri="{FF2B5EF4-FFF2-40B4-BE49-F238E27FC236}">
                  <a16:creationId xmlns:a16="http://schemas.microsoft.com/office/drawing/2014/main" xmlns="" id="{8CC79BD7-AAD6-4B20-A80D-85028D365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8" y="-2712"/>
              <a:ext cx="4" cy="4"/>
            </a:xfrm>
            <a:custGeom>
              <a:avLst/>
              <a:gdLst>
                <a:gd name="T0" fmla="+- 0 7538 7538"/>
                <a:gd name="T1" fmla="*/ T0 w 4"/>
                <a:gd name="T2" fmla="+- 0 -2712 -2712"/>
                <a:gd name="T3" fmla="*/ -2712 h 4"/>
                <a:gd name="T4" fmla="+- 0 7538 7538"/>
                <a:gd name="T5" fmla="*/ T4 w 4"/>
                <a:gd name="T6" fmla="+- 0 -2708 -2712"/>
                <a:gd name="T7" fmla="*/ -2708 h 4"/>
                <a:gd name="T8" fmla="+- 0 7542 7538"/>
                <a:gd name="T9" fmla="*/ T8 w 4"/>
                <a:gd name="T10" fmla="+- 0 -2708 -2712"/>
                <a:gd name="T11" fmla="*/ -2708 h 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4"/>
                  </a:lnTo>
                  <a:lnTo>
                    <a:pt x="4" y="4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42" name="AutoShape 57">
              <a:extLst>
                <a:ext uri="{FF2B5EF4-FFF2-40B4-BE49-F238E27FC236}">
                  <a16:creationId xmlns:a16="http://schemas.microsoft.com/office/drawing/2014/main" xmlns="" id="{D9E5548A-6CEC-4DF4-95A9-FA7787B17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6" y="-2725"/>
              <a:ext cx="14" cy="18"/>
            </a:xfrm>
            <a:custGeom>
              <a:avLst/>
              <a:gdLst>
                <a:gd name="T0" fmla="+- 0 7540 7537"/>
                <a:gd name="T1" fmla="*/ T0 w 14"/>
                <a:gd name="T2" fmla="+- 0 -2710 -2724"/>
                <a:gd name="T3" fmla="*/ -2710 h 18"/>
                <a:gd name="T4" fmla="+- 0 7551 7537"/>
                <a:gd name="T5" fmla="*/ T4 w 14"/>
                <a:gd name="T6" fmla="+- 0 -2710 -2724"/>
                <a:gd name="T7" fmla="*/ -2710 h 18"/>
                <a:gd name="T8" fmla="+- 0 7544 7537"/>
                <a:gd name="T9" fmla="*/ T8 w 14"/>
                <a:gd name="T10" fmla="+- 0 -2724 -2724"/>
                <a:gd name="T11" fmla="*/ -2724 h 18"/>
                <a:gd name="T12" fmla="+- 0 7544 7537"/>
                <a:gd name="T13" fmla="*/ T12 w 14"/>
                <a:gd name="T14" fmla="+- 0 -2707 -2724"/>
                <a:gd name="T15" fmla="*/ -2707 h 18"/>
                <a:gd name="T16" fmla="+- 0 7540 7537"/>
                <a:gd name="T17" fmla="*/ T16 w 14"/>
                <a:gd name="T18" fmla="+- 0 -2710 -2724"/>
                <a:gd name="T19" fmla="*/ -2710 h 18"/>
                <a:gd name="T20" fmla="+- 0 7551 7537"/>
                <a:gd name="T21" fmla="*/ T20 w 14"/>
                <a:gd name="T22" fmla="+- 0 -2710 -2724"/>
                <a:gd name="T23" fmla="*/ -2710 h 18"/>
                <a:gd name="T24" fmla="+- 0 7537 7537"/>
                <a:gd name="T25" fmla="*/ T24 w 14"/>
                <a:gd name="T26" fmla="+- 0 -2710 -2724"/>
                <a:gd name="T27" fmla="*/ -2710 h 18"/>
                <a:gd name="T28" fmla="+- 0 7547 7537"/>
                <a:gd name="T29" fmla="*/ T28 w 14"/>
                <a:gd name="T30" fmla="+- 0 -2710 -2724"/>
                <a:gd name="T31" fmla="*/ -2710 h 1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14" h="18">
                  <a:moveTo>
                    <a:pt x="3" y="14"/>
                  </a:moveTo>
                  <a:lnTo>
                    <a:pt x="14" y="14"/>
                  </a:lnTo>
                  <a:moveTo>
                    <a:pt x="7" y="0"/>
                  </a:moveTo>
                  <a:lnTo>
                    <a:pt x="7" y="17"/>
                  </a:lnTo>
                  <a:moveTo>
                    <a:pt x="3" y="14"/>
                  </a:moveTo>
                  <a:lnTo>
                    <a:pt x="14" y="14"/>
                  </a:lnTo>
                  <a:moveTo>
                    <a:pt x="0" y="14"/>
                  </a:moveTo>
                  <a:lnTo>
                    <a:pt x="10" y="14"/>
                  </a:lnTo>
                </a:path>
              </a:pathLst>
            </a:custGeom>
            <a:noFill/>
            <a:ln w="219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43" name="Freeform 56">
              <a:extLst>
                <a:ext uri="{FF2B5EF4-FFF2-40B4-BE49-F238E27FC236}">
                  <a16:creationId xmlns:a16="http://schemas.microsoft.com/office/drawing/2014/main" xmlns="" id="{F01F5A0F-FF43-44FB-B262-6F99739D7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3" y="-2456"/>
              <a:ext cx="32" cy="35"/>
            </a:xfrm>
            <a:custGeom>
              <a:avLst/>
              <a:gdLst>
                <a:gd name="T0" fmla="+- 0 7435 7404"/>
                <a:gd name="T1" fmla="*/ T0 w 32"/>
                <a:gd name="T2" fmla="+- 0 -2428 -2456"/>
                <a:gd name="T3" fmla="*/ -2428 h 35"/>
                <a:gd name="T4" fmla="+- 0 7431 7404"/>
                <a:gd name="T5" fmla="*/ T4 w 32"/>
                <a:gd name="T6" fmla="+- 0 -2442 -2456"/>
                <a:gd name="T7" fmla="*/ -2442 h 35"/>
                <a:gd name="T8" fmla="+- 0 7421 7404"/>
                <a:gd name="T9" fmla="*/ T8 w 32"/>
                <a:gd name="T10" fmla="+- 0 -2456 -2456"/>
                <a:gd name="T11" fmla="*/ -2456 h 35"/>
                <a:gd name="T12" fmla="+- 0 7407 7404"/>
                <a:gd name="T13" fmla="*/ T12 w 32"/>
                <a:gd name="T14" fmla="+- 0 -2456 -2456"/>
                <a:gd name="T15" fmla="*/ -2456 h 35"/>
                <a:gd name="T16" fmla="+- 0 7404 7404"/>
                <a:gd name="T17" fmla="*/ T16 w 32"/>
                <a:gd name="T18" fmla="+- 0 -2446 -2456"/>
                <a:gd name="T19" fmla="*/ -2446 h 35"/>
                <a:gd name="T20" fmla="+- 0 7407 7404"/>
                <a:gd name="T21" fmla="*/ T20 w 32"/>
                <a:gd name="T22" fmla="+- 0 -2435 -2456"/>
                <a:gd name="T23" fmla="*/ -2435 h 35"/>
                <a:gd name="T24" fmla="+- 0 7421 7404"/>
                <a:gd name="T25" fmla="*/ T24 w 32"/>
                <a:gd name="T26" fmla="+- 0 -2421 -2456"/>
                <a:gd name="T27" fmla="*/ -2421 h 35"/>
                <a:gd name="T28" fmla="+- 0 7431 7404"/>
                <a:gd name="T29" fmla="*/ T28 w 32"/>
                <a:gd name="T30" fmla="+- 0 -2421 -2456"/>
                <a:gd name="T31" fmla="*/ -2421 h 35"/>
                <a:gd name="T32" fmla="+- 0 7435 7404"/>
                <a:gd name="T33" fmla="*/ T32 w 32"/>
                <a:gd name="T34" fmla="+- 0 -2428 -2456"/>
                <a:gd name="T35" fmla="*/ -2428 h 35"/>
                <a:gd name="T36" fmla="+- 0 7431 7404"/>
                <a:gd name="T37" fmla="*/ T36 w 32"/>
                <a:gd name="T38" fmla="+- 0 -2442 -2456"/>
                <a:gd name="T39" fmla="*/ -2442 h 35"/>
                <a:gd name="T40" fmla="+- 0 7421 7404"/>
                <a:gd name="T41" fmla="*/ T40 w 32"/>
                <a:gd name="T42" fmla="+- 0 -2456 -2456"/>
                <a:gd name="T43" fmla="*/ -2456 h 35"/>
                <a:gd name="T44" fmla="+- 0 7407 7404"/>
                <a:gd name="T45" fmla="*/ T44 w 32"/>
                <a:gd name="T46" fmla="+- 0 -2456 -2456"/>
                <a:gd name="T47" fmla="*/ -2456 h 35"/>
                <a:gd name="T48" fmla="+- 0 7404 7404"/>
                <a:gd name="T49" fmla="*/ T48 w 32"/>
                <a:gd name="T50" fmla="+- 0 -2446 -2456"/>
                <a:gd name="T51" fmla="*/ -2446 h 35"/>
                <a:gd name="T52" fmla="+- 0 7407 7404"/>
                <a:gd name="T53" fmla="*/ T52 w 32"/>
                <a:gd name="T54" fmla="+- 0 -2435 -2456"/>
                <a:gd name="T55" fmla="*/ -2435 h 35"/>
                <a:gd name="T56" fmla="+- 0 7421 7404"/>
                <a:gd name="T57" fmla="*/ T56 w 32"/>
                <a:gd name="T58" fmla="+- 0 -2421 -2456"/>
                <a:gd name="T59" fmla="*/ -2421 h 35"/>
                <a:gd name="T60" fmla="+- 0 7431 7404"/>
                <a:gd name="T61" fmla="*/ T60 w 32"/>
                <a:gd name="T62" fmla="+- 0 -2421 -2456"/>
                <a:gd name="T63" fmla="*/ -2421 h 35"/>
                <a:gd name="T64" fmla="+- 0 7435 7404"/>
                <a:gd name="T65" fmla="*/ T64 w 32"/>
                <a:gd name="T66" fmla="+- 0 -2428 -2456"/>
                <a:gd name="T67" fmla="*/ -2428 h 3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32" h="35">
                  <a:moveTo>
                    <a:pt x="31" y="28"/>
                  </a:moveTo>
                  <a:lnTo>
                    <a:pt x="27" y="14"/>
                  </a:lnTo>
                  <a:lnTo>
                    <a:pt x="17" y="0"/>
                  </a:lnTo>
                  <a:lnTo>
                    <a:pt x="3" y="0"/>
                  </a:lnTo>
                  <a:lnTo>
                    <a:pt x="0" y="10"/>
                  </a:lnTo>
                  <a:lnTo>
                    <a:pt x="3" y="21"/>
                  </a:lnTo>
                  <a:lnTo>
                    <a:pt x="17" y="35"/>
                  </a:lnTo>
                  <a:lnTo>
                    <a:pt x="27" y="35"/>
                  </a:lnTo>
                  <a:lnTo>
                    <a:pt x="31" y="28"/>
                  </a:lnTo>
                  <a:lnTo>
                    <a:pt x="27" y="14"/>
                  </a:lnTo>
                  <a:lnTo>
                    <a:pt x="17" y="0"/>
                  </a:lnTo>
                  <a:lnTo>
                    <a:pt x="3" y="0"/>
                  </a:lnTo>
                  <a:lnTo>
                    <a:pt x="0" y="10"/>
                  </a:lnTo>
                  <a:lnTo>
                    <a:pt x="3" y="21"/>
                  </a:lnTo>
                  <a:lnTo>
                    <a:pt x="17" y="35"/>
                  </a:lnTo>
                  <a:lnTo>
                    <a:pt x="27" y="35"/>
                  </a:lnTo>
                  <a:lnTo>
                    <a:pt x="31" y="28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444" name="Line 55">
              <a:extLst>
                <a:ext uri="{FF2B5EF4-FFF2-40B4-BE49-F238E27FC236}">
                  <a16:creationId xmlns:a16="http://schemas.microsoft.com/office/drawing/2014/main" xmlns="" id="{2B8AACFA-67AE-4A9D-AFF4-93F910BCA18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419" y="-2434"/>
              <a:ext cx="10" cy="0"/>
            </a:xfrm>
            <a:prstGeom prst="line">
              <a:avLst/>
            </a:prstGeom>
            <a:noFill/>
            <a:ln w="219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5" name="Line 54">
              <a:extLst>
                <a:ext uri="{FF2B5EF4-FFF2-40B4-BE49-F238E27FC236}">
                  <a16:creationId xmlns:a16="http://schemas.microsoft.com/office/drawing/2014/main" xmlns="" id="{73F8121A-431D-4D40-99F2-64AE660285D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424" y="-2439"/>
              <a:ext cx="0" cy="0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6" name="Line 53">
              <a:extLst>
                <a:ext uri="{FF2B5EF4-FFF2-40B4-BE49-F238E27FC236}">
                  <a16:creationId xmlns:a16="http://schemas.microsoft.com/office/drawing/2014/main" xmlns="" id="{463FFB1F-9F3A-4E8D-9AC3-0788E58F451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416" y="-2444"/>
              <a:ext cx="10" cy="0"/>
            </a:xfrm>
            <a:prstGeom prst="line">
              <a:avLst/>
            </a:prstGeom>
            <a:noFill/>
            <a:ln w="219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7" name="Line 52">
              <a:extLst>
                <a:ext uri="{FF2B5EF4-FFF2-40B4-BE49-F238E27FC236}">
                  <a16:creationId xmlns:a16="http://schemas.microsoft.com/office/drawing/2014/main" xmlns="" id="{F2384BCA-328E-48BD-A933-3CDB018DA83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419" y="-2451"/>
              <a:ext cx="0" cy="11"/>
            </a:xfrm>
            <a:prstGeom prst="line">
              <a:avLst/>
            </a:prstGeom>
            <a:noFill/>
            <a:ln w="22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8" name="Line 51">
              <a:extLst>
                <a:ext uri="{FF2B5EF4-FFF2-40B4-BE49-F238E27FC236}">
                  <a16:creationId xmlns:a16="http://schemas.microsoft.com/office/drawing/2014/main" xmlns="" id="{C3C23584-8803-4798-9FAA-09C20AD0D93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424" y="-2439"/>
              <a:ext cx="4" cy="4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9" name="Line 50">
              <a:extLst>
                <a:ext uri="{FF2B5EF4-FFF2-40B4-BE49-F238E27FC236}">
                  <a16:creationId xmlns:a16="http://schemas.microsoft.com/office/drawing/2014/main" xmlns="" id="{2F75312B-AF41-4D5A-A2FB-131E9D6C09C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416" y="-2451"/>
              <a:ext cx="0" cy="21"/>
            </a:xfrm>
            <a:prstGeom prst="line">
              <a:avLst/>
            </a:prstGeom>
            <a:noFill/>
            <a:ln w="218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" name="Line 49">
              <a:extLst>
                <a:ext uri="{FF2B5EF4-FFF2-40B4-BE49-F238E27FC236}">
                  <a16:creationId xmlns:a16="http://schemas.microsoft.com/office/drawing/2014/main" xmlns="" id="{83EB1029-447B-416A-A06A-F4A9960DB48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409" y="-2440"/>
              <a:ext cx="10" cy="0"/>
            </a:xfrm>
            <a:prstGeom prst="line">
              <a:avLst/>
            </a:prstGeom>
            <a:noFill/>
            <a:ln w="218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" name="Line 48">
              <a:extLst>
                <a:ext uri="{FF2B5EF4-FFF2-40B4-BE49-F238E27FC236}">
                  <a16:creationId xmlns:a16="http://schemas.microsoft.com/office/drawing/2014/main" xmlns="" id="{EC6847ED-FEB3-4F58-90DC-2DB1CB18785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409" y="-2444"/>
              <a:ext cx="10" cy="0"/>
            </a:xfrm>
            <a:prstGeom prst="line">
              <a:avLst/>
            </a:prstGeom>
            <a:noFill/>
            <a:ln w="219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2" name="Freeform 47">
              <a:extLst>
                <a:ext uri="{FF2B5EF4-FFF2-40B4-BE49-F238E27FC236}">
                  <a16:creationId xmlns:a16="http://schemas.microsoft.com/office/drawing/2014/main" xmlns="" id="{EC0F31C3-A5B3-47C3-8B01-242B7AA0A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-2439"/>
              <a:ext cx="4" cy="7"/>
            </a:xfrm>
            <a:custGeom>
              <a:avLst/>
              <a:gdLst>
                <a:gd name="T0" fmla="+- 0 7414 7414"/>
                <a:gd name="T1" fmla="*/ T0 w 4"/>
                <a:gd name="T2" fmla="+- 0 -2439 -2439"/>
                <a:gd name="T3" fmla="*/ -2439 h 7"/>
                <a:gd name="T4" fmla="+- 0 7414 7414"/>
                <a:gd name="T5" fmla="*/ T4 w 4"/>
                <a:gd name="T6" fmla="+- 0 -2435 -2439"/>
                <a:gd name="T7" fmla="*/ -2435 h 7"/>
                <a:gd name="T8" fmla="+- 0 7417 7414"/>
                <a:gd name="T9" fmla="*/ T8 w 4"/>
                <a:gd name="T10" fmla="+- 0 -2432 -2439"/>
                <a:gd name="T11" fmla="*/ -2432 h 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lnTo>
                    <a:pt x="0" y="4"/>
                  </a:lnTo>
                  <a:lnTo>
                    <a:pt x="3" y="7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53" name="Freeform 46">
              <a:extLst>
                <a:ext uri="{FF2B5EF4-FFF2-40B4-BE49-F238E27FC236}">
                  <a16:creationId xmlns:a16="http://schemas.microsoft.com/office/drawing/2014/main" xmlns="" id="{0C335682-3500-4405-A5C9-E2A697EA5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7" y="-2432"/>
              <a:ext cx="4" cy="4"/>
            </a:xfrm>
            <a:custGeom>
              <a:avLst/>
              <a:gdLst>
                <a:gd name="T0" fmla="+- 0 7417 7417"/>
                <a:gd name="T1" fmla="*/ T0 w 4"/>
                <a:gd name="T2" fmla="+- 0 -2432 -2432"/>
                <a:gd name="T3" fmla="*/ -2432 h 4"/>
                <a:gd name="T4" fmla="+- 0 7417 7417"/>
                <a:gd name="T5" fmla="*/ T4 w 4"/>
                <a:gd name="T6" fmla="+- 0 -2432 -2432"/>
                <a:gd name="T7" fmla="*/ -2432 h 4"/>
                <a:gd name="T8" fmla="+- 0 7421 7417"/>
                <a:gd name="T9" fmla="*/ T8 w 4"/>
                <a:gd name="T10" fmla="+- 0 -2428 -2432"/>
                <a:gd name="T11" fmla="*/ -2428 h 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454" name="Line 45">
              <a:extLst>
                <a:ext uri="{FF2B5EF4-FFF2-40B4-BE49-F238E27FC236}">
                  <a16:creationId xmlns:a16="http://schemas.microsoft.com/office/drawing/2014/main" xmlns="" id="{572DFDEE-EE28-4C5C-AC99-61E768D43FA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419" y="-2430"/>
              <a:ext cx="10" cy="0"/>
            </a:xfrm>
            <a:prstGeom prst="line">
              <a:avLst/>
            </a:prstGeom>
            <a:noFill/>
            <a:ln w="219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5" name="Line 44">
              <a:extLst>
                <a:ext uri="{FF2B5EF4-FFF2-40B4-BE49-F238E27FC236}">
                  <a16:creationId xmlns:a16="http://schemas.microsoft.com/office/drawing/2014/main" xmlns="" id="{AA989161-E0CF-416C-9490-A6FDE2D357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426" y="-2444"/>
              <a:ext cx="0" cy="17"/>
            </a:xfrm>
            <a:prstGeom prst="line">
              <a:avLst/>
            </a:prstGeom>
            <a:noFill/>
            <a:ln w="219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6" name="Freeform 43">
              <a:extLst>
                <a:ext uri="{FF2B5EF4-FFF2-40B4-BE49-F238E27FC236}">
                  <a16:creationId xmlns:a16="http://schemas.microsoft.com/office/drawing/2014/main" xmlns="" id="{8A9FFD1B-3042-4057-881B-08CF66854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4" y="-2432"/>
              <a:ext cx="4" cy="4"/>
            </a:xfrm>
            <a:custGeom>
              <a:avLst/>
              <a:gdLst>
                <a:gd name="T0" fmla="+- 0 7428 7424"/>
                <a:gd name="T1" fmla="*/ T0 w 4"/>
                <a:gd name="T2" fmla="+- 0 -2432 -2432"/>
                <a:gd name="T3" fmla="*/ -2432 h 4"/>
                <a:gd name="T4" fmla="+- 0 7428 7424"/>
                <a:gd name="T5" fmla="*/ T4 w 4"/>
                <a:gd name="T6" fmla="+- 0 -2428 -2432"/>
                <a:gd name="T7" fmla="*/ -2428 h 4"/>
                <a:gd name="T8" fmla="+- 0 7424 7424"/>
                <a:gd name="T9" fmla="*/ T8 w 4"/>
                <a:gd name="T10" fmla="+- 0 -2428 -2432"/>
                <a:gd name="T11" fmla="*/ -2428 h 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57" name="AutoShape 42">
              <a:extLst>
                <a:ext uri="{FF2B5EF4-FFF2-40B4-BE49-F238E27FC236}">
                  <a16:creationId xmlns:a16="http://schemas.microsoft.com/office/drawing/2014/main" xmlns="" id="{3BB84092-4C29-4322-AD59-2AFCA7C0F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5" y="-2437"/>
              <a:ext cx="14" cy="11"/>
            </a:xfrm>
            <a:custGeom>
              <a:avLst/>
              <a:gdLst>
                <a:gd name="T0" fmla="+- 0 7423 7416"/>
                <a:gd name="T1" fmla="*/ T0 w 14"/>
                <a:gd name="T2" fmla="+- 0 -2437 -2437"/>
                <a:gd name="T3" fmla="*/ -2437 h 11"/>
                <a:gd name="T4" fmla="+- 0 7423 7416"/>
                <a:gd name="T5" fmla="*/ T4 w 14"/>
                <a:gd name="T6" fmla="+- 0 -2427 -2437"/>
                <a:gd name="T7" fmla="*/ -2427 h 11"/>
                <a:gd name="T8" fmla="+- 0 7419 7416"/>
                <a:gd name="T9" fmla="*/ T8 w 14"/>
                <a:gd name="T10" fmla="+- 0 -2430 -2437"/>
                <a:gd name="T11" fmla="*/ -2430 h 11"/>
                <a:gd name="T12" fmla="+- 0 7429 7416"/>
                <a:gd name="T13" fmla="*/ T12 w 14"/>
                <a:gd name="T14" fmla="+- 0 -2430 -2437"/>
                <a:gd name="T15" fmla="*/ -2430 h 11"/>
                <a:gd name="T16" fmla="+- 0 7416 7416"/>
                <a:gd name="T17" fmla="*/ T16 w 14"/>
                <a:gd name="T18" fmla="+- 0 -2430 -2437"/>
                <a:gd name="T19" fmla="*/ -2430 h 11"/>
                <a:gd name="T20" fmla="+- 0 7426 7416"/>
                <a:gd name="T21" fmla="*/ T20 w 14"/>
                <a:gd name="T22" fmla="+- 0 -2430 -2437"/>
                <a:gd name="T23" fmla="*/ -2430 h 1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14" h="11">
                  <a:moveTo>
                    <a:pt x="7" y="0"/>
                  </a:moveTo>
                  <a:lnTo>
                    <a:pt x="7" y="10"/>
                  </a:lnTo>
                  <a:moveTo>
                    <a:pt x="3" y="7"/>
                  </a:moveTo>
                  <a:lnTo>
                    <a:pt x="13" y="7"/>
                  </a:lnTo>
                  <a:moveTo>
                    <a:pt x="0" y="7"/>
                  </a:moveTo>
                  <a:lnTo>
                    <a:pt x="10" y="7"/>
                  </a:lnTo>
                </a:path>
              </a:pathLst>
            </a:custGeom>
            <a:noFill/>
            <a:ln w="219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58" name="Freeform 41">
              <a:extLst>
                <a:ext uri="{FF2B5EF4-FFF2-40B4-BE49-F238E27FC236}">
                  <a16:creationId xmlns:a16="http://schemas.microsoft.com/office/drawing/2014/main" xmlns="" id="{BF1A2C31-E02D-4074-A556-A413F6B5F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2" y="-2284"/>
              <a:ext cx="32" cy="35"/>
            </a:xfrm>
            <a:custGeom>
              <a:avLst/>
              <a:gdLst>
                <a:gd name="T0" fmla="+- 0 7404 7372"/>
                <a:gd name="T1" fmla="*/ T0 w 32"/>
                <a:gd name="T2" fmla="+- 0 -2255 -2283"/>
                <a:gd name="T3" fmla="*/ -2255 h 35"/>
                <a:gd name="T4" fmla="+- 0 7400 7372"/>
                <a:gd name="T5" fmla="*/ T4 w 32"/>
                <a:gd name="T6" fmla="+- 0 -2269 -2283"/>
                <a:gd name="T7" fmla="*/ -2269 h 35"/>
                <a:gd name="T8" fmla="+- 0 7386 7372"/>
                <a:gd name="T9" fmla="*/ T8 w 32"/>
                <a:gd name="T10" fmla="+- 0 -2283 -2283"/>
                <a:gd name="T11" fmla="*/ -2283 h 35"/>
                <a:gd name="T12" fmla="+- 0 7376 7372"/>
                <a:gd name="T13" fmla="*/ T12 w 32"/>
                <a:gd name="T14" fmla="+- 0 -2283 -2283"/>
                <a:gd name="T15" fmla="*/ -2283 h 35"/>
                <a:gd name="T16" fmla="+- 0 7372 7372"/>
                <a:gd name="T17" fmla="*/ T16 w 32"/>
                <a:gd name="T18" fmla="+- 0 -2273 -2283"/>
                <a:gd name="T19" fmla="*/ -2273 h 35"/>
                <a:gd name="T20" fmla="+- 0 7376 7372"/>
                <a:gd name="T21" fmla="*/ T20 w 32"/>
                <a:gd name="T22" fmla="+- 0 -2262 -2283"/>
                <a:gd name="T23" fmla="*/ -2262 h 35"/>
                <a:gd name="T24" fmla="+- 0 7386 7372"/>
                <a:gd name="T25" fmla="*/ T24 w 32"/>
                <a:gd name="T26" fmla="+- 0 -2248 -2283"/>
                <a:gd name="T27" fmla="*/ -2248 h 35"/>
                <a:gd name="T28" fmla="+- 0 7400 7372"/>
                <a:gd name="T29" fmla="*/ T28 w 32"/>
                <a:gd name="T30" fmla="+- 0 -2248 -2283"/>
                <a:gd name="T31" fmla="*/ -2248 h 35"/>
                <a:gd name="T32" fmla="+- 0 7404 7372"/>
                <a:gd name="T33" fmla="*/ T32 w 32"/>
                <a:gd name="T34" fmla="+- 0 -2255 -2283"/>
                <a:gd name="T35" fmla="*/ -2255 h 35"/>
                <a:gd name="T36" fmla="+- 0 7400 7372"/>
                <a:gd name="T37" fmla="*/ T36 w 32"/>
                <a:gd name="T38" fmla="+- 0 -2269 -2283"/>
                <a:gd name="T39" fmla="*/ -2269 h 35"/>
                <a:gd name="T40" fmla="+- 0 7386 7372"/>
                <a:gd name="T41" fmla="*/ T40 w 32"/>
                <a:gd name="T42" fmla="+- 0 -2283 -2283"/>
                <a:gd name="T43" fmla="*/ -2283 h 35"/>
                <a:gd name="T44" fmla="+- 0 7376 7372"/>
                <a:gd name="T45" fmla="*/ T44 w 32"/>
                <a:gd name="T46" fmla="+- 0 -2283 -2283"/>
                <a:gd name="T47" fmla="*/ -2283 h 35"/>
                <a:gd name="T48" fmla="+- 0 7372 7372"/>
                <a:gd name="T49" fmla="*/ T48 w 32"/>
                <a:gd name="T50" fmla="+- 0 -2273 -2283"/>
                <a:gd name="T51" fmla="*/ -2273 h 35"/>
                <a:gd name="T52" fmla="+- 0 7376 7372"/>
                <a:gd name="T53" fmla="*/ T52 w 32"/>
                <a:gd name="T54" fmla="+- 0 -2262 -2283"/>
                <a:gd name="T55" fmla="*/ -2262 h 35"/>
                <a:gd name="T56" fmla="+- 0 7386 7372"/>
                <a:gd name="T57" fmla="*/ T56 w 32"/>
                <a:gd name="T58" fmla="+- 0 -2248 -2283"/>
                <a:gd name="T59" fmla="*/ -2248 h 35"/>
                <a:gd name="T60" fmla="+- 0 7400 7372"/>
                <a:gd name="T61" fmla="*/ T60 w 32"/>
                <a:gd name="T62" fmla="+- 0 -2248 -2283"/>
                <a:gd name="T63" fmla="*/ -2248 h 35"/>
                <a:gd name="T64" fmla="+- 0 7404 7372"/>
                <a:gd name="T65" fmla="*/ T64 w 32"/>
                <a:gd name="T66" fmla="+- 0 -2255 -2283"/>
                <a:gd name="T67" fmla="*/ -2255 h 3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32" h="35">
                  <a:moveTo>
                    <a:pt x="32" y="28"/>
                  </a:moveTo>
                  <a:lnTo>
                    <a:pt x="28" y="14"/>
                  </a:lnTo>
                  <a:lnTo>
                    <a:pt x="14" y="0"/>
                  </a:lnTo>
                  <a:lnTo>
                    <a:pt x="4" y="0"/>
                  </a:lnTo>
                  <a:lnTo>
                    <a:pt x="0" y="10"/>
                  </a:lnTo>
                  <a:lnTo>
                    <a:pt x="4" y="21"/>
                  </a:lnTo>
                  <a:lnTo>
                    <a:pt x="14" y="35"/>
                  </a:lnTo>
                  <a:lnTo>
                    <a:pt x="28" y="35"/>
                  </a:lnTo>
                  <a:lnTo>
                    <a:pt x="32" y="28"/>
                  </a:lnTo>
                  <a:lnTo>
                    <a:pt x="28" y="14"/>
                  </a:lnTo>
                  <a:lnTo>
                    <a:pt x="14" y="0"/>
                  </a:lnTo>
                  <a:lnTo>
                    <a:pt x="4" y="0"/>
                  </a:lnTo>
                  <a:lnTo>
                    <a:pt x="0" y="10"/>
                  </a:lnTo>
                  <a:lnTo>
                    <a:pt x="4" y="21"/>
                  </a:lnTo>
                  <a:lnTo>
                    <a:pt x="14" y="35"/>
                  </a:lnTo>
                  <a:lnTo>
                    <a:pt x="28" y="35"/>
                  </a:lnTo>
                  <a:lnTo>
                    <a:pt x="32" y="28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459" name="Line 40">
              <a:extLst>
                <a:ext uri="{FF2B5EF4-FFF2-40B4-BE49-F238E27FC236}">
                  <a16:creationId xmlns:a16="http://schemas.microsoft.com/office/drawing/2014/main" xmlns="" id="{5D100686-7298-43CC-ADA2-E200C5A5C18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88" y="-2261"/>
              <a:ext cx="10" cy="0"/>
            </a:xfrm>
            <a:prstGeom prst="line">
              <a:avLst/>
            </a:prstGeom>
            <a:noFill/>
            <a:ln w="219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0" name="Line 39">
              <a:extLst>
                <a:ext uri="{FF2B5EF4-FFF2-40B4-BE49-F238E27FC236}">
                  <a16:creationId xmlns:a16="http://schemas.microsoft.com/office/drawing/2014/main" xmlns="" id="{27628A31-8369-46E0-B1AB-FDF13772FE1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84" y="-2268"/>
              <a:ext cx="11" cy="0"/>
            </a:xfrm>
            <a:prstGeom prst="line">
              <a:avLst/>
            </a:prstGeom>
            <a:noFill/>
            <a:ln w="217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1" name="AutoShape 38">
              <a:extLst>
                <a:ext uri="{FF2B5EF4-FFF2-40B4-BE49-F238E27FC236}">
                  <a16:creationId xmlns:a16="http://schemas.microsoft.com/office/drawing/2014/main" xmlns="" id="{40F3DCCA-1E89-4AF4-B582-3D22BE582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" y="-2278"/>
              <a:ext cx="18" cy="21"/>
            </a:xfrm>
            <a:custGeom>
              <a:avLst/>
              <a:gdLst>
                <a:gd name="T0" fmla="+- 0 7391 7381"/>
                <a:gd name="T1" fmla="*/ T0 w 18"/>
                <a:gd name="T2" fmla="+- 0 -2271 -2278"/>
                <a:gd name="T3" fmla="*/ -2271 h 21"/>
                <a:gd name="T4" fmla="+- 0 7391 7381"/>
                <a:gd name="T5" fmla="*/ T4 w 18"/>
                <a:gd name="T6" fmla="+- 0 -2257 -2278"/>
                <a:gd name="T7" fmla="*/ -2257 h 21"/>
                <a:gd name="T8" fmla="+- 0 7384 7381"/>
                <a:gd name="T9" fmla="*/ T8 w 18"/>
                <a:gd name="T10" fmla="+- 0 -2271 -2278"/>
                <a:gd name="T11" fmla="*/ -2271 h 21"/>
                <a:gd name="T12" fmla="+- 0 7395 7381"/>
                <a:gd name="T13" fmla="*/ T12 w 18"/>
                <a:gd name="T14" fmla="+- 0 -2271 -2278"/>
                <a:gd name="T15" fmla="*/ -2271 h 21"/>
                <a:gd name="T16" fmla="+- 0 7388 7381"/>
                <a:gd name="T17" fmla="*/ T16 w 18"/>
                <a:gd name="T18" fmla="+- 0 -2264 -2278"/>
                <a:gd name="T19" fmla="*/ -2264 h 21"/>
                <a:gd name="T20" fmla="+- 0 7398 7381"/>
                <a:gd name="T21" fmla="*/ T20 w 18"/>
                <a:gd name="T22" fmla="+- 0 -2264 -2278"/>
                <a:gd name="T23" fmla="*/ -2264 h 21"/>
                <a:gd name="T24" fmla="+- 0 7385 7381"/>
                <a:gd name="T25" fmla="*/ T24 w 18"/>
                <a:gd name="T26" fmla="+- 0 -2278 -2278"/>
                <a:gd name="T27" fmla="*/ -2278 h 21"/>
                <a:gd name="T28" fmla="+- 0 7385 7381"/>
                <a:gd name="T29" fmla="*/ T28 w 18"/>
                <a:gd name="T30" fmla="+- 0 -2257 -2278"/>
                <a:gd name="T31" fmla="*/ -2257 h 21"/>
                <a:gd name="T32" fmla="+- 0 7381 7381"/>
                <a:gd name="T33" fmla="*/ T32 w 18"/>
                <a:gd name="T34" fmla="+- 0 -2278 -2278"/>
                <a:gd name="T35" fmla="*/ -2278 h 21"/>
                <a:gd name="T36" fmla="+- 0 7381 7381"/>
                <a:gd name="T37" fmla="*/ T36 w 18"/>
                <a:gd name="T38" fmla="+- 0 -2268 -2278"/>
                <a:gd name="T39" fmla="*/ -2268 h 2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8" h="21">
                  <a:moveTo>
                    <a:pt x="10" y="7"/>
                  </a:moveTo>
                  <a:lnTo>
                    <a:pt x="10" y="21"/>
                  </a:lnTo>
                  <a:moveTo>
                    <a:pt x="3" y="7"/>
                  </a:moveTo>
                  <a:lnTo>
                    <a:pt x="14" y="7"/>
                  </a:lnTo>
                  <a:moveTo>
                    <a:pt x="7" y="14"/>
                  </a:moveTo>
                  <a:lnTo>
                    <a:pt x="17" y="14"/>
                  </a:lnTo>
                  <a:moveTo>
                    <a:pt x="4" y="0"/>
                  </a:moveTo>
                  <a:lnTo>
                    <a:pt x="4" y="21"/>
                  </a:lnTo>
                  <a:moveTo>
                    <a:pt x="0" y="0"/>
                  </a:moveTo>
                  <a:lnTo>
                    <a:pt x="0" y="10"/>
                  </a:lnTo>
                </a:path>
              </a:pathLst>
            </a:custGeom>
            <a:noFill/>
            <a:ln w="219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462" name="Line 37">
              <a:extLst>
                <a:ext uri="{FF2B5EF4-FFF2-40B4-BE49-F238E27FC236}">
                  <a16:creationId xmlns:a16="http://schemas.microsoft.com/office/drawing/2014/main" xmlns="" id="{E1909083-8DF1-4A81-AA37-8E4AD1C7D84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78" y="-2268"/>
              <a:ext cx="10" cy="0"/>
            </a:xfrm>
            <a:prstGeom prst="line">
              <a:avLst/>
            </a:prstGeom>
            <a:noFill/>
            <a:ln w="218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3" name="Line 36">
              <a:extLst>
                <a:ext uri="{FF2B5EF4-FFF2-40B4-BE49-F238E27FC236}">
                  <a16:creationId xmlns:a16="http://schemas.microsoft.com/office/drawing/2014/main" xmlns="" id="{9C55892E-9551-4962-B5F7-6757CF6A8D3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79" y="-2273"/>
              <a:ext cx="4" cy="4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4" name="Line 35">
              <a:extLst>
                <a:ext uri="{FF2B5EF4-FFF2-40B4-BE49-F238E27FC236}">
                  <a16:creationId xmlns:a16="http://schemas.microsoft.com/office/drawing/2014/main" xmlns="" id="{261E4DCF-BC5B-43D7-8F8D-F356A20F734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81" y="-2271"/>
              <a:ext cx="0" cy="10"/>
            </a:xfrm>
            <a:prstGeom prst="line">
              <a:avLst/>
            </a:prstGeom>
            <a:noFill/>
            <a:ln w="219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5" name="Freeform 34">
              <a:extLst>
                <a:ext uri="{FF2B5EF4-FFF2-40B4-BE49-F238E27FC236}">
                  <a16:creationId xmlns:a16="http://schemas.microsoft.com/office/drawing/2014/main" xmlns="" id="{E67AE6D0-93C0-4B0A-A90A-8D179D6B1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9" y="-2266"/>
              <a:ext cx="7" cy="7"/>
            </a:xfrm>
            <a:custGeom>
              <a:avLst/>
              <a:gdLst>
                <a:gd name="T0" fmla="+- 0 7379 7379"/>
                <a:gd name="T1" fmla="*/ T0 w 7"/>
                <a:gd name="T2" fmla="+- 0 -2266 -2266"/>
                <a:gd name="T3" fmla="*/ -2266 h 7"/>
                <a:gd name="T4" fmla="+- 0 7383 7379"/>
                <a:gd name="T5" fmla="*/ T4 w 7"/>
                <a:gd name="T6" fmla="+- 0 -2262 -2266"/>
                <a:gd name="T7" fmla="*/ -2262 h 7"/>
                <a:gd name="T8" fmla="+- 0 7386 7379"/>
                <a:gd name="T9" fmla="*/ T8 w 7"/>
                <a:gd name="T10" fmla="+- 0 -2259 -2266"/>
                <a:gd name="T11" fmla="*/ -2259 h 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4" y="4"/>
                  </a:lnTo>
                  <a:lnTo>
                    <a:pt x="7" y="7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466" name="Line 33">
              <a:extLst>
                <a:ext uri="{FF2B5EF4-FFF2-40B4-BE49-F238E27FC236}">
                  <a16:creationId xmlns:a16="http://schemas.microsoft.com/office/drawing/2014/main" xmlns="" id="{9DAA5824-7D4A-4D12-A98C-A7A2706919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81" y="-2257"/>
              <a:ext cx="10" cy="0"/>
            </a:xfrm>
            <a:prstGeom prst="line">
              <a:avLst/>
            </a:prstGeom>
            <a:noFill/>
            <a:ln w="219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7" name="Line 32">
              <a:extLst>
                <a:ext uri="{FF2B5EF4-FFF2-40B4-BE49-F238E27FC236}">
                  <a16:creationId xmlns:a16="http://schemas.microsoft.com/office/drawing/2014/main" xmlns="" id="{91EFA7AF-1310-4229-B895-7D951DB3334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88" y="-2278"/>
              <a:ext cx="0" cy="28"/>
            </a:xfrm>
            <a:prstGeom prst="line">
              <a:avLst/>
            </a:prstGeom>
            <a:noFill/>
            <a:ln w="218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8" name="Line 31">
              <a:extLst>
                <a:ext uri="{FF2B5EF4-FFF2-40B4-BE49-F238E27FC236}">
                  <a16:creationId xmlns:a16="http://schemas.microsoft.com/office/drawing/2014/main" xmlns="" id="{83FD9B7F-E6C5-430D-99BA-5D366D2A77C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93" y="-2255"/>
              <a:ext cx="0" cy="0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9" name="Line 30">
              <a:extLst>
                <a:ext uri="{FF2B5EF4-FFF2-40B4-BE49-F238E27FC236}">
                  <a16:creationId xmlns:a16="http://schemas.microsoft.com/office/drawing/2014/main" xmlns="" id="{F81B61F1-6973-4637-87E5-33B65F25ED7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88" y="-2257"/>
              <a:ext cx="10" cy="0"/>
            </a:xfrm>
            <a:prstGeom prst="line">
              <a:avLst/>
            </a:prstGeom>
            <a:noFill/>
            <a:ln w="219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0" name="Line 29">
              <a:extLst>
                <a:ext uri="{FF2B5EF4-FFF2-40B4-BE49-F238E27FC236}">
                  <a16:creationId xmlns:a16="http://schemas.microsoft.com/office/drawing/2014/main" xmlns="" id="{8849575D-51F4-4834-99C8-80AADF686E7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93" y="-2255"/>
              <a:ext cx="0" cy="0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" name="Line 28">
              <a:extLst>
                <a:ext uri="{FF2B5EF4-FFF2-40B4-BE49-F238E27FC236}">
                  <a16:creationId xmlns:a16="http://schemas.microsoft.com/office/drawing/2014/main" xmlns="" id="{97C6A633-9239-4ECB-AD31-39DF38F73FF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84" y="-2257"/>
              <a:ext cx="11" cy="0"/>
            </a:xfrm>
            <a:prstGeom prst="line">
              <a:avLst/>
            </a:prstGeom>
            <a:noFill/>
            <a:ln w="219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2" name="AutoShape 27">
              <a:extLst>
                <a:ext uri="{FF2B5EF4-FFF2-40B4-BE49-F238E27FC236}">
                  <a16:creationId xmlns:a16="http://schemas.microsoft.com/office/drawing/2014/main" xmlns="" id="{187F08DA-288A-45EC-A687-DF4EE365B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-2941"/>
              <a:ext cx="191" cy="741"/>
            </a:xfrm>
            <a:custGeom>
              <a:avLst/>
              <a:gdLst>
                <a:gd name="T0" fmla="+- 0 7670 7480"/>
                <a:gd name="T1" fmla="*/ T0 w 191"/>
                <a:gd name="T2" fmla="+- 0 -2833 -2940"/>
                <a:gd name="T3" fmla="*/ -2833 h 741"/>
                <a:gd name="T4" fmla="+- 0 7480 7480"/>
                <a:gd name="T5" fmla="*/ T4 w 191"/>
                <a:gd name="T6" fmla="+- 0 -2940 -2940"/>
                <a:gd name="T7" fmla="*/ -2940 h 741"/>
                <a:gd name="T8" fmla="+- 0 7670 7480"/>
                <a:gd name="T9" fmla="*/ T8 w 191"/>
                <a:gd name="T10" fmla="+- 0 -2833 -2940"/>
                <a:gd name="T11" fmla="*/ -2833 h 741"/>
                <a:gd name="T12" fmla="+- 0 7670 7480"/>
                <a:gd name="T13" fmla="*/ T12 w 191"/>
                <a:gd name="T14" fmla="+- 0 -2200 -2940"/>
                <a:gd name="T15" fmla="*/ -2200 h 7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1" h="741">
                  <a:moveTo>
                    <a:pt x="190" y="107"/>
                  </a:moveTo>
                  <a:lnTo>
                    <a:pt x="0" y="0"/>
                  </a:lnTo>
                  <a:moveTo>
                    <a:pt x="190" y="107"/>
                  </a:moveTo>
                  <a:lnTo>
                    <a:pt x="190" y="740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73" name="AutoShape 26">
              <a:extLst>
                <a:ext uri="{FF2B5EF4-FFF2-40B4-BE49-F238E27FC236}">
                  <a16:creationId xmlns:a16="http://schemas.microsoft.com/office/drawing/2014/main" xmlns="" id="{46228AAF-83BC-4B79-8DD3-B1DEF745D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2" y="-2937"/>
              <a:ext cx="191" cy="741"/>
            </a:xfrm>
            <a:custGeom>
              <a:avLst/>
              <a:gdLst>
                <a:gd name="T0" fmla="+- 0 7663 7473"/>
                <a:gd name="T1" fmla="*/ T0 w 191"/>
                <a:gd name="T2" fmla="+- 0 -2826 -2937"/>
                <a:gd name="T3" fmla="*/ -2826 h 741"/>
                <a:gd name="T4" fmla="+- 0 7473 7473"/>
                <a:gd name="T5" fmla="*/ T4 w 191"/>
                <a:gd name="T6" fmla="+- 0 -2937 -2937"/>
                <a:gd name="T7" fmla="*/ -2937 h 741"/>
                <a:gd name="T8" fmla="+- 0 7663 7473"/>
                <a:gd name="T9" fmla="*/ T8 w 191"/>
                <a:gd name="T10" fmla="+- 0 -2826 -2937"/>
                <a:gd name="T11" fmla="*/ -2826 h 741"/>
                <a:gd name="T12" fmla="+- 0 7663 7473"/>
                <a:gd name="T13" fmla="*/ T12 w 191"/>
                <a:gd name="T14" fmla="+- 0 -2197 -2937"/>
                <a:gd name="T15" fmla="*/ -2197 h 7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1" h="741">
                  <a:moveTo>
                    <a:pt x="190" y="111"/>
                  </a:moveTo>
                  <a:lnTo>
                    <a:pt x="0" y="0"/>
                  </a:lnTo>
                  <a:moveTo>
                    <a:pt x="190" y="111"/>
                  </a:moveTo>
                  <a:lnTo>
                    <a:pt x="190" y="740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74" name="Freeform 25">
              <a:extLst>
                <a:ext uri="{FF2B5EF4-FFF2-40B4-BE49-F238E27FC236}">
                  <a16:creationId xmlns:a16="http://schemas.microsoft.com/office/drawing/2014/main" xmlns="" id="{85D89C17-D4A6-411B-BDD3-2395B3BF7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2" y="-2252"/>
              <a:ext cx="108" cy="56"/>
            </a:xfrm>
            <a:custGeom>
              <a:avLst/>
              <a:gdLst>
                <a:gd name="T0" fmla="+- 0 7563 7563"/>
                <a:gd name="T1" fmla="*/ T0 w 108"/>
                <a:gd name="T2" fmla="+- 0 -2252 -2252"/>
                <a:gd name="T3" fmla="*/ -2252 h 56"/>
                <a:gd name="T4" fmla="+- 0 7663 7563"/>
                <a:gd name="T5" fmla="*/ T4 w 108"/>
                <a:gd name="T6" fmla="+- 0 -2197 -2252"/>
                <a:gd name="T7" fmla="*/ -2197 h 56"/>
                <a:gd name="T8" fmla="+- 0 7670 7563"/>
                <a:gd name="T9" fmla="*/ T8 w 108"/>
                <a:gd name="T10" fmla="+- 0 -2200 -2252"/>
                <a:gd name="T11" fmla="*/ -2200 h 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108" h="56">
                  <a:moveTo>
                    <a:pt x="0" y="0"/>
                  </a:moveTo>
                  <a:lnTo>
                    <a:pt x="100" y="55"/>
                  </a:lnTo>
                  <a:lnTo>
                    <a:pt x="107" y="52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75" name="AutoShape 24">
              <a:extLst>
                <a:ext uri="{FF2B5EF4-FFF2-40B4-BE49-F238E27FC236}">
                  <a16:creationId xmlns:a16="http://schemas.microsoft.com/office/drawing/2014/main" xmlns="" id="{C033C3E9-4E96-4F1F-A8B1-61A5EB13D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2" y="-2491"/>
              <a:ext cx="73" cy="77"/>
            </a:xfrm>
            <a:custGeom>
              <a:avLst/>
              <a:gdLst>
                <a:gd name="T0" fmla="+- 0 7618 7563"/>
                <a:gd name="T1" fmla="*/ T0 w 73"/>
                <a:gd name="T2" fmla="+- 0 -2459 -2491"/>
                <a:gd name="T3" fmla="*/ -2459 h 77"/>
                <a:gd name="T4" fmla="+- 0 7563 7563"/>
                <a:gd name="T5" fmla="*/ T4 w 73"/>
                <a:gd name="T6" fmla="+- 0 -2491 -2491"/>
                <a:gd name="T7" fmla="*/ -2491 h 77"/>
                <a:gd name="T8" fmla="+- 0 7618 7563"/>
                <a:gd name="T9" fmla="*/ T8 w 73"/>
                <a:gd name="T10" fmla="+- 0 -2459 -2491"/>
                <a:gd name="T11" fmla="*/ -2459 h 77"/>
                <a:gd name="T12" fmla="+- 0 7628 7563"/>
                <a:gd name="T13" fmla="*/ T12 w 73"/>
                <a:gd name="T14" fmla="+- 0 -2449 -2491"/>
                <a:gd name="T15" fmla="*/ -2449 h 77"/>
                <a:gd name="T16" fmla="+- 0 7635 7563"/>
                <a:gd name="T17" fmla="*/ T16 w 73"/>
                <a:gd name="T18" fmla="+- 0 -2428 -2491"/>
                <a:gd name="T19" fmla="*/ -2428 h 77"/>
                <a:gd name="T20" fmla="+- 0 7632 7563"/>
                <a:gd name="T21" fmla="*/ T20 w 73"/>
                <a:gd name="T22" fmla="+- 0 -2414 -2491"/>
                <a:gd name="T23" fmla="*/ -2414 h 7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73" h="77">
                  <a:moveTo>
                    <a:pt x="55" y="32"/>
                  </a:moveTo>
                  <a:lnTo>
                    <a:pt x="0" y="0"/>
                  </a:lnTo>
                  <a:moveTo>
                    <a:pt x="55" y="32"/>
                  </a:moveTo>
                  <a:lnTo>
                    <a:pt x="65" y="42"/>
                  </a:lnTo>
                  <a:lnTo>
                    <a:pt x="72" y="63"/>
                  </a:lnTo>
                  <a:lnTo>
                    <a:pt x="69" y="77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476" name="Line 23">
              <a:extLst>
                <a:ext uri="{FF2B5EF4-FFF2-40B4-BE49-F238E27FC236}">
                  <a16:creationId xmlns:a16="http://schemas.microsoft.com/office/drawing/2014/main" xmlns="" id="{C234E2E6-F6FF-444E-A234-8172DA5077E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604" y="-2449"/>
              <a:ext cx="0" cy="0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7" name="Line 22">
              <a:extLst>
                <a:ext uri="{FF2B5EF4-FFF2-40B4-BE49-F238E27FC236}">
                  <a16:creationId xmlns:a16="http://schemas.microsoft.com/office/drawing/2014/main" xmlns="" id="{54C02B2D-74D7-4BE9-B92A-7DDF996FE11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601" y="-2408"/>
              <a:ext cx="0" cy="0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8" name="Freeform 21">
              <a:extLst>
                <a:ext uri="{FF2B5EF4-FFF2-40B4-BE49-F238E27FC236}">
                  <a16:creationId xmlns:a16="http://schemas.microsoft.com/office/drawing/2014/main" xmlns="" id="{DE19DE2F-B5A3-4EA4-A336-5D39EB381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" y="-2450"/>
              <a:ext cx="21" cy="45"/>
            </a:xfrm>
            <a:custGeom>
              <a:avLst/>
              <a:gdLst>
                <a:gd name="T0" fmla="+- 0 7604 7601"/>
                <a:gd name="T1" fmla="*/ T0 w 21"/>
                <a:gd name="T2" fmla="+- 0 -2449 -2449"/>
                <a:gd name="T3" fmla="*/ -2449 h 45"/>
                <a:gd name="T4" fmla="+- 0 7615 7601"/>
                <a:gd name="T5" fmla="*/ T4 w 21"/>
                <a:gd name="T6" fmla="+- 0 -2439 -2449"/>
                <a:gd name="T7" fmla="*/ -2439 h 45"/>
                <a:gd name="T8" fmla="+- 0 7621 7601"/>
                <a:gd name="T9" fmla="*/ T8 w 21"/>
                <a:gd name="T10" fmla="+- 0 -2418 -2449"/>
                <a:gd name="T11" fmla="*/ -2418 h 45"/>
                <a:gd name="T12" fmla="+- 0 7611 7601"/>
                <a:gd name="T13" fmla="*/ T12 w 21"/>
                <a:gd name="T14" fmla="+- 0 -2404 -2449"/>
                <a:gd name="T15" fmla="*/ -2404 h 45"/>
                <a:gd name="T16" fmla="+- 0 7601 7601"/>
                <a:gd name="T17" fmla="*/ T16 w 21"/>
                <a:gd name="T18" fmla="+- 0 -2408 -2449"/>
                <a:gd name="T19" fmla="*/ -2408 h 4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1" h="45">
                  <a:moveTo>
                    <a:pt x="3" y="0"/>
                  </a:moveTo>
                  <a:lnTo>
                    <a:pt x="14" y="10"/>
                  </a:lnTo>
                  <a:lnTo>
                    <a:pt x="20" y="31"/>
                  </a:lnTo>
                  <a:lnTo>
                    <a:pt x="10" y="45"/>
                  </a:lnTo>
                  <a:lnTo>
                    <a:pt x="0" y="41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79" name="Freeform 20">
              <a:extLst>
                <a:ext uri="{FF2B5EF4-FFF2-40B4-BE49-F238E27FC236}">
                  <a16:creationId xmlns:a16="http://schemas.microsoft.com/office/drawing/2014/main" xmlns="" id="{07A64718-67E4-49F4-A5ED-DD9780D3F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" y="-2443"/>
              <a:ext cx="18" cy="28"/>
            </a:xfrm>
            <a:custGeom>
              <a:avLst/>
              <a:gdLst>
                <a:gd name="T0" fmla="+- 0 7611 7594"/>
                <a:gd name="T1" fmla="*/ T0 w 18"/>
                <a:gd name="T2" fmla="+- 0 -2418 -2442"/>
                <a:gd name="T3" fmla="*/ -2418 h 28"/>
                <a:gd name="T4" fmla="+- 0 7608 7594"/>
                <a:gd name="T5" fmla="*/ T4 w 18"/>
                <a:gd name="T6" fmla="+- 0 -2435 -2442"/>
                <a:gd name="T7" fmla="*/ -2435 h 28"/>
                <a:gd name="T8" fmla="+- 0 7597 7594"/>
                <a:gd name="T9" fmla="*/ T8 w 18"/>
                <a:gd name="T10" fmla="+- 0 -2442 -2442"/>
                <a:gd name="T11" fmla="*/ -2442 h 28"/>
                <a:gd name="T12" fmla="+- 0 7594 7594"/>
                <a:gd name="T13" fmla="*/ T12 w 18"/>
                <a:gd name="T14" fmla="+- 0 -2439 -2442"/>
                <a:gd name="T15" fmla="*/ -2439 h 28"/>
                <a:gd name="T16" fmla="+- 0 7597 7594"/>
                <a:gd name="T17" fmla="*/ T16 w 18"/>
                <a:gd name="T18" fmla="+- 0 -2421 -2442"/>
                <a:gd name="T19" fmla="*/ -2421 h 28"/>
                <a:gd name="T20" fmla="+- 0 7608 7594"/>
                <a:gd name="T21" fmla="*/ T20 w 18"/>
                <a:gd name="T22" fmla="+- 0 -2414 -2442"/>
                <a:gd name="T23" fmla="*/ -2414 h 28"/>
                <a:gd name="T24" fmla="+- 0 7611 7594"/>
                <a:gd name="T25" fmla="*/ T24 w 18"/>
                <a:gd name="T26" fmla="+- 0 -2418 -2442"/>
                <a:gd name="T27" fmla="*/ -2418 h 2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8" h="28">
                  <a:moveTo>
                    <a:pt x="17" y="24"/>
                  </a:moveTo>
                  <a:lnTo>
                    <a:pt x="14" y="7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21"/>
                  </a:lnTo>
                  <a:lnTo>
                    <a:pt x="14" y="28"/>
                  </a:lnTo>
                  <a:lnTo>
                    <a:pt x="17" y="24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480" name="Line 19">
              <a:extLst>
                <a:ext uri="{FF2B5EF4-FFF2-40B4-BE49-F238E27FC236}">
                  <a16:creationId xmlns:a16="http://schemas.microsoft.com/office/drawing/2014/main" xmlns="" id="{D8E5B22C-6027-436B-889C-C8D01324C09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615" y="-2408"/>
              <a:ext cx="17" cy="0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" name="Line 18">
              <a:extLst>
                <a:ext uri="{FF2B5EF4-FFF2-40B4-BE49-F238E27FC236}">
                  <a16:creationId xmlns:a16="http://schemas.microsoft.com/office/drawing/2014/main" xmlns="" id="{4A57C746-B80B-4D95-B0CC-2E017256678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570" y="-2466"/>
              <a:ext cx="0" cy="0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2" name="Freeform 17">
              <a:extLst>
                <a:ext uri="{FF2B5EF4-FFF2-40B4-BE49-F238E27FC236}">
                  <a16:creationId xmlns:a16="http://schemas.microsoft.com/office/drawing/2014/main" xmlns="" id="{170CC386-6C8B-4F4A-BBB0-CA7E3E683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2" y="-2467"/>
              <a:ext cx="21" cy="35"/>
            </a:xfrm>
            <a:custGeom>
              <a:avLst/>
              <a:gdLst>
                <a:gd name="T0" fmla="+- 0 7583 7563"/>
                <a:gd name="T1" fmla="*/ T0 w 21"/>
                <a:gd name="T2" fmla="+- 0 -2432 -2466"/>
                <a:gd name="T3" fmla="*/ -2432 h 35"/>
                <a:gd name="T4" fmla="+- 0 7583 7563"/>
                <a:gd name="T5" fmla="*/ T4 w 21"/>
                <a:gd name="T6" fmla="+- 0 -2449 -2466"/>
                <a:gd name="T7" fmla="*/ -2449 h 35"/>
                <a:gd name="T8" fmla="+- 0 7570 7563"/>
                <a:gd name="T9" fmla="*/ T8 w 21"/>
                <a:gd name="T10" fmla="+- 0 -2466 -2466"/>
                <a:gd name="T11" fmla="*/ -2466 h 35"/>
                <a:gd name="T12" fmla="+- 0 7563 7563"/>
                <a:gd name="T13" fmla="*/ T12 w 21"/>
                <a:gd name="T14" fmla="+- 0 -2463 -2466"/>
                <a:gd name="T15" fmla="*/ -2463 h 3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" h="35">
                  <a:moveTo>
                    <a:pt x="20" y="34"/>
                  </a:moveTo>
                  <a:lnTo>
                    <a:pt x="20" y="17"/>
                  </a:lnTo>
                  <a:lnTo>
                    <a:pt x="7" y="0"/>
                  </a:lnTo>
                  <a:lnTo>
                    <a:pt x="0" y="3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483" name="Line 16">
              <a:extLst>
                <a:ext uri="{FF2B5EF4-FFF2-40B4-BE49-F238E27FC236}">
                  <a16:creationId xmlns:a16="http://schemas.microsoft.com/office/drawing/2014/main" xmlns="" id="{7E0025A1-E6E5-4C67-BB9B-8F83666737A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583" y="-2449"/>
              <a:ext cx="0" cy="10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4" name="Line 15">
              <a:extLst>
                <a:ext uri="{FF2B5EF4-FFF2-40B4-BE49-F238E27FC236}">
                  <a16:creationId xmlns:a16="http://schemas.microsoft.com/office/drawing/2014/main" xmlns="" id="{702190E6-BF2C-45C6-8BDC-9D8681DB5D3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583" y="-2432"/>
              <a:ext cx="0" cy="14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5" name="Freeform 14">
              <a:extLst>
                <a:ext uri="{FF2B5EF4-FFF2-40B4-BE49-F238E27FC236}">
                  <a16:creationId xmlns:a16="http://schemas.microsoft.com/office/drawing/2014/main" xmlns="" id="{E414812D-6E1F-4FB2-AADB-4A6E03AF3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9" y="-3252"/>
              <a:ext cx="765" cy="1398"/>
            </a:xfrm>
            <a:custGeom>
              <a:avLst/>
              <a:gdLst>
                <a:gd name="T0" fmla="+- 0 7199 7199"/>
                <a:gd name="T1" fmla="*/ T0 w 765"/>
                <a:gd name="T2" fmla="+- 0 -3252 -3252"/>
                <a:gd name="T3" fmla="*/ -3252 h 1398"/>
                <a:gd name="T4" fmla="+- 0 7545 7199"/>
                <a:gd name="T5" fmla="*/ T4 w 765"/>
                <a:gd name="T6" fmla="+- 0 -3172 -3252"/>
                <a:gd name="T7" fmla="*/ -3172 h 1398"/>
                <a:gd name="T8" fmla="+- 0 7888 7199"/>
                <a:gd name="T9" fmla="*/ T8 w 765"/>
                <a:gd name="T10" fmla="+- 0 -2857 -3252"/>
                <a:gd name="T11" fmla="*/ -2857 h 1398"/>
                <a:gd name="T12" fmla="+- 0 7964 7199"/>
                <a:gd name="T13" fmla="*/ T12 w 765"/>
                <a:gd name="T14" fmla="+- 0 -2342 -3252"/>
                <a:gd name="T15" fmla="*/ -2342 h 1398"/>
                <a:gd name="T16" fmla="+- 0 7701 7199"/>
                <a:gd name="T17" fmla="*/ T16 w 765"/>
                <a:gd name="T18" fmla="+- 0 -1871 -3252"/>
                <a:gd name="T19" fmla="*/ -1871 h 1398"/>
                <a:gd name="T20" fmla="+- 0 7393 7199"/>
                <a:gd name="T21" fmla="*/ T20 w 765"/>
                <a:gd name="T22" fmla="+- 0 -1854 -3252"/>
                <a:gd name="T23" fmla="*/ -1854 h 1398"/>
                <a:gd name="T24" fmla="+- 0 7199 7199"/>
                <a:gd name="T25" fmla="*/ T24 w 765"/>
                <a:gd name="T26" fmla="+- 0 -1861 -3252"/>
                <a:gd name="T27" fmla="*/ -1861 h 13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765" h="1398">
                  <a:moveTo>
                    <a:pt x="0" y="0"/>
                  </a:moveTo>
                  <a:lnTo>
                    <a:pt x="346" y="80"/>
                  </a:lnTo>
                  <a:lnTo>
                    <a:pt x="689" y="395"/>
                  </a:lnTo>
                  <a:lnTo>
                    <a:pt x="765" y="910"/>
                  </a:lnTo>
                  <a:lnTo>
                    <a:pt x="502" y="1381"/>
                  </a:lnTo>
                  <a:lnTo>
                    <a:pt x="194" y="1398"/>
                  </a:lnTo>
                  <a:lnTo>
                    <a:pt x="0" y="1391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486" name="Line 13">
              <a:extLst>
                <a:ext uri="{FF2B5EF4-FFF2-40B4-BE49-F238E27FC236}">
                  <a16:creationId xmlns:a16="http://schemas.microsoft.com/office/drawing/2014/main" xmlns="" id="{E88EF8FA-F453-4C80-BD0A-C4CCE4F5E08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199" y="-4756"/>
              <a:ext cx="0" cy="4116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7" name="AutoShape 12">
              <a:extLst>
                <a:ext uri="{FF2B5EF4-FFF2-40B4-BE49-F238E27FC236}">
                  <a16:creationId xmlns:a16="http://schemas.microsoft.com/office/drawing/2014/main" xmlns="" id="{E66C40C3-30C5-4DAD-A8A4-0EFD6BB94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9" y="-4757"/>
              <a:ext cx="429" cy="1661"/>
            </a:xfrm>
            <a:custGeom>
              <a:avLst/>
              <a:gdLst>
                <a:gd name="T0" fmla="+- 0 7628 7199"/>
                <a:gd name="T1" fmla="*/ T0 w 429"/>
                <a:gd name="T2" fmla="+- 0 -4016 -4756"/>
                <a:gd name="T3" fmla="*/ -4016 h 1661"/>
                <a:gd name="T4" fmla="+- 0 7628 7199"/>
                <a:gd name="T5" fmla="*/ T4 w 429"/>
                <a:gd name="T6" fmla="+- 0 -3096 -4756"/>
                <a:gd name="T7" fmla="*/ -3096 h 1661"/>
                <a:gd name="T8" fmla="+- 0 7628 7199"/>
                <a:gd name="T9" fmla="*/ T8 w 429"/>
                <a:gd name="T10" fmla="+- 0 -4016 -4756"/>
                <a:gd name="T11" fmla="*/ -4016 h 1661"/>
                <a:gd name="T12" fmla="+- 0 7199 7199"/>
                <a:gd name="T13" fmla="*/ T12 w 429"/>
                <a:gd name="T14" fmla="+- 0 -4756 -4756"/>
                <a:gd name="T15" fmla="*/ -4756 h 166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429" h="1661">
                  <a:moveTo>
                    <a:pt x="429" y="740"/>
                  </a:moveTo>
                  <a:lnTo>
                    <a:pt x="429" y="1660"/>
                  </a:lnTo>
                  <a:moveTo>
                    <a:pt x="429" y="740"/>
                  </a:moveTo>
                  <a:lnTo>
                    <a:pt x="0" y="0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488" name="Line 11">
              <a:extLst>
                <a:ext uri="{FF2B5EF4-FFF2-40B4-BE49-F238E27FC236}">
                  <a16:creationId xmlns:a16="http://schemas.microsoft.com/office/drawing/2014/main" xmlns="" id="{E55CE2F9-2BB5-4FEA-B48D-064CA413531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040" y="-3777"/>
              <a:ext cx="0" cy="2653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9" name="Line 10">
              <a:extLst>
                <a:ext uri="{FF2B5EF4-FFF2-40B4-BE49-F238E27FC236}">
                  <a16:creationId xmlns:a16="http://schemas.microsoft.com/office/drawing/2014/main" xmlns="" id="{EF5BA269-2AB5-4713-9554-CC4BFC81E34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199" y="-4756"/>
              <a:ext cx="1505" cy="868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0" name="Line 9">
              <a:extLst>
                <a:ext uri="{FF2B5EF4-FFF2-40B4-BE49-F238E27FC236}">
                  <a16:creationId xmlns:a16="http://schemas.microsoft.com/office/drawing/2014/main" xmlns="" id="{9EAF56DB-AE9C-4FC8-A98F-5B03DD9A65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611" y="-4995"/>
              <a:ext cx="1297" cy="751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" name="Line 8">
              <a:extLst>
                <a:ext uri="{FF2B5EF4-FFF2-40B4-BE49-F238E27FC236}">
                  <a16:creationId xmlns:a16="http://schemas.microsoft.com/office/drawing/2014/main" xmlns="" id="{2DA54D33-8683-4034-99D5-3D375A26FAD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628" y="-4016"/>
              <a:ext cx="1007" cy="581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2" name="Line 7">
              <a:extLst>
                <a:ext uri="{FF2B5EF4-FFF2-40B4-BE49-F238E27FC236}">
                  <a16:creationId xmlns:a16="http://schemas.microsoft.com/office/drawing/2014/main" xmlns="" id="{C9EA2AE6-A4A4-453D-81D9-F5A76AC090C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16" y="-305"/>
              <a:ext cx="834" cy="481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3" name="AutoShape 6">
              <a:extLst>
                <a:ext uri="{FF2B5EF4-FFF2-40B4-BE49-F238E27FC236}">
                  <a16:creationId xmlns:a16="http://schemas.microsoft.com/office/drawing/2014/main" xmlns="" id="{1585E546-D428-44AE-933B-ACD9E8955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0" y="-3020"/>
              <a:ext cx="18" cy="32"/>
            </a:xfrm>
            <a:custGeom>
              <a:avLst/>
              <a:gdLst>
                <a:gd name="T0" fmla="+- 0 7428 7410"/>
                <a:gd name="T1" fmla="*/ T0 w 18"/>
                <a:gd name="T2" fmla="+- 0 -3020 -3020"/>
                <a:gd name="T3" fmla="*/ -3020 h 32"/>
                <a:gd name="T4" fmla="+- 0 7410 7410"/>
                <a:gd name="T5" fmla="*/ T4 w 18"/>
                <a:gd name="T6" fmla="+- 0 -2989 -3020"/>
                <a:gd name="T7" fmla="*/ -2989 h 32"/>
                <a:gd name="T8" fmla="+- 0 7428 7410"/>
                <a:gd name="T9" fmla="*/ T8 w 18"/>
                <a:gd name="T10" fmla="+- 0 -3020 -3020"/>
                <a:gd name="T11" fmla="*/ -3020 h 32"/>
                <a:gd name="T12" fmla="+- 0 7428 7410"/>
                <a:gd name="T13" fmla="*/ T12 w 18"/>
                <a:gd name="T14" fmla="+- 0 -3016 -3020"/>
                <a:gd name="T15" fmla="*/ -3016 h 32"/>
                <a:gd name="T16" fmla="+- 0 7424 7410"/>
                <a:gd name="T17" fmla="*/ T16 w 18"/>
                <a:gd name="T18" fmla="+- 0 -2999 -3020"/>
                <a:gd name="T19" fmla="*/ -2999 h 32"/>
                <a:gd name="T20" fmla="+- 0 7414 7410"/>
                <a:gd name="T21" fmla="*/ T20 w 18"/>
                <a:gd name="T22" fmla="+- 0 -2992 -3020"/>
                <a:gd name="T23" fmla="*/ -2992 h 32"/>
                <a:gd name="T24" fmla="+- 0 7410 7410"/>
                <a:gd name="T25" fmla="*/ T24 w 18"/>
                <a:gd name="T26" fmla="+- 0 -2989 -3020"/>
                <a:gd name="T27" fmla="*/ -2989 h 3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8" h="32">
                  <a:moveTo>
                    <a:pt x="18" y="0"/>
                  </a:moveTo>
                  <a:lnTo>
                    <a:pt x="0" y="31"/>
                  </a:lnTo>
                  <a:moveTo>
                    <a:pt x="18" y="0"/>
                  </a:moveTo>
                  <a:lnTo>
                    <a:pt x="18" y="4"/>
                  </a:lnTo>
                  <a:lnTo>
                    <a:pt x="14" y="21"/>
                  </a:lnTo>
                  <a:lnTo>
                    <a:pt x="4" y="28"/>
                  </a:lnTo>
                  <a:lnTo>
                    <a:pt x="0" y="31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494" name="Line 5">
              <a:extLst>
                <a:ext uri="{FF2B5EF4-FFF2-40B4-BE49-F238E27FC236}">
                  <a16:creationId xmlns:a16="http://schemas.microsoft.com/office/drawing/2014/main" xmlns="" id="{FA3CD68F-5F84-4895-A4C8-024DCCB2CA4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428" y="-2200"/>
              <a:ext cx="0" cy="31"/>
            </a:xfrm>
            <a:prstGeom prst="line">
              <a:avLst/>
            </a:pr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5" name="Freeform 4">
              <a:extLst>
                <a:ext uri="{FF2B5EF4-FFF2-40B4-BE49-F238E27FC236}">
                  <a16:creationId xmlns:a16="http://schemas.microsoft.com/office/drawing/2014/main" xmlns="" id="{25D3A94B-42D6-4B5F-94F1-7C330B816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0" y="-2204"/>
              <a:ext cx="18" cy="35"/>
            </a:xfrm>
            <a:custGeom>
              <a:avLst/>
              <a:gdLst>
                <a:gd name="T0" fmla="+- 0 7428 7410"/>
                <a:gd name="T1" fmla="*/ T0 w 18"/>
                <a:gd name="T2" fmla="+- 0 -2204 -2204"/>
                <a:gd name="T3" fmla="*/ -2204 h 35"/>
                <a:gd name="T4" fmla="+- 0 7428 7410"/>
                <a:gd name="T5" fmla="*/ T4 w 18"/>
                <a:gd name="T6" fmla="+- 0 -2197 -2204"/>
                <a:gd name="T7" fmla="*/ -2197 h 35"/>
                <a:gd name="T8" fmla="+- 0 7424 7410"/>
                <a:gd name="T9" fmla="*/ T8 w 18"/>
                <a:gd name="T10" fmla="+- 0 -2179 -2204"/>
                <a:gd name="T11" fmla="*/ -2179 h 35"/>
                <a:gd name="T12" fmla="+- 0 7414 7410"/>
                <a:gd name="T13" fmla="*/ T12 w 18"/>
                <a:gd name="T14" fmla="+- 0 -2172 -2204"/>
                <a:gd name="T15" fmla="*/ -2172 h 35"/>
                <a:gd name="T16" fmla="+- 0 7410 7410"/>
                <a:gd name="T17" fmla="*/ T16 w 18"/>
                <a:gd name="T18" fmla="+- 0 -2169 -2204"/>
                <a:gd name="T19" fmla="*/ -2169 h 3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8" h="35">
                  <a:moveTo>
                    <a:pt x="18" y="0"/>
                  </a:moveTo>
                  <a:lnTo>
                    <a:pt x="18" y="7"/>
                  </a:lnTo>
                  <a:lnTo>
                    <a:pt x="14" y="25"/>
                  </a:lnTo>
                  <a:lnTo>
                    <a:pt x="4" y="32"/>
                  </a:lnTo>
                  <a:lnTo>
                    <a:pt x="0" y="35"/>
                  </a:lnTo>
                </a:path>
              </a:pathLst>
            </a:custGeom>
            <a:noFill/>
            <a:ln w="659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143" name="Imagen 142">
            <a:extLst>
              <a:ext uri="{FF2B5EF4-FFF2-40B4-BE49-F238E27FC236}">
                <a16:creationId xmlns:a16="http://schemas.microsoft.com/office/drawing/2014/main" xmlns="" id="{54283B37-0448-4F47-AA51-E22EA6F01D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6104" y="3635272"/>
            <a:ext cx="1929224" cy="2984092"/>
          </a:xfrm>
          <a:prstGeom prst="rect">
            <a:avLst/>
          </a:prstGeom>
        </p:spPr>
      </p:pic>
      <p:pic>
        <p:nvPicPr>
          <p:cNvPr id="310" name="Imagen 309">
            <a:extLst>
              <a:ext uri="{FF2B5EF4-FFF2-40B4-BE49-F238E27FC236}">
                <a16:creationId xmlns:a16="http://schemas.microsoft.com/office/drawing/2014/main" xmlns="" id="{6DFEAF2E-66D7-4D50-AE60-FF54628559F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2"/>
            <a:ext cx="9144000" cy="72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018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2385" y="2214941"/>
            <a:ext cx="966647" cy="24191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43932" y="2165270"/>
            <a:ext cx="704577" cy="25257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75011" y="2114057"/>
            <a:ext cx="837510" cy="23750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9077" y="4796825"/>
            <a:ext cx="2736850" cy="7496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r>
              <a:rPr lang="ru-RU" sz="1200" b="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Защёлка для замков типа ANSI, небольшой размер, симметричная, глубокий захват язычка. </a:t>
            </a:r>
            <a:endParaRPr sz="1200" dirty="0">
              <a:latin typeface="Montserrat Light" panose="00000400000000000000" pitchFamily="2" charset="0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492" y="5596927"/>
            <a:ext cx="2736850" cy="11227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r>
              <a:rPr lang="ru-RU" sz="1200" b="0" spc="-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Снабжена специальной накладкой-губой соответствующей длинны для дверей толщиной 3 и 1/3’- 1 и 1/2’-  4/5’</a:t>
            </a:r>
            <a:r>
              <a:rPr lang="es-ES" sz="1200" b="0" spc="-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, </a:t>
            </a:r>
            <a:r>
              <a:rPr lang="ru-RU" sz="1200" b="0" spc="-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которая защищает кромку рамы от повреждений</a:t>
            </a:r>
            <a:r>
              <a:rPr lang="es-ES" sz="1200" b="0" spc="-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.</a:t>
            </a:r>
            <a:endParaRPr sz="1200" dirty="0">
              <a:latin typeface="Montserrat Light" panose="00000400000000000000" pitchFamily="2" charset="0"/>
              <a:cs typeface="Calibri Ligh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76887" y="1259823"/>
            <a:ext cx="2375535" cy="889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650" spc="1285" dirty="0"/>
              <a:t>4</a:t>
            </a:r>
            <a:r>
              <a:rPr sz="5650" spc="1780" dirty="0"/>
              <a:t>7</a:t>
            </a:r>
            <a:r>
              <a:rPr sz="2250" spc="605" dirty="0"/>
              <a:t>SERIES</a:t>
            </a:r>
            <a:endParaRPr sz="2250"/>
          </a:p>
        </p:txBody>
      </p:sp>
      <p:sp>
        <p:nvSpPr>
          <p:cNvPr id="8" name="object 8"/>
          <p:cNvSpPr txBox="1"/>
          <p:nvPr/>
        </p:nvSpPr>
        <p:spPr>
          <a:xfrm>
            <a:off x="164287" y="933767"/>
            <a:ext cx="2726055" cy="237490"/>
          </a:xfrm>
          <a:prstGeom prst="rect">
            <a:avLst/>
          </a:prstGeom>
          <a:solidFill>
            <a:srgbClr val="FE5100"/>
          </a:solidFill>
        </p:spPr>
        <p:txBody>
          <a:bodyPr vert="horz" wrap="square" lIns="0" tIns="41910" rIns="0" bIns="0" rtlCol="0">
            <a:spAutoFit/>
          </a:bodyPr>
          <a:lstStyle/>
          <a:p>
            <a:pPr marL="186055">
              <a:lnSpc>
                <a:spcPct val="100000"/>
              </a:lnSpc>
              <a:spcBef>
                <a:spcPts val="330"/>
              </a:spcBef>
            </a:pPr>
            <a:r>
              <a:rPr sz="1000" spc="190" dirty="0">
                <a:solidFill>
                  <a:srgbClr val="FFFFFF"/>
                </a:solidFill>
                <a:latin typeface="Calibri"/>
                <a:cs typeface="Calibri"/>
              </a:rPr>
              <a:t>BRITISH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27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0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225" dirty="0">
                <a:solidFill>
                  <a:srgbClr val="FFFFFF"/>
                </a:solidFill>
                <a:latin typeface="Calibri"/>
                <a:cs typeface="Calibri"/>
              </a:rPr>
              <a:t>AMERICAN</a:t>
            </a:r>
            <a:r>
              <a:rPr sz="10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310" dirty="0">
                <a:solidFill>
                  <a:srgbClr val="FFFFFF"/>
                </a:solidFill>
                <a:latin typeface="Calibri"/>
                <a:cs typeface="Calibri"/>
              </a:rPr>
              <a:t>LOCKS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81474" y="1259823"/>
            <a:ext cx="2419350" cy="889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650" spc="1630" dirty="0">
                <a:solidFill>
                  <a:srgbClr val="231F20"/>
                </a:solidFill>
                <a:latin typeface="Calibri"/>
                <a:cs typeface="Calibri"/>
              </a:rPr>
              <a:t>4</a:t>
            </a:r>
            <a:r>
              <a:rPr sz="5650" spc="1780" dirty="0">
                <a:solidFill>
                  <a:srgbClr val="231F20"/>
                </a:solidFill>
                <a:latin typeface="Calibri"/>
                <a:cs typeface="Calibri"/>
              </a:rPr>
              <a:t>6</a:t>
            </a:r>
            <a:r>
              <a:rPr sz="2250" spc="605" dirty="0">
                <a:solidFill>
                  <a:srgbClr val="231F20"/>
                </a:solidFill>
                <a:latin typeface="Calibri"/>
                <a:cs typeface="Calibri"/>
              </a:rPr>
              <a:t>SERIES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33939" y="1259823"/>
            <a:ext cx="2414905" cy="889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650" spc="1595" dirty="0">
                <a:solidFill>
                  <a:srgbClr val="231F20"/>
                </a:solidFill>
                <a:latin typeface="Calibri"/>
                <a:cs typeface="Calibri"/>
              </a:rPr>
              <a:t>8</a:t>
            </a:r>
            <a:r>
              <a:rPr sz="5650" spc="1780" dirty="0">
                <a:solidFill>
                  <a:srgbClr val="231F20"/>
                </a:solidFill>
                <a:latin typeface="Calibri"/>
                <a:cs typeface="Calibri"/>
              </a:rPr>
              <a:t>4</a:t>
            </a:r>
            <a:r>
              <a:rPr sz="2250" spc="605" dirty="0">
                <a:solidFill>
                  <a:srgbClr val="231F20"/>
                </a:solidFill>
                <a:latin typeface="Calibri"/>
                <a:cs typeface="Calibri"/>
              </a:rPr>
              <a:t>SERIES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66613" y="4763574"/>
            <a:ext cx="2737485" cy="7496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r>
              <a:rPr lang="ru-RU" sz="1200" b="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По</a:t>
            </a:r>
            <a:r>
              <a:rPr lang="es-ES" sz="1200" b="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 </a:t>
            </a:r>
            <a:r>
              <a:rPr lang="ru-RU" sz="1200" b="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своим характеристикам схожа с серией 47, однако разработана для замков тубулярного типа с и их особенными язычками. </a:t>
            </a:r>
            <a:endParaRPr sz="1200" dirty="0">
              <a:latin typeface="Montserrat Light" panose="00000400000000000000" pitchFamily="2" charset="0"/>
              <a:cs typeface="Calibr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20764" y="4763573"/>
            <a:ext cx="2736850" cy="9362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r>
              <a:rPr lang="ru-RU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Защёлка для замков американского типа, характеризующаяся более широким, глубоким и длинным, чем обычно язычком.</a:t>
            </a:r>
            <a:endParaRPr sz="1200" dirty="0">
              <a:latin typeface="Montserrat Light" panose="00000400000000000000" pitchFamily="2" charset="0"/>
              <a:cs typeface="Calibri Ligh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577310" y="942911"/>
            <a:ext cx="226695" cy="0"/>
          </a:xfrm>
          <a:custGeom>
            <a:avLst/>
            <a:gdLst/>
            <a:ahLst/>
            <a:cxnLst/>
            <a:rect l="l" t="t" r="r" b="b"/>
            <a:pathLst>
              <a:path w="226695">
                <a:moveTo>
                  <a:pt x="0" y="0"/>
                </a:moveTo>
                <a:lnTo>
                  <a:pt x="226085" y="0"/>
                </a:lnTo>
              </a:path>
            </a:pathLst>
          </a:custGeom>
          <a:ln w="18237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77310" y="979385"/>
            <a:ext cx="226695" cy="0"/>
          </a:xfrm>
          <a:custGeom>
            <a:avLst/>
            <a:gdLst/>
            <a:ahLst/>
            <a:cxnLst/>
            <a:rect l="l" t="t" r="r" b="b"/>
            <a:pathLst>
              <a:path w="226695">
                <a:moveTo>
                  <a:pt x="0" y="0"/>
                </a:moveTo>
                <a:lnTo>
                  <a:pt x="226085" y="0"/>
                </a:lnTo>
              </a:path>
            </a:pathLst>
          </a:custGeom>
          <a:ln w="18237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77310" y="1015885"/>
            <a:ext cx="226695" cy="0"/>
          </a:xfrm>
          <a:custGeom>
            <a:avLst/>
            <a:gdLst/>
            <a:ahLst/>
            <a:cxnLst/>
            <a:rect l="l" t="t" r="r" b="b"/>
            <a:pathLst>
              <a:path w="226695">
                <a:moveTo>
                  <a:pt x="0" y="0"/>
                </a:moveTo>
                <a:lnTo>
                  <a:pt x="226085" y="0"/>
                </a:lnTo>
              </a:path>
            </a:pathLst>
          </a:custGeom>
          <a:ln w="18237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77310" y="1052385"/>
            <a:ext cx="226695" cy="0"/>
          </a:xfrm>
          <a:custGeom>
            <a:avLst/>
            <a:gdLst/>
            <a:ahLst/>
            <a:cxnLst/>
            <a:rect l="l" t="t" r="r" b="b"/>
            <a:pathLst>
              <a:path w="226695">
                <a:moveTo>
                  <a:pt x="0" y="0"/>
                </a:moveTo>
                <a:lnTo>
                  <a:pt x="226085" y="0"/>
                </a:lnTo>
              </a:path>
            </a:pathLst>
          </a:custGeom>
          <a:ln w="18237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41382" y="1088885"/>
            <a:ext cx="362585" cy="0"/>
          </a:xfrm>
          <a:custGeom>
            <a:avLst/>
            <a:gdLst/>
            <a:ahLst/>
            <a:cxnLst/>
            <a:rect l="l" t="t" r="r" b="b"/>
            <a:pathLst>
              <a:path w="362585">
                <a:moveTo>
                  <a:pt x="0" y="0"/>
                </a:moveTo>
                <a:lnTo>
                  <a:pt x="362013" y="0"/>
                </a:lnTo>
              </a:path>
            </a:pathLst>
          </a:custGeom>
          <a:ln w="18237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41382" y="1125372"/>
            <a:ext cx="362585" cy="0"/>
          </a:xfrm>
          <a:custGeom>
            <a:avLst/>
            <a:gdLst/>
            <a:ahLst/>
            <a:cxnLst/>
            <a:rect l="l" t="t" r="r" b="b"/>
            <a:pathLst>
              <a:path w="362585">
                <a:moveTo>
                  <a:pt x="0" y="0"/>
                </a:moveTo>
                <a:lnTo>
                  <a:pt x="362013" y="0"/>
                </a:lnTo>
              </a:path>
            </a:pathLst>
          </a:custGeom>
          <a:ln w="18237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44970" y="1168400"/>
            <a:ext cx="354965" cy="0"/>
          </a:xfrm>
          <a:custGeom>
            <a:avLst/>
            <a:gdLst/>
            <a:ahLst/>
            <a:cxnLst/>
            <a:rect l="l" t="t" r="r" b="b"/>
            <a:pathLst>
              <a:path w="354964">
                <a:moveTo>
                  <a:pt x="0" y="0"/>
                </a:moveTo>
                <a:lnTo>
                  <a:pt x="354832" y="0"/>
                </a:lnTo>
              </a:path>
            </a:pathLst>
          </a:custGeom>
          <a:ln w="5080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41382" y="1159510"/>
            <a:ext cx="362585" cy="0"/>
          </a:xfrm>
          <a:custGeom>
            <a:avLst/>
            <a:gdLst/>
            <a:ahLst/>
            <a:cxnLst/>
            <a:rect l="l" t="t" r="r" b="b"/>
            <a:pathLst>
              <a:path w="362585">
                <a:moveTo>
                  <a:pt x="0" y="0"/>
                </a:moveTo>
                <a:lnTo>
                  <a:pt x="362013" y="0"/>
                </a:lnTo>
              </a:path>
            </a:pathLst>
          </a:custGeom>
          <a:ln w="12700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41382" y="933792"/>
            <a:ext cx="135928" cy="1277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98939" y="933780"/>
            <a:ext cx="143510" cy="79375"/>
          </a:xfrm>
          <a:custGeom>
            <a:avLst/>
            <a:gdLst/>
            <a:ahLst/>
            <a:cxnLst/>
            <a:rect l="l" t="t" r="r" b="b"/>
            <a:pathLst>
              <a:path w="143510" h="79375">
                <a:moveTo>
                  <a:pt x="0" y="79070"/>
                </a:moveTo>
                <a:lnTo>
                  <a:pt x="143497" y="79070"/>
                </a:lnTo>
                <a:lnTo>
                  <a:pt x="143497" y="0"/>
                </a:lnTo>
                <a:lnTo>
                  <a:pt x="0" y="0"/>
                </a:lnTo>
                <a:lnTo>
                  <a:pt x="0" y="7907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98939" y="1091920"/>
            <a:ext cx="143510" cy="79375"/>
          </a:xfrm>
          <a:custGeom>
            <a:avLst/>
            <a:gdLst/>
            <a:ahLst/>
            <a:cxnLst/>
            <a:rect l="l" t="t" r="r" b="b"/>
            <a:pathLst>
              <a:path w="143510" h="79375">
                <a:moveTo>
                  <a:pt x="0" y="79070"/>
                </a:moveTo>
                <a:lnTo>
                  <a:pt x="143497" y="79070"/>
                </a:lnTo>
                <a:lnTo>
                  <a:pt x="143497" y="0"/>
                </a:lnTo>
                <a:lnTo>
                  <a:pt x="0" y="0"/>
                </a:lnTo>
                <a:lnTo>
                  <a:pt x="0" y="7907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80410" y="933780"/>
            <a:ext cx="139700" cy="79375"/>
          </a:xfrm>
          <a:custGeom>
            <a:avLst/>
            <a:gdLst/>
            <a:ahLst/>
            <a:cxnLst/>
            <a:rect l="l" t="t" r="r" b="b"/>
            <a:pathLst>
              <a:path w="139700" h="79375">
                <a:moveTo>
                  <a:pt x="0" y="79070"/>
                </a:moveTo>
                <a:lnTo>
                  <a:pt x="139458" y="79070"/>
                </a:lnTo>
                <a:lnTo>
                  <a:pt x="139458" y="0"/>
                </a:lnTo>
                <a:lnTo>
                  <a:pt x="0" y="0"/>
                </a:lnTo>
                <a:lnTo>
                  <a:pt x="0" y="7907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80410" y="1091920"/>
            <a:ext cx="139700" cy="79375"/>
          </a:xfrm>
          <a:custGeom>
            <a:avLst/>
            <a:gdLst/>
            <a:ahLst/>
            <a:cxnLst/>
            <a:rect l="l" t="t" r="r" b="b"/>
            <a:pathLst>
              <a:path w="139700" h="79375">
                <a:moveTo>
                  <a:pt x="0" y="79070"/>
                </a:moveTo>
                <a:lnTo>
                  <a:pt x="139458" y="79070"/>
                </a:lnTo>
                <a:lnTo>
                  <a:pt x="139458" y="0"/>
                </a:lnTo>
                <a:lnTo>
                  <a:pt x="0" y="0"/>
                </a:lnTo>
                <a:lnTo>
                  <a:pt x="0" y="7907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80410" y="936231"/>
            <a:ext cx="362585" cy="232410"/>
          </a:xfrm>
          <a:custGeom>
            <a:avLst/>
            <a:gdLst/>
            <a:ahLst/>
            <a:cxnLst/>
            <a:rect l="l" t="t" r="r" b="b"/>
            <a:pathLst>
              <a:path w="362585" h="232409">
                <a:moveTo>
                  <a:pt x="232040" y="116145"/>
                </a:moveTo>
                <a:lnTo>
                  <a:pt x="178993" y="142670"/>
                </a:lnTo>
                <a:lnTo>
                  <a:pt x="358230" y="232294"/>
                </a:lnTo>
                <a:lnTo>
                  <a:pt x="362026" y="229806"/>
                </a:lnTo>
                <a:lnTo>
                  <a:pt x="362026" y="181138"/>
                </a:lnTo>
                <a:lnTo>
                  <a:pt x="232040" y="116145"/>
                </a:lnTo>
                <a:close/>
              </a:path>
              <a:path w="362585" h="232409">
                <a:moveTo>
                  <a:pt x="125946" y="116145"/>
                </a:moveTo>
                <a:lnTo>
                  <a:pt x="0" y="179118"/>
                </a:lnTo>
                <a:lnTo>
                  <a:pt x="0" y="229806"/>
                </a:lnTo>
                <a:lnTo>
                  <a:pt x="2045" y="231149"/>
                </a:lnTo>
                <a:lnTo>
                  <a:pt x="178993" y="142670"/>
                </a:lnTo>
                <a:lnTo>
                  <a:pt x="125946" y="116145"/>
                </a:lnTo>
                <a:close/>
              </a:path>
              <a:path w="362585" h="232409">
                <a:moveTo>
                  <a:pt x="2031" y="1140"/>
                </a:moveTo>
                <a:lnTo>
                  <a:pt x="0" y="2463"/>
                </a:lnTo>
                <a:lnTo>
                  <a:pt x="0" y="53168"/>
                </a:lnTo>
                <a:lnTo>
                  <a:pt x="125946" y="116145"/>
                </a:lnTo>
                <a:lnTo>
                  <a:pt x="178993" y="89622"/>
                </a:lnTo>
                <a:lnTo>
                  <a:pt x="2031" y="1140"/>
                </a:lnTo>
                <a:close/>
              </a:path>
              <a:path w="362585" h="232409">
                <a:moveTo>
                  <a:pt x="358237" y="0"/>
                </a:moveTo>
                <a:lnTo>
                  <a:pt x="178993" y="89622"/>
                </a:lnTo>
                <a:lnTo>
                  <a:pt x="232040" y="116145"/>
                </a:lnTo>
                <a:lnTo>
                  <a:pt x="362026" y="51149"/>
                </a:lnTo>
                <a:lnTo>
                  <a:pt x="362026" y="2463"/>
                </a:lnTo>
                <a:lnTo>
                  <a:pt x="3582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19869" y="933780"/>
            <a:ext cx="79375" cy="237490"/>
          </a:xfrm>
          <a:custGeom>
            <a:avLst/>
            <a:gdLst/>
            <a:ahLst/>
            <a:cxnLst/>
            <a:rect l="l" t="t" r="r" b="b"/>
            <a:pathLst>
              <a:path w="79375" h="237490">
                <a:moveTo>
                  <a:pt x="0" y="237210"/>
                </a:moveTo>
                <a:lnTo>
                  <a:pt x="79070" y="237210"/>
                </a:lnTo>
                <a:lnTo>
                  <a:pt x="79070" y="0"/>
                </a:lnTo>
                <a:lnTo>
                  <a:pt x="0" y="0"/>
                </a:lnTo>
                <a:lnTo>
                  <a:pt x="0" y="2372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80410" y="105238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58" y="0"/>
                </a:lnTo>
              </a:path>
            </a:pathLst>
          </a:custGeom>
          <a:ln w="790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98939" y="1052385"/>
            <a:ext cx="143510" cy="0"/>
          </a:xfrm>
          <a:custGeom>
            <a:avLst/>
            <a:gdLst/>
            <a:ahLst/>
            <a:cxnLst/>
            <a:rect l="l" t="t" r="r" b="b"/>
            <a:pathLst>
              <a:path w="143510">
                <a:moveTo>
                  <a:pt x="0" y="0"/>
                </a:moveTo>
                <a:lnTo>
                  <a:pt x="143497" y="0"/>
                </a:lnTo>
              </a:path>
            </a:pathLst>
          </a:custGeom>
          <a:ln w="790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35693" y="933780"/>
            <a:ext cx="47625" cy="237490"/>
          </a:xfrm>
          <a:custGeom>
            <a:avLst/>
            <a:gdLst/>
            <a:ahLst/>
            <a:cxnLst/>
            <a:rect l="l" t="t" r="r" b="b"/>
            <a:pathLst>
              <a:path w="47625" h="237490">
                <a:moveTo>
                  <a:pt x="0" y="237210"/>
                </a:moveTo>
                <a:lnTo>
                  <a:pt x="47447" y="237210"/>
                </a:lnTo>
                <a:lnTo>
                  <a:pt x="47447" y="0"/>
                </a:lnTo>
                <a:lnTo>
                  <a:pt x="0" y="0"/>
                </a:lnTo>
                <a:lnTo>
                  <a:pt x="0" y="23721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80410" y="1052372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282" y="0"/>
                </a:lnTo>
              </a:path>
            </a:pathLst>
          </a:custGeom>
          <a:ln w="47447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83140" y="1052372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5">
                <a:moveTo>
                  <a:pt x="0" y="0"/>
                </a:moveTo>
                <a:lnTo>
                  <a:pt x="159296" y="0"/>
                </a:lnTo>
              </a:path>
            </a:pathLst>
          </a:custGeom>
          <a:ln w="47447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80410" y="943172"/>
            <a:ext cx="362585" cy="216535"/>
          </a:xfrm>
          <a:custGeom>
            <a:avLst/>
            <a:gdLst/>
            <a:ahLst/>
            <a:cxnLst/>
            <a:rect l="l" t="t" r="r" b="b"/>
            <a:pathLst>
              <a:path w="362585" h="216534">
                <a:moveTo>
                  <a:pt x="135274" y="148743"/>
                </a:moveTo>
                <a:lnTo>
                  <a:pt x="99917" y="148743"/>
                </a:lnTo>
                <a:lnTo>
                  <a:pt x="0" y="198701"/>
                </a:lnTo>
                <a:lnTo>
                  <a:pt x="0" y="216385"/>
                </a:lnTo>
                <a:lnTo>
                  <a:pt x="135274" y="148743"/>
                </a:lnTo>
                <a:close/>
              </a:path>
              <a:path w="362585" h="216534">
                <a:moveTo>
                  <a:pt x="0" y="19706"/>
                </a:moveTo>
                <a:lnTo>
                  <a:pt x="0" y="37383"/>
                </a:lnTo>
                <a:lnTo>
                  <a:pt x="64573" y="69673"/>
                </a:lnTo>
                <a:lnTo>
                  <a:pt x="99917" y="69673"/>
                </a:lnTo>
                <a:lnTo>
                  <a:pt x="0" y="19706"/>
                </a:lnTo>
                <a:close/>
              </a:path>
              <a:path w="362585" h="216534">
                <a:moveTo>
                  <a:pt x="362026" y="0"/>
                </a:moveTo>
                <a:lnTo>
                  <a:pt x="222713" y="69673"/>
                </a:lnTo>
                <a:lnTo>
                  <a:pt x="258070" y="69673"/>
                </a:lnTo>
                <a:lnTo>
                  <a:pt x="362026" y="17686"/>
                </a:lnTo>
                <a:lnTo>
                  <a:pt x="362026" y="0"/>
                </a:lnTo>
                <a:close/>
              </a:path>
              <a:path w="362585" h="216534">
                <a:moveTo>
                  <a:pt x="293439" y="148743"/>
                </a:moveTo>
                <a:lnTo>
                  <a:pt x="258070" y="148743"/>
                </a:lnTo>
                <a:lnTo>
                  <a:pt x="362026" y="200721"/>
                </a:lnTo>
                <a:lnTo>
                  <a:pt x="362026" y="183039"/>
                </a:lnTo>
                <a:lnTo>
                  <a:pt x="293439" y="148743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57390" y="117548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274421" y="0"/>
                </a:moveTo>
                <a:lnTo>
                  <a:pt x="0" y="0"/>
                </a:lnTo>
                <a:lnTo>
                  <a:pt x="0" y="228701"/>
                </a:lnTo>
                <a:lnTo>
                  <a:pt x="274421" y="228701"/>
                </a:lnTo>
                <a:lnTo>
                  <a:pt x="320167" y="183172"/>
                </a:lnTo>
                <a:lnTo>
                  <a:pt x="320167" y="182956"/>
                </a:lnTo>
                <a:lnTo>
                  <a:pt x="45732" y="182956"/>
                </a:lnTo>
                <a:lnTo>
                  <a:pt x="45732" y="45745"/>
                </a:lnTo>
                <a:lnTo>
                  <a:pt x="320167" y="45745"/>
                </a:lnTo>
                <a:lnTo>
                  <a:pt x="274421" y="0"/>
                </a:lnTo>
                <a:close/>
              </a:path>
              <a:path w="320675" h="229235">
                <a:moveTo>
                  <a:pt x="320167" y="45745"/>
                </a:moveTo>
                <a:lnTo>
                  <a:pt x="255206" y="45745"/>
                </a:lnTo>
                <a:lnTo>
                  <a:pt x="274421" y="64960"/>
                </a:lnTo>
                <a:lnTo>
                  <a:pt x="274421" y="164147"/>
                </a:lnTo>
                <a:lnTo>
                  <a:pt x="255511" y="182956"/>
                </a:lnTo>
                <a:lnTo>
                  <a:pt x="320167" y="182956"/>
                </a:lnTo>
                <a:lnTo>
                  <a:pt x="320167" y="457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23290" y="32385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246163" y="163829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23290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520590" y="163283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7210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589189" y="117551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67" y="0"/>
                </a:moveTo>
                <a:lnTo>
                  <a:pt x="0" y="0"/>
                </a:lnTo>
                <a:lnTo>
                  <a:pt x="0" y="228688"/>
                </a:lnTo>
                <a:lnTo>
                  <a:pt x="45745" y="228688"/>
                </a:lnTo>
                <a:lnTo>
                  <a:pt x="45745" y="137223"/>
                </a:lnTo>
                <a:lnTo>
                  <a:pt x="320167" y="137223"/>
                </a:lnTo>
                <a:lnTo>
                  <a:pt x="320167" y="91478"/>
                </a:lnTo>
                <a:lnTo>
                  <a:pt x="45745" y="91478"/>
                </a:lnTo>
                <a:lnTo>
                  <a:pt x="45745" y="45732"/>
                </a:lnTo>
                <a:lnTo>
                  <a:pt x="320167" y="45732"/>
                </a:lnTo>
                <a:lnTo>
                  <a:pt x="320167" y="0"/>
                </a:lnTo>
                <a:close/>
              </a:path>
              <a:path w="320675" h="229235">
                <a:moveTo>
                  <a:pt x="274434" y="137223"/>
                </a:moveTo>
                <a:lnTo>
                  <a:pt x="223202" y="137223"/>
                </a:lnTo>
                <a:lnTo>
                  <a:pt x="268947" y="228688"/>
                </a:lnTo>
                <a:lnTo>
                  <a:pt x="320167" y="228688"/>
                </a:lnTo>
                <a:lnTo>
                  <a:pt x="274434" y="137223"/>
                </a:lnTo>
                <a:close/>
              </a:path>
              <a:path w="320675" h="229235">
                <a:moveTo>
                  <a:pt x="320167" y="45732"/>
                </a:moveTo>
                <a:lnTo>
                  <a:pt x="274434" y="45732"/>
                </a:lnTo>
                <a:lnTo>
                  <a:pt x="274434" y="91478"/>
                </a:lnTo>
                <a:lnTo>
                  <a:pt x="320167" y="91478"/>
                </a:lnTo>
                <a:lnTo>
                  <a:pt x="320167" y="457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343874" y="255270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321002" y="232409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321002" y="163829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45" y="45720"/>
                </a:lnTo>
                <a:lnTo>
                  <a:pt x="45745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321002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618296" y="254774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465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595436" y="163283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45732" y="0"/>
                </a:moveTo>
                <a:lnTo>
                  <a:pt x="0" y="0"/>
                </a:lnTo>
                <a:lnTo>
                  <a:pt x="0" y="45745"/>
                </a:lnTo>
                <a:lnTo>
                  <a:pt x="45732" y="45745"/>
                </a:lnTo>
                <a:lnTo>
                  <a:pt x="45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686899" y="32331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961334" y="25473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19"/>
                </a:moveTo>
                <a:lnTo>
                  <a:pt x="45732" y="45719"/>
                </a:lnTo>
                <a:lnTo>
                  <a:pt x="45732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686899" y="2318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686899" y="16329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32" y="45720"/>
                </a:lnTo>
                <a:lnTo>
                  <a:pt x="45732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686899" y="14043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955094" y="117556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67" y="0"/>
                </a:moveTo>
                <a:lnTo>
                  <a:pt x="0" y="0"/>
                </a:lnTo>
                <a:lnTo>
                  <a:pt x="0" y="228688"/>
                </a:lnTo>
                <a:lnTo>
                  <a:pt x="320167" y="228688"/>
                </a:lnTo>
                <a:lnTo>
                  <a:pt x="274523" y="183172"/>
                </a:lnTo>
                <a:lnTo>
                  <a:pt x="274739" y="182943"/>
                </a:lnTo>
                <a:lnTo>
                  <a:pt x="45745" y="182943"/>
                </a:lnTo>
                <a:lnTo>
                  <a:pt x="45745" y="45732"/>
                </a:lnTo>
                <a:lnTo>
                  <a:pt x="274523" y="45732"/>
                </a:lnTo>
                <a:lnTo>
                  <a:pt x="320167" y="355"/>
                </a:lnTo>
                <a:lnTo>
                  <a:pt x="320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482617" y="444492"/>
            <a:ext cx="4661535" cy="302260"/>
          </a:xfrm>
          <a:custGeom>
            <a:avLst/>
            <a:gdLst/>
            <a:ahLst/>
            <a:cxnLst/>
            <a:rect l="l" t="t" r="r" b="b"/>
            <a:pathLst>
              <a:path w="4661534" h="302259">
                <a:moveTo>
                  <a:pt x="4661382" y="0"/>
                </a:moveTo>
                <a:lnTo>
                  <a:pt x="301726" y="0"/>
                </a:lnTo>
                <a:lnTo>
                  <a:pt x="0" y="301726"/>
                </a:lnTo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6277415" y="483725"/>
            <a:ext cx="2742565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340" dirty="0">
                <a:solidFill>
                  <a:srgbClr val="FFFFFF"/>
                </a:solidFill>
                <a:latin typeface="Calibri"/>
                <a:cs typeface="Calibri"/>
              </a:rPr>
              <a:t>PRODUCTS 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100" spc="305" dirty="0">
                <a:solidFill>
                  <a:srgbClr val="FFFFFF"/>
                </a:solidFill>
                <a:latin typeface="Calibri"/>
                <a:cs typeface="Calibri"/>
              </a:rPr>
              <a:t>ELECTRIC</a:t>
            </a:r>
            <a:r>
              <a:rPr sz="11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315" dirty="0">
                <a:solidFill>
                  <a:srgbClr val="FFFFFF"/>
                </a:solidFill>
                <a:latin typeface="Calibri"/>
                <a:cs typeface="Calibri"/>
              </a:rPr>
              <a:t>STRIKES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55" name="Imagen 54">
            <a:extLst>
              <a:ext uri="{FF2B5EF4-FFF2-40B4-BE49-F238E27FC236}">
                <a16:creationId xmlns:a16="http://schemas.microsoft.com/office/drawing/2014/main" xmlns="" id="{9FDFEDCC-4887-43FF-A20F-64DF993D46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2"/>
            <a:ext cx="9144000" cy="72518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0111" y="3142867"/>
            <a:ext cx="279283" cy="2688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4287" y="933780"/>
            <a:ext cx="2726055" cy="237490"/>
          </a:xfrm>
          <a:prstGeom prst="rect">
            <a:avLst/>
          </a:prstGeom>
          <a:solidFill>
            <a:srgbClr val="FE5100"/>
          </a:solidFill>
        </p:spPr>
        <p:txBody>
          <a:bodyPr vert="horz" wrap="square" lIns="0" tIns="41910" rIns="0" bIns="0" rtlCol="0">
            <a:spAutoFit/>
          </a:bodyPr>
          <a:lstStyle/>
          <a:p>
            <a:pPr marL="854075">
              <a:lnSpc>
                <a:spcPct val="100000"/>
              </a:lnSpc>
              <a:spcBef>
                <a:spcPts val="330"/>
              </a:spcBef>
            </a:pPr>
            <a:r>
              <a:rPr sz="1000" spc="270" dirty="0">
                <a:solidFill>
                  <a:srgbClr val="FFFFFF"/>
                </a:solidFill>
                <a:latin typeface="Calibri"/>
                <a:cs typeface="Calibri"/>
              </a:rPr>
              <a:t>FACE</a:t>
            </a:r>
            <a:r>
              <a:rPr sz="10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270" dirty="0">
                <a:solidFill>
                  <a:srgbClr val="FFFFFF"/>
                </a:solidFill>
                <a:latin typeface="Calibri"/>
                <a:cs typeface="Calibri"/>
              </a:rPr>
              <a:t>PLATES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2664" y="1174656"/>
            <a:ext cx="8749056" cy="130612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4"/>
              </a:spcBef>
            </a:pPr>
            <a:r>
              <a:rPr lang="es-ES" sz="140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DORCAS</a:t>
            </a:r>
            <a:r>
              <a:rPr lang="ru-RU" sz="140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 предлагает широкий выбор лицевых планок для совмещения с электромеханическими защёлками</a:t>
            </a:r>
            <a:r>
              <a:rPr lang="es-ES" sz="140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.</a:t>
            </a:r>
          </a:p>
          <a:p>
            <a:pPr marL="12700" marR="5080" algn="just">
              <a:lnSpc>
                <a:spcPct val="101200"/>
              </a:lnSpc>
            </a:pPr>
            <a:endParaRPr lang="es-ES" sz="1400" b="0" spc="-5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2700" marR="5080" algn="just">
              <a:lnSpc>
                <a:spcPct val="101200"/>
              </a:lnSpc>
            </a:pPr>
            <a:r>
              <a:rPr lang="ru-RU" sz="1400" b="0" spc="-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Выбор лицевой панели зависит от условий установки принимая в расчёт длинну, ширину, глубину, размер замочного ригеля; от различное расположение отверстий для фиксации; в зависимости от материала из которого изготовлена дверь. </a:t>
            </a:r>
            <a:endParaRPr lang="es-ES" sz="1400" b="0" spc="-5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90825" y="6042722"/>
            <a:ext cx="4638577" cy="8970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ru-RU" sz="14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Лицевые планки выполнены из нержавеющей стали или эсмальториванного железа</a:t>
            </a:r>
            <a:r>
              <a:rPr lang="es-ES" sz="14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.</a:t>
            </a:r>
          </a:p>
          <a:p>
            <a:pPr marL="12700" algn="ctr">
              <a:lnSpc>
                <a:spcPct val="100000"/>
              </a:lnSpc>
              <a:spcBef>
                <a:spcPts val="114"/>
              </a:spcBef>
            </a:pPr>
            <a:endParaRPr sz="1450" dirty="0">
              <a:latin typeface="Montserrat Light" panose="00000400000000000000" pitchFamily="2" charset="0"/>
              <a:cs typeface="Times New Roman"/>
            </a:endParaRPr>
          </a:p>
          <a:p>
            <a:pPr marL="12700" algn="ctr">
              <a:lnSpc>
                <a:spcPct val="100000"/>
              </a:lnSpc>
            </a:pPr>
            <a:r>
              <a:rPr lang="ru-RU" sz="14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.</a:t>
            </a:r>
            <a:endParaRPr sz="1400" dirty="0">
              <a:latin typeface="Montserrat Light" panose="00000400000000000000" pitchFamily="2" charset="0"/>
              <a:cs typeface="Calibri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64129" y="3295439"/>
            <a:ext cx="109855" cy="109220"/>
          </a:xfrm>
          <a:custGeom>
            <a:avLst/>
            <a:gdLst/>
            <a:ahLst/>
            <a:cxnLst/>
            <a:rect l="l" t="t" r="r" b="b"/>
            <a:pathLst>
              <a:path w="109854" h="109219">
                <a:moveTo>
                  <a:pt x="54711" y="0"/>
                </a:moveTo>
                <a:lnTo>
                  <a:pt x="11836" y="20675"/>
                </a:lnTo>
                <a:lnTo>
                  <a:pt x="0" y="50787"/>
                </a:lnTo>
                <a:lnTo>
                  <a:pt x="1231" y="67106"/>
                </a:lnTo>
                <a:lnTo>
                  <a:pt x="7200" y="82321"/>
                </a:lnTo>
                <a:lnTo>
                  <a:pt x="17437" y="95110"/>
                </a:lnTo>
                <a:lnTo>
                  <a:pt x="30911" y="104343"/>
                </a:lnTo>
                <a:lnTo>
                  <a:pt x="46583" y="109194"/>
                </a:lnTo>
                <a:lnTo>
                  <a:pt x="62941" y="109194"/>
                </a:lnTo>
                <a:lnTo>
                  <a:pt x="102260" y="82321"/>
                </a:lnTo>
                <a:lnTo>
                  <a:pt x="109448" y="50787"/>
                </a:lnTo>
                <a:lnTo>
                  <a:pt x="105803" y="34823"/>
                </a:lnTo>
                <a:lnTo>
                  <a:pt x="97650" y="20675"/>
                </a:lnTo>
                <a:lnTo>
                  <a:pt x="85636" y="9525"/>
                </a:lnTo>
                <a:lnTo>
                  <a:pt x="70878" y="2463"/>
                </a:lnTo>
                <a:lnTo>
                  <a:pt x="54711" y="0"/>
                </a:lnTo>
                <a:close/>
              </a:path>
            </a:pathLst>
          </a:custGeom>
          <a:solidFill>
            <a:srgbClr val="F26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64129" y="3295439"/>
            <a:ext cx="109855" cy="109220"/>
          </a:xfrm>
          <a:custGeom>
            <a:avLst/>
            <a:gdLst/>
            <a:ahLst/>
            <a:cxnLst/>
            <a:rect l="l" t="t" r="r" b="b"/>
            <a:pathLst>
              <a:path w="109854" h="109219">
                <a:moveTo>
                  <a:pt x="54711" y="0"/>
                </a:moveTo>
                <a:lnTo>
                  <a:pt x="97650" y="20675"/>
                </a:lnTo>
                <a:lnTo>
                  <a:pt x="109448" y="50787"/>
                </a:lnTo>
                <a:lnTo>
                  <a:pt x="108280" y="67106"/>
                </a:lnTo>
                <a:lnTo>
                  <a:pt x="102260" y="82321"/>
                </a:lnTo>
                <a:lnTo>
                  <a:pt x="92100" y="95110"/>
                </a:lnTo>
                <a:lnTo>
                  <a:pt x="78562" y="104343"/>
                </a:lnTo>
                <a:lnTo>
                  <a:pt x="62941" y="109194"/>
                </a:lnTo>
                <a:lnTo>
                  <a:pt x="46583" y="109194"/>
                </a:lnTo>
                <a:lnTo>
                  <a:pt x="7200" y="82321"/>
                </a:lnTo>
                <a:lnTo>
                  <a:pt x="0" y="50787"/>
                </a:lnTo>
                <a:lnTo>
                  <a:pt x="3657" y="34823"/>
                </a:lnTo>
                <a:lnTo>
                  <a:pt x="11836" y="20675"/>
                </a:lnTo>
                <a:lnTo>
                  <a:pt x="23825" y="9525"/>
                </a:lnTo>
                <a:lnTo>
                  <a:pt x="38557" y="2463"/>
                </a:lnTo>
                <a:lnTo>
                  <a:pt x="54711" y="0"/>
                </a:lnTo>
                <a:close/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54347" y="4258694"/>
            <a:ext cx="109855" cy="109220"/>
          </a:xfrm>
          <a:custGeom>
            <a:avLst/>
            <a:gdLst/>
            <a:ahLst/>
            <a:cxnLst/>
            <a:rect l="l" t="t" r="r" b="b"/>
            <a:pathLst>
              <a:path w="109854" h="109220">
                <a:moveTo>
                  <a:pt x="54737" y="0"/>
                </a:moveTo>
                <a:lnTo>
                  <a:pt x="97663" y="20675"/>
                </a:lnTo>
                <a:lnTo>
                  <a:pt x="109474" y="50787"/>
                </a:lnTo>
                <a:lnTo>
                  <a:pt x="108254" y="67106"/>
                </a:lnTo>
                <a:lnTo>
                  <a:pt x="102285" y="82321"/>
                </a:lnTo>
                <a:lnTo>
                  <a:pt x="92075" y="95135"/>
                </a:lnTo>
                <a:lnTo>
                  <a:pt x="78562" y="104330"/>
                </a:lnTo>
                <a:lnTo>
                  <a:pt x="62915" y="109156"/>
                </a:lnTo>
                <a:lnTo>
                  <a:pt x="46558" y="109156"/>
                </a:lnTo>
                <a:lnTo>
                  <a:pt x="7200" y="82321"/>
                </a:lnTo>
                <a:lnTo>
                  <a:pt x="0" y="50787"/>
                </a:lnTo>
                <a:lnTo>
                  <a:pt x="3644" y="34823"/>
                </a:lnTo>
                <a:lnTo>
                  <a:pt x="11823" y="20675"/>
                </a:lnTo>
                <a:lnTo>
                  <a:pt x="23825" y="9525"/>
                </a:lnTo>
                <a:lnTo>
                  <a:pt x="38557" y="2463"/>
                </a:lnTo>
                <a:lnTo>
                  <a:pt x="54737" y="0"/>
                </a:lnTo>
                <a:close/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04345" y="3295439"/>
            <a:ext cx="109855" cy="109220"/>
          </a:xfrm>
          <a:custGeom>
            <a:avLst/>
            <a:gdLst/>
            <a:ahLst/>
            <a:cxnLst/>
            <a:rect l="l" t="t" r="r" b="b"/>
            <a:pathLst>
              <a:path w="109854" h="109219">
                <a:moveTo>
                  <a:pt x="54711" y="0"/>
                </a:moveTo>
                <a:lnTo>
                  <a:pt x="11836" y="20675"/>
                </a:lnTo>
                <a:lnTo>
                  <a:pt x="0" y="50787"/>
                </a:lnTo>
                <a:lnTo>
                  <a:pt x="1206" y="67106"/>
                </a:lnTo>
                <a:lnTo>
                  <a:pt x="7213" y="82321"/>
                </a:lnTo>
                <a:lnTo>
                  <a:pt x="17335" y="95110"/>
                </a:lnTo>
                <a:lnTo>
                  <a:pt x="30899" y="104343"/>
                </a:lnTo>
                <a:lnTo>
                  <a:pt x="46507" y="109194"/>
                </a:lnTo>
                <a:lnTo>
                  <a:pt x="62877" y="109194"/>
                </a:lnTo>
                <a:lnTo>
                  <a:pt x="102260" y="82321"/>
                </a:lnTo>
                <a:lnTo>
                  <a:pt x="109448" y="50787"/>
                </a:lnTo>
                <a:lnTo>
                  <a:pt x="105803" y="34823"/>
                </a:lnTo>
                <a:lnTo>
                  <a:pt x="97637" y="20675"/>
                </a:lnTo>
                <a:lnTo>
                  <a:pt x="85648" y="9525"/>
                </a:lnTo>
                <a:lnTo>
                  <a:pt x="70865" y="2463"/>
                </a:lnTo>
                <a:lnTo>
                  <a:pt x="54711" y="0"/>
                </a:lnTo>
                <a:close/>
              </a:path>
            </a:pathLst>
          </a:custGeom>
          <a:solidFill>
            <a:srgbClr val="F26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04345" y="3295439"/>
            <a:ext cx="109855" cy="109220"/>
          </a:xfrm>
          <a:custGeom>
            <a:avLst/>
            <a:gdLst/>
            <a:ahLst/>
            <a:cxnLst/>
            <a:rect l="l" t="t" r="r" b="b"/>
            <a:pathLst>
              <a:path w="109854" h="109219">
                <a:moveTo>
                  <a:pt x="54711" y="0"/>
                </a:moveTo>
                <a:lnTo>
                  <a:pt x="97637" y="20675"/>
                </a:lnTo>
                <a:lnTo>
                  <a:pt x="109448" y="50787"/>
                </a:lnTo>
                <a:lnTo>
                  <a:pt x="108229" y="67106"/>
                </a:lnTo>
                <a:lnTo>
                  <a:pt x="102260" y="82321"/>
                </a:lnTo>
                <a:lnTo>
                  <a:pt x="92024" y="95110"/>
                </a:lnTo>
                <a:lnTo>
                  <a:pt x="78562" y="104343"/>
                </a:lnTo>
                <a:lnTo>
                  <a:pt x="62877" y="109194"/>
                </a:lnTo>
                <a:lnTo>
                  <a:pt x="46507" y="109194"/>
                </a:lnTo>
                <a:lnTo>
                  <a:pt x="7213" y="82321"/>
                </a:lnTo>
                <a:lnTo>
                  <a:pt x="0" y="50787"/>
                </a:lnTo>
                <a:lnTo>
                  <a:pt x="3644" y="34823"/>
                </a:lnTo>
                <a:lnTo>
                  <a:pt x="11836" y="20675"/>
                </a:lnTo>
                <a:lnTo>
                  <a:pt x="23812" y="9525"/>
                </a:lnTo>
                <a:lnTo>
                  <a:pt x="38557" y="2463"/>
                </a:lnTo>
                <a:lnTo>
                  <a:pt x="54711" y="0"/>
                </a:lnTo>
                <a:close/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36059" y="4240378"/>
            <a:ext cx="146685" cy="146050"/>
          </a:xfrm>
          <a:custGeom>
            <a:avLst/>
            <a:gdLst/>
            <a:ahLst/>
            <a:cxnLst/>
            <a:rect l="l" t="t" r="r" b="b"/>
            <a:pathLst>
              <a:path w="146685" h="146050">
                <a:moveTo>
                  <a:pt x="73025" y="0"/>
                </a:moveTo>
                <a:lnTo>
                  <a:pt x="22961" y="19824"/>
                </a:lnTo>
                <a:lnTo>
                  <a:pt x="0" y="68592"/>
                </a:lnTo>
                <a:lnTo>
                  <a:pt x="1130" y="86906"/>
                </a:lnTo>
                <a:lnTo>
                  <a:pt x="30022" y="132372"/>
                </a:lnTo>
                <a:lnTo>
                  <a:pt x="63881" y="145808"/>
                </a:lnTo>
                <a:lnTo>
                  <a:pt x="82181" y="145808"/>
                </a:lnTo>
                <a:lnTo>
                  <a:pt x="129387" y="119837"/>
                </a:lnTo>
                <a:lnTo>
                  <a:pt x="146062" y="68592"/>
                </a:lnTo>
                <a:lnTo>
                  <a:pt x="142633" y="50584"/>
                </a:lnTo>
                <a:lnTo>
                  <a:pt x="108292" y="9080"/>
                </a:lnTo>
                <a:lnTo>
                  <a:pt x="73025" y="0"/>
                </a:lnTo>
                <a:close/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86033" y="3277172"/>
            <a:ext cx="146685" cy="146050"/>
          </a:xfrm>
          <a:custGeom>
            <a:avLst/>
            <a:gdLst/>
            <a:ahLst/>
            <a:cxnLst/>
            <a:rect l="l" t="t" r="r" b="b"/>
            <a:pathLst>
              <a:path w="146685" h="146050">
                <a:moveTo>
                  <a:pt x="73024" y="0"/>
                </a:moveTo>
                <a:lnTo>
                  <a:pt x="22948" y="19824"/>
                </a:lnTo>
                <a:lnTo>
                  <a:pt x="0" y="68554"/>
                </a:lnTo>
                <a:lnTo>
                  <a:pt x="1168" y="86842"/>
                </a:lnTo>
                <a:lnTo>
                  <a:pt x="30022" y="132359"/>
                </a:lnTo>
                <a:lnTo>
                  <a:pt x="63855" y="145770"/>
                </a:lnTo>
                <a:lnTo>
                  <a:pt x="82207" y="145770"/>
                </a:lnTo>
                <a:lnTo>
                  <a:pt x="129400" y="119824"/>
                </a:lnTo>
                <a:lnTo>
                  <a:pt x="146062" y="68554"/>
                </a:lnTo>
                <a:lnTo>
                  <a:pt x="142633" y="50545"/>
                </a:lnTo>
                <a:lnTo>
                  <a:pt x="108318" y="9029"/>
                </a:lnTo>
                <a:lnTo>
                  <a:pt x="73024" y="0"/>
                </a:lnTo>
                <a:close/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45799" y="3277172"/>
            <a:ext cx="146685" cy="146050"/>
          </a:xfrm>
          <a:custGeom>
            <a:avLst/>
            <a:gdLst/>
            <a:ahLst/>
            <a:cxnLst/>
            <a:rect l="l" t="t" r="r" b="b"/>
            <a:pathLst>
              <a:path w="146685" h="146050">
                <a:moveTo>
                  <a:pt x="73037" y="0"/>
                </a:moveTo>
                <a:lnTo>
                  <a:pt x="22948" y="19824"/>
                </a:lnTo>
                <a:lnTo>
                  <a:pt x="0" y="68554"/>
                </a:lnTo>
                <a:lnTo>
                  <a:pt x="1168" y="86842"/>
                </a:lnTo>
                <a:lnTo>
                  <a:pt x="30022" y="132359"/>
                </a:lnTo>
                <a:lnTo>
                  <a:pt x="63906" y="145770"/>
                </a:lnTo>
                <a:lnTo>
                  <a:pt x="82245" y="145770"/>
                </a:lnTo>
                <a:lnTo>
                  <a:pt x="129438" y="119824"/>
                </a:lnTo>
                <a:lnTo>
                  <a:pt x="146100" y="68554"/>
                </a:lnTo>
                <a:lnTo>
                  <a:pt x="142659" y="50545"/>
                </a:lnTo>
                <a:lnTo>
                  <a:pt x="108305" y="9029"/>
                </a:lnTo>
                <a:lnTo>
                  <a:pt x="73037" y="0"/>
                </a:lnTo>
                <a:close/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70019" y="4576306"/>
            <a:ext cx="26034" cy="0"/>
          </a:xfrm>
          <a:custGeom>
            <a:avLst/>
            <a:gdLst/>
            <a:ahLst/>
            <a:cxnLst/>
            <a:rect l="l" t="t" r="r" b="b"/>
            <a:pathLst>
              <a:path w="26035">
                <a:moveTo>
                  <a:pt x="0" y="0"/>
                </a:moveTo>
                <a:lnTo>
                  <a:pt x="25641" y="0"/>
                </a:lnTo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95660" y="457630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0"/>
                </a:moveTo>
                <a:lnTo>
                  <a:pt x="8978" y="7366"/>
                </a:lnTo>
                <a:lnTo>
                  <a:pt x="9143" y="9169"/>
                </a:lnTo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56897" y="3244190"/>
            <a:ext cx="147955" cy="1630045"/>
          </a:xfrm>
          <a:custGeom>
            <a:avLst/>
            <a:gdLst/>
            <a:ahLst/>
            <a:cxnLst/>
            <a:rect l="l" t="t" r="r" b="b"/>
            <a:pathLst>
              <a:path w="147954" h="1630045">
                <a:moveTo>
                  <a:pt x="1513" y="0"/>
                </a:moveTo>
                <a:lnTo>
                  <a:pt x="1347" y="50961"/>
                </a:lnTo>
                <a:lnTo>
                  <a:pt x="1193" y="101836"/>
                </a:lnTo>
                <a:lnTo>
                  <a:pt x="1049" y="152631"/>
                </a:lnTo>
                <a:lnTo>
                  <a:pt x="916" y="203350"/>
                </a:lnTo>
                <a:lnTo>
                  <a:pt x="794" y="253999"/>
                </a:lnTo>
                <a:lnTo>
                  <a:pt x="682" y="304583"/>
                </a:lnTo>
                <a:lnTo>
                  <a:pt x="580" y="355109"/>
                </a:lnTo>
                <a:lnTo>
                  <a:pt x="488" y="405582"/>
                </a:lnTo>
                <a:lnTo>
                  <a:pt x="405" y="456007"/>
                </a:lnTo>
                <a:lnTo>
                  <a:pt x="330" y="506390"/>
                </a:lnTo>
                <a:lnTo>
                  <a:pt x="264" y="556736"/>
                </a:lnTo>
                <a:lnTo>
                  <a:pt x="207" y="607051"/>
                </a:lnTo>
                <a:lnTo>
                  <a:pt x="157" y="657341"/>
                </a:lnTo>
                <a:lnTo>
                  <a:pt x="114" y="707610"/>
                </a:lnTo>
                <a:lnTo>
                  <a:pt x="79" y="757865"/>
                </a:lnTo>
                <a:lnTo>
                  <a:pt x="51" y="808110"/>
                </a:lnTo>
                <a:lnTo>
                  <a:pt x="29" y="858353"/>
                </a:lnTo>
                <a:lnTo>
                  <a:pt x="13" y="908597"/>
                </a:lnTo>
                <a:lnTo>
                  <a:pt x="4" y="958849"/>
                </a:lnTo>
                <a:lnTo>
                  <a:pt x="0" y="1009114"/>
                </a:lnTo>
                <a:lnTo>
                  <a:pt x="0" y="1059398"/>
                </a:lnTo>
                <a:lnTo>
                  <a:pt x="6" y="1109705"/>
                </a:lnTo>
                <a:lnTo>
                  <a:pt x="17" y="1160043"/>
                </a:lnTo>
                <a:lnTo>
                  <a:pt x="31" y="1210416"/>
                </a:lnTo>
                <a:lnTo>
                  <a:pt x="49" y="1260829"/>
                </a:lnTo>
                <a:lnTo>
                  <a:pt x="71" y="1311289"/>
                </a:lnTo>
                <a:lnTo>
                  <a:pt x="96" y="1361801"/>
                </a:lnTo>
                <a:lnTo>
                  <a:pt x="124" y="1412370"/>
                </a:lnTo>
                <a:lnTo>
                  <a:pt x="155" y="1463001"/>
                </a:lnTo>
                <a:lnTo>
                  <a:pt x="11496" y="1578533"/>
                </a:lnTo>
                <a:lnTo>
                  <a:pt x="33314" y="1523238"/>
                </a:lnTo>
                <a:lnTo>
                  <a:pt x="92788" y="1604721"/>
                </a:lnTo>
                <a:lnTo>
                  <a:pt x="103977" y="1537792"/>
                </a:lnTo>
                <a:lnTo>
                  <a:pt x="138762" y="1629473"/>
                </a:lnTo>
                <a:lnTo>
                  <a:pt x="147906" y="1440408"/>
                </a:lnTo>
                <a:lnTo>
                  <a:pt x="147906" y="1341285"/>
                </a:lnTo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58411" y="322594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0" y="18249"/>
                </a:moveTo>
                <a:lnTo>
                  <a:pt x="14732" y="342"/>
                </a:lnTo>
                <a:lnTo>
                  <a:pt x="18313" y="0"/>
                </a:lnTo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76724" y="3225940"/>
            <a:ext cx="424815" cy="0"/>
          </a:xfrm>
          <a:custGeom>
            <a:avLst/>
            <a:gdLst/>
            <a:ahLst/>
            <a:cxnLst/>
            <a:rect l="l" t="t" r="r" b="b"/>
            <a:pathLst>
              <a:path w="424814">
                <a:moveTo>
                  <a:pt x="424484" y="0"/>
                </a:moveTo>
                <a:lnTo>
                  <a:pt x="0" y="0"/>
                </a:lnTo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01209" y="322594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0" y="0"/>
                </a:moveTo>
                <a:lnTo>
                  <a:pt x="17932" y="14693"/>
                </a:lnTo>
                <a:lnTo>
                  <a:pt x="18262" y="18249"/>
                </a:lnTo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19472" y="3244190"/>
            <a:ext cx="0" cy="1097280"/>
          </a:xfrm>
          <a:custGeom>
            <a:avLst/>
            <a:gdLst/>
            <a:ahLst/>
            <a:cxnLst/>
            <a:rect l="l" t="t" r="r" b="b"/>
            <a:pathLst>
              <a:path h="1097279">
                <a:moveTo>
                  <a:pt x="0" y="0"/>
                </a:moveTo>
                <a:lnTo>
                  <a:pt x="0" y="1096810"/>
                </a:lnTo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57274" y="4337399"/>
            <a:ext cx="365798" cy="2425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79631" y="3542942"/>
            <a:ext cx="109855" cy="109220"/>
          </a:xfrm>
          <a:custGeom>
            <a:avLst/>
            <a:gdLst/>
            <a:ahLst/>
            <a:cxnLst/>
            <a:rect l="l" t="t" r="r" b="b"/>
            <a:pathLst>
              <a:path w="109854" h="109219">
                <a:moveTo>
                  <a:pt x="54711" y="0"/>
                </a:moveTo>
                <a:lnTo>
                  <a:pt x="11836" y="20675"/>
                </a:lnTo>
                <a:lnTo>
                  <a:pt x="0" y="50787"/>
                </a:lnTo>
                <a:lnTo>
                  <a:pt x="1231" y="67094"/>
                </a:lnTo>
                <a:lnTo>
                  <a:pt x="7200" y="82321"/>
                </a:lnTo>
                <a:lnTo>
                  <a:pt x="17437" y="95097"/>
                </a:lnTo>
                <a:lnTo>
                  <a:pt x="30911" y="104343"/>
                </a:lnTo>
                <a:lnTo>
                  <a:pt x="46583" y="109181"/>
                </a:lnTo>
                <a:lnTo>
                  <a:pt x="62941" y="109181"/>
                </a:lnTo>
                <a:lnTo>
                  <a:pt x="102260" y="82321"/>
                </a:lnTo>
                <a:lnTo>
                  <a:pt x="109448" y="50787"/>
                </a:lnTo>
                <a:lnTo>
                  <a:pt x="105816" y="34823"/>
                </a:lnTo>
                <a:lnTo>
                  <a:pt x="97650" y="20675"/>
                </a:lnTo>
                <a:lnTo>
                  <a:pt x="85636" y="9512"/>
                </a:lnTo>
                <a:lnTo>
                  <a:pt x="70878" y="2451"/>
                </a:lnTo>
                <a:lnTo>
                  <a:pt x="54711" y="0"/>
                </a:lnTo>
                <a:close/>
              </a:path>
            </a:pathLst>
          </a:custGeom>
          <a:solidFill>
            <a:srgbClr val="F26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79631" y="3542942"/>
            <a:ext cx="109855" cy="109220"/>
          </a:xfrm>
          <a:custGeom>
            <a:avLst/>
            <a:gdLst/>
            <a:ahLst/>
            <a:cxnLst/>
            <a:rect l="l" t="t" r="r" b="b"/>
            <a:pathLst>
              <a:path w="109854" h="109219">
                <a:moveTo>
                  <a:pt x="54711" y="0"/>
                </a:moveTo>
                <a:lnTo>
                  <a:pt x="97650" y="20675"/>
                </a:lnTo>
                <a:lnTo>
                  <a:pt x="109448" y="50787"/>
                </a:lnTo>
                <a:lnTo>
                  <a:pt x="108280" y="67094"/>
                </a:lnTo>
                <a:lnTo>
                  <a:pt x="102260" y="82321"/>
                </a:lnTo>
                <a:lnTo>
                  <a:pt x="92113" y="95097"/>
                </a:lnTo>
                <a:lnTo>
                  <a:pt x="78562" y="104343"/>
                </a:lnTo>
                <a:lnTo>
                  <a:pt x="62941" y="109181"/>
                </a:lnTo>
                <a:lnTo>
                  <a:pt x="46583" y="109181"/>
                </a:lnTo>
                <a:lnTo>
                  <a:pt x="7200" y="82321"/>
                </a:lnTo>
                <a:lnTo>
                  <a:pt x="0" y="50787"/>
                </a:lnTo>
                <a:lnTo>
                  <a:pt x="3657" y="34823"/>
                </a:lnTo>
                <a:lnTo>
                  <a:pt x="11836" y="20675"/>
                </a:lnTo>
                <a:lnTo>
                  <a:pt x="23825" y="9512"/>
                </a:lnTo>
                <a:lnTo>
                  <a:pt x="38557" y="2451"/>
                </a:lnTo>
                <a:lnTo>
                  <a:pt x="54711" y="0"/>
                </a:lnTo>
                <a:close/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69861" y="4258694"/>
            <a:ext cx="109855" cy="109220"/>
          </a:xfrm>
          <a:custGeom>
            <a:avLst/>
            <a:gdLst/>
            <a:ahLst/>
            <a:cxnLst/>
            <a:rect l="l" t="t" r="r" b="b"/>
            <a:pathLst>
              <a:path w="109854" h="109220">
                <a:moveTo>
                  <a:pt x="54737" y="0"/>
                </a:moveTo>
                <a:lnTo>
                  <a:pt x="97650" y="20675"/>
                </a:lnTo>
                <a:lnTo>
                  <a:pt x="109474" y="50787"/>
                </a:lnTo>
                <a:lnTo>
                  <a:pt x="108254" y="67106"/>
                </a:lnTo>
                <a:lnTo>
                  <a:pt x="102285" y="82321"/>
                </a:lnTo>
                <a:lnTo>
                  <a:pt x="92075" y="95135"/>
                </a:lnTo>
                <a:lnTo>
                  <a:pt x="78549" y="104330"/>
                </a:lnTo>
                <a:lnTo>
                  <a:pt x="62915" y="109156"/>
                </a:lnTo>
                <a:lnTo>
                  <a:pt x="46558" y="109156"/>
                </a:lnTo>
                <a:lnTo>
                  <a:pt x="7188" y="82321"/>
                </a:lnTo>
                <a:lnTo>
                  <a:pt x="0" y="50787"/>
                </a:lnTo>
                <a:lnTo>
                  <a:pt x="3632" y="34823"/>
                </a:lnTo>
                <a:lnTo>
                  <a:pt x="11811" y="20675"/>
                </a:lnTo>
                <a:lnTo>
                  <a:pt x="23812" y="9525"/>
                </a:lnTo>
                <a:lnTo>
                  <a:pt x="38544" y="2463"/>
                </a:lnTo>
                <a:lnTo>
                  <a:pt x="54737" y="0"/>
                </a:lnTo>
                <a:close/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19861" y="3295439"/>
            <a:ext cx="109855" cy="109220"/>
          </a:xfrm>
          <a:custGeom>
            <a:avLst/>
            <a:gdLst/>
            <a:ahLst/>
            <a:cxnLst/>
            <a:rect l="l" t="t" r="r" b="b"/>
            <a:pathLst>
              <a:path w="109854" h="109219">
                <a:moveTo>
                  <a:pt x="54698" y="0"/>
                </a:moveTo>
                <a:lnTo>
                  <a:pt x="11823" y="20675"/>
                </a:lnTo>
                <a:lnTo>
                  <a:pt x="0" y="50787"/>
                </a:lnTo>
                <a:lnTo>
                  <a:pt x="1193" y="67106"/>
                </a:lnTo>
                <a:lnTo>
                  <a:pt x="7200" y="82321"/>
                </a:lnTo>
                <a:lnTo>
                  <a:pt x="17335" y="95110"/>
                </a:lnTo>
                <a:lnTo>
                  <a:pt x="30899" y="104343"/>
                </a:lnTo>
                <a:lnTo>
                  <a:pt x="46494" y="109194"/>
                </a:lnTo>
                <a:lnTo>
                  <a:pt x="62865" y="109194"/>
                </a:lnTo>
                <a:lnTo>
                  <a:pt x="102247" y="82321"/>
                </a:lnTo>
                <a:lnTo>
                  <a:pt x="109435" y="50787"/>
                </a:lnTo>
                <a:lnTo>
                  <a:pt x="105791" y="34823"/>
                </a:lnTo>
                <a:lnTo>
                  <a:pt x="97624" y="20675"/>
                </a:lnTo>
                <a:lnTo>
                  <a:pt x="85636" y="9525"/>
                </a:lnTo>
                <a:lnTo>
                  <a:pt x="70866" y="2463"/>
                </a:lnTo>
                <a:lnTo>
                  <a:pt x="54698" y="0"/>
                </a:lnTo>
                <a:close/>
              </a:path>
            </a:pathLst>
          </a:custGeom>
          <a:solidFill>
            <a:srgbClr val="F26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19861" y="3295439"/>
            <a:ext cx="109855" cy="109220"/>
          </a:xfrm>
          <a:custGeom>
            <a:avLst/>
            <a:gdLst/>
            <a:ahLst/>
            <a:cxnLst/>
            <a:rect l="l" t="t" r="r" b="b"/>
            <a:pathLst>
              <a:path w="109854" h="109219">
                <a:moveTo>
                  <a:pt x="54698" y="0"/>
                </a:moveTo>
                <a:lnTo>
                  <a:pt x="97624" y="20675"/>
                </a:lnTo>
                <a:lnTo>
                  <a:pt x="109435" y="50787"/>
                </a:lnTo>
                <a:lnTo>
                  <a:pt x="108216" y="67106"/>
                </a:lnTo>
                <a:lnTo>
                  <a:pt x="102247" y="82321"/>
                </a:lnTo>
                <a:lnTo>
                  <a:pt x="92011" y="95110"/>
                </a:lnTo>
                <a:lnTo>
                  <a:pt x="78549" y="104343"/>
                </a:lnTo>
                <a:lnTo>
                  <a:pt x="62865" y="109194"/>
                </a:lnTo>
                <a:lnTo>
                  <a:pt x="46494" y="109194"/>
                </a:lnTo>
                <a:lnTo>
                  <a:pt x="7200" y="82321"/>
                </a:lnTo>
                <a:lnTo>
                  <a:pt x="0" y="50787"/>
                </a:lnTo>
                <a:lnTo>
                  <a:pt x="3644" y="34823"/>
                </a:lnTo>
                <a:lnTo>
                  <a:pt x="11823" y="20675"/>
                </a:lnTo>
                <a:lnTo>
                  <a:pt x="23812" y="9525"/>
                </a:lnTo>
                <a:lnTo>
                  <a:pt x="38544" y="2463"/>
                </a:lnTo>
                <a:lnTo>
                  <a:pt x="54698" y="0"/>
                </a:lnTo>
                <a:close/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51560" y="4240378"/>
            <a:ext cx="146685" cy="146050"/>
          </a:xfrm>
          <a:custGeom>
            <a:avLst/>
            <a:gdLst/>
            <a:ahLst/>
            <a:cxnLst/>
            <a:rect l="l" t="t" r="r" b="b"/>
            <a:pathLst>
              <a:path w="146685" h="146050">
                <a:moveTo>
                  <a:pt x="73037" y="0"/>
                </a:moveTo>
                <a:lnTo>
                  <a:pt x="22961" y="19824"/>
                </a:lnTo>
                <a:lnTo>
                  <a:pt x="0" y="68592"/>
                </a:lnTo>
                <a:lnTo>
                  <a:pt x="1142" y="86906"/>
                </a:lnTo>
                <a:lnTo>
                  <a:pt x="30035" y="132372"/>
                </a:lnTo>
                <a:lnTo>
                  <a:pt x="63880" y="145808"/>
                </a:lnTo>
                <a:lnTo>
                  <a:pt x="82194" y="145808"/>
                </a:lnTo>
                <a:lnTo>
                  <a:pt x="129387" y="119837"/>
                </a:lnTo>
                <a:lnTo>
                  <a:pt x="146075" y="68592"/>
                </a:lnTo>
                <a:lnTo>
                  <a:pt x="142620" y="50584"/>
                </a:lnTo>
                <a:lnTo>
                  <a:pt x="108292" y="9080"/>
                </a:lnTo>
                <a:lnTo>
                  <a:pt x="73037" y="0"/>
                </a:lnTo>
                <a:close/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01548" y="3277172"/>
            <a:ext cx="146685" cy="146050"/>
          </a:xfrm>
          <a:custGeom>
            <a:avLst/>
            <a:gdLst/>
            <a:ahLst/>
            <a:cxnLst/>
            <a:rect l="l" t="t" r="r" b="b"/>
            <a:pathLst>
              <a:path w="146685" h="146050">
                <a:moveTo>
                  <a:pt x="73012" y="0"/>
                </a:moveTo>
                <a:lnTo>
                  <a:pt x="22936" y="19824"/>
                </a:lnTo>
                <a:lnTo>
                  <a:pt x="0" y="68554"/>
                </a:lnTo>
                <a:lnTo>
                  <a:pt x="1142" y="86842"/>
                </a:lnTo>
                <a:lnTo>
                  <a:pt x="30010" y="132359"/>
                </a:lnTo>
                <a:lnTo>
                  <a:pt x="63842" y="145770"/>
                </a:lnTo>
                <a:lnTo>
                  <a:pt x="82207" y="145770"/>
                </a:lnTo>
                <a:lnTo>
                  <a:pt x="129400" y="119824"/>
                </a:lnTo>
                <a:lnTo>
                  <a:pt x="146062" y="68554"/>
                </a:lnTo>
                <a:lnTo>
                  <a:pt x="142633" y="50545"/>
                </a:lnTo>
                <a:lnTo>
                  <a:pt x="108305" y="9029"/>
                </a:lnTo>
                <a:lnTo>
                  <a:pt x="73012" y="0"/>
                </a:lnTo>
                <a:close/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61313" y="3524669"/>
            <a:ext cx="146685" cy="146050"/>
          </a:xfrm>
          <a:custGeom>
            <a:avLst/>
            <a:gdLst/>
            <a:ahLst/>
            <a:cxnLst/>
            <a:rect l="l" t="t" r="r" b="b"/>
            <a:pathLst>
              <a:path w="146684" h="146050">
                <a:moveTo>
                  <a:pt x="73024" y="0"/>
                </a:moveTo>
                <a:lnTo>
                  <a:pt x="22948" y="19811"/>
                </a:lnTo>
                <a:lnTo>
                  <a:pt x="0" y="68554"/>
                </a:lnTo>
                <a:lnTo>
                  <a:pt x="1155" y="86855"/>
                </a:lnTo>
                <a:lnTo>
                  <a:pt x="30022" y="132359"/>
                </a:lnTo>
                <a:lnTo>
                  <a:pt x="63906" y="145770"/>
                </a:lnTo>
                <a:lnTo>
                  <a:pt x="82232" y="145770"/>
                </a:lnTo>
                <a:lnTo>
                  <a:pt x="129425" y="119811"/>
                </a:lnTo>
                <a:lnTo>
                  <a:pt x="146088" y="68554"/>
                </a:lnTo>
                <a:lnTo>
                  <a:pt x="142659" y="50558"/>
                </a:lnTo>
                <a:lnTo>
                  <a:pt x="108292" y="9029"/>
                </a:lnTo>
                <a:lnTo>
                  <a:pt x="73024" y="0"/>
                </a:lnTo>
                <a:close/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85533" y="4576306"/>
            <a:ext cx="26034" cy="0"/>
          </a:xfrm>
          <a:custGeom>
            <a:avLst/>
            <a:gdLst/>
            <a:ahLst/>
            <a:cxnLst/>
            <a:rect l="l" t="t" r="r" b="b"/>
            <a:pathLst>
              <a:path w="26035">
                <a:moveTo>
                  <a:pt x="0" y="0"/>
                </a:moveTo>
                <a:lnTo>
                  <a:pt x="25628" y="0"/>
                </a:lnTo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11161" y="457630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0"/>
                </a:moveTo>
                <a:lnTo>
                  <a:pt x="8991" y="7366"/>
                </a:lnTo>
                <a:lnTo>
                  <a:pt x="9156" y="9169"/>
                </a:lnTo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72403" y="3244190"/>
            <a:ext cx="147955" cy="1630045"/>
          </a:xfrm>
          <a:custGeom>
            <a:avLst/>
            <a:gdLst/>
            <a:ahLst/>
            <a:cxnLst/>
            <a:rect l="l" t="t" r="r" b="b"/>
            <a:pathLst>
              <a:path w="147954" h="1630045">
                <a:moveTo>
                  <a:pt x="1509" y="0"/>
                </a:moveTo>
                <a:lnTo>
                  <a:pt x="1343" y="50961"/>
                </a:lnTo>
                <a:lnTo>
                  <a:pt x="1188" y="101836"/>
                </a:lnTo>
                <a:lnTo>
                  <a:pt x="1045" y="152631"/>
                </a:lnTo>
                <a:lnTo>
                  <a:pt x="912" y="203350"/>
                </a:lnTo>
                <a:lnTo>
                  <a:pt x="790" y="253999"/>
                </a:lnTo>
                <a:lnTo>
                  <a:pt x="678" y="304583"/>
                </a:lnTo>
                <a:lnTo>
                  <a:pt x="576" y="355109"/>
                </a:lnTo>
                <a:lnTo>
                  <a:pt x="484" y="405582"/>
                </a:lnTo>
                <a:lnTo>
                  <a:pt x="401" y="456007"/>
                </a:lnTo>
                <a:lnTo>
                  <a:pt x="327" y="506390"/>
                </a:lnTo>
                <a:lnTo>
                  <a:pt x="261" y="556736"/>
                </a:lnTo>
                <a:lnTo>
                  <a:pt x="203" y="607051"/>
                </a:lnTo>
                <a:lnTo>
                  <a:pt x="154" y="657341"/>
                </a:lnTo>
                <a:lnTo>
                  <a:pt x="112" y="707610"/>
                </a:lnTo>
                <a:lnTo>
                  <a:pt x="77" y="757865"/>
                </a:lnTo>
                <a:lnTo>
                  <a:pt x="49" y="808110"/>
                </a:lnTo>
                <a:lnTo>
                  <a:pt x="27" y="858353"/>
                </a:lnTo>
                <a:lnTo>
                  <a:pt x="12" y="908597"/>
                </a:lnTo>
                <a:lnTo>
                  <a:pt x="3" y="958849"/>
                </a:lnTo>
                <a:lnTo>
                  <a:pt x="0" y="1009114"/>
                </a:lnTo>
                <a:lnTo>
                  <a:pt x="1" y="1059398"/>
                </a:lnTo>
                <a:lnTo>
                  <a:pt x="8" y="1109705"/>
                </a:lnTo>
                <a:lnTo>
                  <a:pt x="19" y="1160043"/>
                </a:lnTo>
                <a:lnTo>
                  <a:pt x="34" y="1210416"/>
                </a:lnTo>
                <a:lnTo>
                  <a:pt x="53" y="1260829"/>
                </a:lnTo>
                <a:lnTo>
                  <a:pt x="76" y="1311289"/>
                </a:lnTo>
                <a:lnTo>
                  <a:pt x="102" y="1361801"/>
                </a:lnTo>
                <a:lnTo>
                  <a:pt x="131" y="1412370"/>
                </a:lnTo>
                <a:lnTo>
                  <a:pt x="163" y="1463001"/>
                </a:lnTo>
                <a:lnTo>
                  <a:pt x="11479" y="1578533"/>
                </a:lnTo>
                <a:lnTo>
                  <a:pt x="33310" y="1523238"/>
                </a:lnTo>
                <a:lnTo>
                  <a:pt x="92784" y="1604721"/>
                </a:lnTo>
                <a:lnTo>
                  <a:pt x="103986" y="1537792"/>
                </a:lnTo>
                <a:lnTo>
                  <a:pt x="138758" y="1629473"/>
                </a:lnTo>
                <a:lnTo>
                  <a:pt x="147915" y="1440408"/>
                </a:lnTo>
                <a:lnTo>
                  <a:pt x="147915" y="1341285"/>
                </a:lnTo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73912" y="322594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0" y="18249"/>
                </a:moveTo>
                <a:lnTo>
                  <a:pt x="14744" y="342"/>
                </a:lnTo>
                <a:lnTo>
                  <a:pt x="18313" y="0"/>
                </a:lnTo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92226" y="3225940"/>
            <a:ext cx="424815" cy="0"/>
          </a:xfrm>
          <a:custGeom>
            <a:avLst/>
            <a:gdLst/>
            <a:ahLst/>
            <a:cxnLst/>
            <a:rect l="l" t="t" r="r" b="b"/>
            <a:pathLst>
              <a:path w="424815">
                <a:moveTo>
                  <a:pt x="424497" y="0"/>
                </a:moveTo>
                <a:lnTo>
                  <a:pt x="0" y="0"/>
                </a:lnTo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16724" y="322594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0" y="0"/>
                </a:moveTo>
                <a:lnTo>
                  <a:pt x="17919" y="14693"/>
                </a:lnTo>
                <a:lnTo>
                  <a:pt x="18249" y="18249"/>
                </a:lnTo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34973" y="3244190"/>
            <a:ext cx="0" cy="1097280"/>
          </a:xfrm>
          <a:custGeom>
            <a:avLst/>
            <a:gdLst/>
            <a:ahLst/>
            <a:cxnLst/>
            <a:rect l="l" t="t" r="r" b="b"/>
            <a:pathLst>
              <a:path h="1097279">
                <a:moveTo>
                  <a:pt x="0" y="0"/>
                </a:moveTo>
                <a:lnTo>
                  <a:pt x="0" y="1096810"/>
                </a:lnTo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72788" y="4337399"/>
            <a:ext cx="365785" cy="2425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045793" y="4267823"/>
            <a:ext cx="109855" cy="109220"/>
          </a:xfrm>
          <a:custGeom>
            <a:avLst/>
            <a:gdLst/>
            <a:ahLst/>
            <a:cxnLst/>
            <a:rect l="l" t="t" r="r" b="b"/>
            <a:pathLst>
              <a:path w="109854" h="109220">
                <a:moveTo>
                  <a:pt x="54762" y="0"/>
                </a:moveTo>
                <a:lnTo>
                  <a:pt x="97675" y="20675"/>
                </a:lnTo>
                <a:lnTo>
                  <a:pt x="109473" y="50812"/>
                </a:lnTo>
                <a:lnTo>
                  <a:pt x="108280" y="67094"/>
                </a:lnTo>
                <a:lnTo>
                  <a:pt x="102285" y="82321"/>
                </a:lnTo>
                <a:lnTo>
                  <a:pt x="92087" y="95135"/>
                </a:lnTo>
                <a:lnTo>
                  <a:pt x="78574" y="104317"/>
                </a:lnTo>
                <a:lnTo>
                  <a:pt x="62928" y="109156"/>
                </a:lnTo>
                <a:lnTo>
                  <a:pt x="46558" y="109156"/>
                </a:lnTo>
                <a:lnTo>
                  <a:pt x="7200" y="82321"/>
                </a:lnTo>
                <a:lnTo>
                  <a:pt x="0" y="50812"/>
                </a:lnTo>
                <a:lnTo>
                  <a:pt x="3657" y="34823"/>
                </a:lnTo>
                <a:lnTo>
                  <a:pt x="11836" y="20675"/>
                </a:lnTo>
                <a:lnTo>
                  <a:pt x="23825" y="9537"/>
                </a:lnTo>
                <a:lnTo>
                  <a:pt x="38569" y="2463"/>
                </a:lnTo>
                <a:lnTo>
                  <a:pt x="54762" y="0"/>
                </a:lnTo>
                <a:close/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019547" y="3304563"/>
            <a:ext cx="109855" cy="109220"/>
          </a:xfrm>
          <a:custGeom>
            <a:avLst/>
            <a:gdLst/>
            <a:ahLst/>
            <a:cxnLst/>
            <a:rect l="l" t="t" r="r" b="b"/>
            <a:pathLst>
              <a:path w="109854" h="109219">
                <a:moveTo>
                  <a:pt x="54698" y="0"/>
                </a:moveTo>
                <a:lnTo>
                  <a:pt x="11823" y="20675"/>
                </a:lnTo>
                <a:lnTo>
                  <a:pt x="0" y="50812"/>
                </a:lnTo>
                <a:lnTo>
                  <a:pt x="1193" y="67106"/>
                </a:lnTo>
                <a:lnTo>
                  <a:pt x="7213" y="82334"/>
                </a:lnTo>
                <a:lnTo>
                  <a:pt x="17335" y="95110"/>
                </a:lnTo>
                <a:lnTo>
                  <a:pt x="30899" y="104355"/>
                </a:lnTo>
                <a:lnTo>
                  <a:pt x="46520" y="109194"/>
                </a:lnTo>
                <a:lnTo>
                  <a:pt x="62865" y="109194"/>
                </a:lnTo>
                <a:lnTo>
                  <a:pt x="102247" y="82334"/>
                </a:lnTo>
                <a:lnTo>
                  <a:pt x="109435" y="50812"/>
                </a:lnTo>
                <a:lnTo>
                  <a:pt x="105803" y="34836"/>
                </a:lnTo>
                <a:lnTo>
                  <a:pt x="97637" y="20675"/>
                </a:lnTo>
                <a:lnTo>
                  <a:pt x="85636" y="9525"/>
                </a:lnTo>
                <a:lnTo>
                  <a:pt x="70866" y="2463"/>
                </a:lnTo>
                <a:lnTo>
                  <a:pt x="54698" y="0"/>
                </a:lnTo>
                <a:close/>
              </a:path>
            </a:pathLst>
          </a:custGeom>
          <a:solidFill>
            <a:srgbClr val="F26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019547" y="3304563"/>
            <a:ext cx="109855" cy="109220"/>
          </a:xfrm>
          <a:custGeom>
            <a:avLst/>
            <a:gdLst/>
            <a:ahLst/>
            <a:cxnLst/>
            <a:rect l="l" t="t" r="r" b="b"/>
            <a:pathLst>
              <a:path w="109854" h="109219">
                <a:moveTo>
                  <a:pt x="54698" y="0"/>
                </a:moveTo>
                <a:lnTo>
                  <a:pt x="97637" y="20675"/>
                </a:lnTo>
                <a:lnTo>
                  <a:pt x="109435" y="50812"/>
                </a:lnTo>
                <a:lnTo>
                  <a:pt x="108216" y="67106"/>
                </a:lnTo>
                <a:lnTo>
                  <a:pt x="102247" y="82334"/>
                </a:lnTo>
                <a:lnTo>
                  <a:pt x="92024" y="95110"/>
                </a:lnTo>
                <a:lnTo>
                  <a:pt x="78549" y="104355"/>
                </a:lnTo>
                <a:lnTo>
                  <a:pt x="62865" y="109194"/>
                </a:lnTo>
                <a:lnTo>
                  <a:pt x="46520" y="109194"/>
                </a:lnTo>
                <a:lnTo>
                  <a:pt x="7213" y="82334"/>
                </a:lnTo>
                <a:lnTo>
                  <a:pt x="0" y="50812"/>
                </a:lnTo>
                <a:lnTo>
                  <a:pt x="3644" y="34836"/>
                </a:lnTo>
                <a:lnTo>
                  <a:pt x="11823" y="20675"/>
                </a:lnTo>
                <a:lnTo>
                  <a:pt x="23812" y="9525"/>
                </a:lnTo>
                <a:lnTo>
                  <a:pt x="38544" y="2463"/>
                </a:lnTo>
                <a:lnTo>
                  <a:pt x="54698" y="0"/>
                </a:lnTo>
                <a:close/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027512" y="4249503"/>
            <a:ext cx="146685" cy="146050"/>
          </a:xfrm>
          <a:custGeom>
            <a:avLst/>
            <a:gdLst/>
            <a:ahLst/>
            <a:cxnLst/>
            <a:rect l="l" t="t" r="r" b="b"/>
            <a:pathLst>
              <a:path w="146684" h="146050">
                <a:moveTo>
                  <a:pt x="73037" y="0"/>
                </a:moveTo>
                <a:lnTo>
                  <a:pt x="22948" y="19824"/>
                </a:lnTo>
                <a:lnTo>
                  <a:pt x="0" y="68605"/>
                </a:lnTo>
                <a:lnTo>
                  <a:pt x="1142" y="86906"/>
                </a:lnTo>
                <a:lnTo>
                  <a:pt x="30035" y="132372"/>
                </a:lnTo>
                <a:lnTo>
                  <a:pt x="63880" y="145808"/>
                </a:lnTo>
                <a:lnTo>
                  <a:pt x="82181" y="145808"/>
                </a:lnTo>
                <a:lnTo>
                  <a:pt x="129387" y="119849"/>
                </a:lnTo>
                <a:lnTo>
                  <a:pt x="146075" y="68605"/>
                </a:lnTo>
                <a:lnTo>
                  <a:pt x="142620" y="50584"/>
                </a:lnTo>
                <a:lnTo>
                  <a:pt x="108292" y="9093"/>
                </a:lnTo>
                <a:lnTo>
                  <a:pt x="73037" y="0"/>
                </a:lnTo>
                <a:close/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001236" y="3286297"/>
            <a:ext cx="146685" cy="146050"/>
          </a:xfrm>
          <a:custGeom>
            <a:avLst/>
            <a:gdLst/>
            <a:ahLst/>
            <a:cxnLst/>
            <a:rect l="l" t="t" r="r" b="b"/>
            <a:pathLst>
              <a:path w="146684" h="146050">
                <a:moveTo>
                  <a:pt x="72999" y="0"/>
                </a:moveTo>
                <a:lnTo>
                  <a:pt x="22923" y="19837"/>
                </a:lnTo>
                <a:lnTo>
                  <a:pt x="0" y="68554"/>
                </a:lnTo>
                <a:lnTo>
                  <a:pt x="1155" y="86855"/>
                </a:lnTo>
                <a:lnTo>
                  <a:pt x="29997" y="132359"/>
                </a:lnTo>
                <a:lnTo>
                  <a:pt x="63855" y="145770"/>
                </a:lnTo>
                <a:lnTo>
                  <a:pt x="82219" y="145770"/>
                </a:lnTo>
                <a:lnTo>
                  <a:pt x="129400" y="119824"/>
                </a:lnTo>
                <a:lnTo>
                  <a:pt x="146062" y="68554"/>
                </a:lnTo>
                <a:lnTo>
                  <a:pt x="142633" y="50558"/>
                </a:lnTo>
                <a:lnTo>
                  <a:pt x="108305" y="9042"/>
                </a:lnTo>
                <a:lnTo>
                  <a:pt x="72999" y="0"/>
                </a:lnTo>
                <a:close/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61486" y="4585443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628" y="0"/>
                </a:lnTo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987113" y="458544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0"/>
                </a:moveTo>
                <a:lnTo>
                  <a:pt x="8978" y="7353"/>
                </a:lnTo>
                <a:lnTo>
                  <a:pt x="9144" y="9156"/>
                </a:lnTo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48355" y="3253340"/>
            <a:ext cx="147955" cy="1630045"/>
          </a:xfrm>
          <a:custGeom>
            <a:avLst/>
            <a:gdLst/>
            <a:ahLst/>
            <a:cxnLst/>
            <a:rect l="l" t="t" r="r" b="b"/>
            <a:pathLst>
              <a:path w="147954" h="1630045">
                <a:moveTo>
                  <a:pt x="1509" y="0"/>
                </a:moveTo>
                <a:lnTo>
                  <a:pt x="1343" y="50959"/>
                </a:lnTo>
                <a:lnTo>
                  <a:pt x="1188" y="101831"/>
                </a:lnTo>
                <a:lnTo>
                  <a:pt x="1045" y="152624"/>
                </a:lnTo>
                <a:lnTo>
                  <a:pt x="912" y="203340"/>
                </a:lnTo>
                <a:lnTo>
                  <a:pt x="790" y="253988"/>
                </a:lnTo>
                <a:lnTo>
                  <a:pt x="678" y="304571"/>
                </a:lnTo>
                <a:lnTo>
                  <a:pt x="576" y="355095"/>
                </a:lnTo>
                <a:lnTo>
                  <a:pt x="484" y="405566"/>
                </a:lnTo>
                <a:lnTo>
                  <a:pt x="401" y="455990"/>
                </a:lnTo>
                <a:lnTo>
                  <a:pt x="327" y="506371"/>
                </a:lnTo>
                <a:lnTo>
                  <a:pt x="261" y="556716"/>
                </a:lnTo>
                <a:lnTo>
                  <a:pt x="203" y="607030"/>
                </a:lnTo>
                <a:lnTo>
                  <a:pt x="154" y="657318"/>
                </a:lnTo>
                <a:lnTo>
                  <a:pt x="112" y="707587"/>
                </a:lnTo>
                <a:lnTo>
                  <a:pt x="77" y="757840"/>
                </a:lnTo>
                <a:lnTo>
                  <a:pt x="49" y="808085"/>
                </a:lnTo>
                <a:lnTo>
                  <a:pt x="27" y="858327"/>
                </a:lnTo>
                <a:lnTo>
                  <a:pt x="12" y="908570"/>
                </a:lnTo>
                <a:lnTo>
                  <a:pt x="3" y="958821"/>
                </a:lnTo>
                <a:lnTo>
                  <a:pt x="0" y="1009085"/>
                </a:lnTo>
                <a:lnTo>
                  <a:pt x="1" y="1059368"/>
                </a:lnTo>
                <a:lnTo>
                  <a:pt x="8" y="1109675"/>
                </a:lnTo>
                <a:lnTo>
                  <a:pt x="19" y="1160011"/>
                </a:lnTo>
                <a:lnTo>
                  <a:pt x="34" y="1210383"/>
                </a:lnTo>
                <a:lnTo>
                  <a:pt x="53" y="1260796"/>
                </a:lnTo>
                <a:lnTo>
                  <a:pt x="76" y="1311254"/>
                </a:lnTo>
                <a:lnTo>
                  <a:pt x="102" y="1361765"/>
                </a:lnTo>
                <a:lnTo>
                  <a:pt x="131" y="1412333"/>
                </a:lnTo>
                <a:lnTo>
                  <a:pt x="163" y="1462963"/>
                </a:lnTo>
                <a:lnTo>
                  <a:pt x="11479" y="1578508"/>
                </a:lnTo>
                <a:lnTo>
                  <a:pt x="33310" y="1523212"/>
                </a:lnTo>
                <a:lnTo>
                  <a:pt x="92784" y="1604695"/>
                </a:lnTo>
                <a:lnTo>
                  <a:pt x="103973" y="1537766"/>
                </a:lnTo>
                <a:lnTo>
                  <a:pt x="138758" y="1629460"/>
                </a:lnTo>
                <a:lnTo>
                  <a:pt x="147902" y="1440383"/>
                </a:lnTo>
                <a:lnTo>
                  <a:pt x="147902" y="1341259"/>
                </a:lnTo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49865" y="3235078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0" y="18262"/>
                </a:moveTo>
                <a:lnTo>
                  <a:pt x="14732" y="342"/>
                </a:lnTo>
                <a:lnTo>
                  <a:pt x="18313" y="0"/>
                </a:lnTo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68178" y="3235078"/>
            <a:ext cx="424815" cy="0"/>
          </a:xfrm>
          <a:custGeom>
            <a:avLst/>
            <a:gdLst/>
            <a:ahLst/>
            <a:cxnLst/>
            <a:rect l="l" t="t" r="r" b="b"/>
            <a:pathLst>
              <a:path w="424815">
                <a:moveTo>
                  <a:pt x="424484" y="0"/>
                </a:moveTo>
                <a:lnTo>
                  <a:pt x="0" y="0"/>
                </a:lnTo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292663" y="3235078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0" y="0"/>
                </a:moveTo>
                <a:lnTo>
                  <a:pt x="17932" y="14693"/>
                </a:lnTo>
                <a:lnTo>
                  <a:pt x="18262" y="18262"/>
                </a:lnTo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310925" y="3253340"/>
            <a:ext cx="0" cy="1097280"/>
          </a:xfrm>
          <a:custGeom>
            <a:avLst/>
            <a:gdLst/>
            <a:ahLst/>
            <a:cxnLst/>
            <a:rect l="l" t="t" r="r" b="b"/>
            <a:pathLst>
              <a:path h="1097279">
                <a:moveTo>
                  <a:pt x="0" y="0"/>
                </a:moveTo>
                <a:lnTo>
                  <a:pt x="0" y="1096797"/>
                </a:lnTo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48728" y="4346537"/>
            <a:ext cx="365798" cy="2425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871084" y="3304572"/>
            <a:ext cx="109855" cy="109220"/>
          </a:xfrm>
          <a:custGeom>
            <a:avLst/>
            <a:gdLst/>
            <a:ahLst/>
            <a:cxnLst/>
            <a:rect l="l" t="t" r="r" b="b"/>
            <a:pathLst>
              <a:path w="109854" h="109219">
                <a:moveTo>
                  <a:pt x="54724" y="0"/>
                </a:moveTo>
                <a:lnTo>
                  <a:pt x="97650" y="20662"/>
                </a:lnTo>
                <a:lnTo>
                  <a:pt x="109448" y="50800"/>
                </a:lnTo>
                <a:lnTo>
                  <a:pt x="108280" y="67106"/>
                </a:lnTo>
                <a:lnTo>
                  <a:pt x="102247" y="82321"/>
                </a:lnTo>
                <a:lnTo>
                  <a:pt x="92113" y="95110"/>
                </a:lnTo>
                <a:lnTo>
                  <a:pt x="78574" y="104355"/>
                </a:lnTo>
                <a:lnTo>
                  <a:pt x="62941" y="109194"/>
                </a:lnTo>
                <a:lnTo>
                  <a:pt x="46570" y="109194"/>
                </a:lnTo>
                <a:lnTo>
                  <a:pt x="7200" y="82321"/>
                </a:lnTo>
                <a:lnTo>
                  <a:pt x="0" y="50800"/>
                </a:lnTo>
                <a:lnTo>
                  <a:pt x="3644" y="34810"/>
                </a:lnTo>
                <a:lnTo>
                  <a:pt x="11836" y="20662"/>
                </a:lnTo>
                <a:lnTo>
                  <a:pt x="23825" y="9525"/>
                </a:lnTo>
                <a:lnTo>
                  <a:pt x="38582" y="2451"/>
                </a:lnTo>
                <a:lnTo>
                  <a:pt x="54724" y="0"/>
                </a:lnTo>
                <a:close/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611306" y="3304572"/>
            <a:ext cx="109855" cy="109220"/>
          </a:xfrm>
          <a:custGeom>
            <a:avLst/>
            <a:gdLst/>
            <a:ahLst/>
            <a:cxnLst/>
            <a:rect l="l" t="t" r="r" b="b"/>
            <a:pathLst>
              <a:path w="109854" h="109219">
                <a:moveTo>
                  <a:pt x="54698" y="0"/>
                </a:moveTo>
                <a:lnTo>
                  <a:pt x="97637" y="20662"/>
                </a:lnTo>
                <a:lnTo>
                  <a:pt x="109448" y="50800"/>
                </a:lnTo>
                <a:lnTo>
                  <a:pt x="108242" y="67106"/>
                </a:lnTo>
                <a:lnTo>
                  <a:pt x="102247" y="82321"/>
                </a:lnTo>
                <a:lnTo>
                  <a:pt x="92036" y="95110"/>
                </a:lnTo>
                <a:lnTo>
                  <a:pt x="78562" y="104355"/>
                </a:lnTo>
                <a:lnTo>
                  <a:pt x="62890" y="109194"/>
                </a:lnTo>
                <a:lnTo>
                  <a:pt x="46507" y="109194"/>
                </a:lnTo>
                <a:lnTo>
                  <a:pt x="7213" y="82321"/>
                </a:lnTo>
                <a:lnTo>
                  <a:pt x="0" y="50800"/>
                </a:lnTo>
                <a:lnTo>
                  <a:pt x="3644" y="34810"/>
                </a:lnTo>
                <a:lnTo>
                  <a:pt x="11836" y="20662"/>
                </a:lnTo>
                <a:lnTo>
                  <a:pt x="23799" y="9525"/>
                </a:lnTo>
                <a:lnTo>
                  <a:pt x="38557" y="2451"/>
                </a:lnTo>
                <a:lnTo>
                  <a:pt x="54698" y="0"/>
                </a:lnTo>
                <a:close/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94091" y="4242600"/>
            <a:ext cx="124777" cy="1530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593005" y="3286297"/>
            <a:ext cx="146685" cy="146050"/>
          </a:xfrm>
          <a:custGeom>
            <a:avLst/>
            <a:gdLst/>
            <a:ahLst/>
            <a:cxnLst/>
            <a:rect l="l" t="t" r="r" b="b"/>
            <a:pathLst>
              <a:path w="146684" h="146050">
                <a:moveTo>
                  <a:pt x="72999" y="0"/>
                </a:moveTo>
                <a:lnTo>
                  <a:pt x="22923" y="19837"/>
                </a:lnTo>
                <a:lnTo>
                  <a:pt x="0" y="68554"/>
                </a:lnTo>
                <a:lnTo>
                  <a:pt x="1143" y="86855"/>
                </a:lnTo>
                <a:lnTo>
                  <a:pt x="30010" y="132359"/>
                </a:lnTo>
                <a:lnTo>
                  <a:pt x="63855" y="145770"/>
                </a:lnTo>
                <a:lnTo>
                  <a:pt x="82219" y="145770"/>
                </a:lnTo>
                <a:lnTo>
                  <a:pt x="129387" y="119824"/>
                </a:lnTo>
                <a:lnTo>
                  <a:pt x="146062" y="68554"/>
                </a:lnTo>
                <a:lnTo>
                  <a:pt x="142633" y="50558"/>
                </a:lnTo>
                <a:lnTo>
                  <a:pt x="108292" y="9042"/>
                </a:lnTo>
                <a:lnTo>
                  <a:pt x="72999" y="0"/>
                </a:lnTo>
                <a:close/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852758" y="3286297"/>
            <a:ext cx="146685" cy="146050"/>
          </a:xfrm>
          <a:custGeom>
            <a:avLst/>
            <a:gdLst/>
            <a:ahLst/>
            <a:cxnLst/>
            <a:rect l="l" t="t" r="r" b="b"/>
            <a:pathLst>
              <a:path w="146684" h="146050">
                <a:moveTo>
                  <a:pt x="73050" y="0"/>
                </a:moveTo>
                <a:lnTo>
                  <a:pt x="22961" y="19837"/>
                </a:lnTo>
                <a:lnTo>
                  <a:pt x="0" y="68554"/>
                </a:lnTo>
                <a:lnTo>
                  <a:pt x="1168" y="86855"/>
                </a:lnTo>
                <a:lnTo>
                  <a:pt x="30022" y="132359"/>
                </a:lnTo>
                <a:lnTo>
                  <a:pt x="63931" y="145770"/>
                </a:lnTo>
                <a:lnTo>
                  <a:pt x="82257" y="145770"/>
                </a:lnTo>
                <a:lnTo>
                  <a:pt x="129451" y="119824"/>
                </a:lnTo>
                <a:lnTo>
                  <a:pt x="146088" y="68554"/>
                </a:lnTo>
                <a:lnTo>
                  <a:pt x="142659" y="50558"/>
                </a:lnTo>
                <a:lnTo>
                  <a:pt x="108305" y="9042"/>
                </a:lnTo>
                <a:lnTo>
                  <a:pt x="73050" y="0"/>
                </a:lnTo>
                <a:close/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676978" y="4585443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641" y="0"/>
                </a:lnTo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702619" y="458544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0"/>
                </a:moveTo>
                <a:lnTo>
                  <a:pt x="8991" y="7353"/>
                </a:lnTo>
                <a:lnTo>
                  <a:pt x="9169" y="9156"/>
                </a:lnTo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563848" y="3253340"/>
            <a:ext cx="147955" cy="1630045"/>
          </a:xfrm>
          <a:custGeom>
            <a:avLst/>
            <a:gdLst/>
            <a:ahLst/>
            <a:cxnLst/>
            <a:rect l="l" t="t" r="r" b="b"/>
            <a:pathLst>
              <a:path w="147954" h="1630045">
                <a:moveTo>
                  <a:pt x="1522" y="0"/>
                </a:moveTo>
                <a:lnTo>
                  <a:pt x="1354" y="50959"/>
                </a:lnTo>
                <a:lnTo>
                  <a:pt x="1198" y="101831"/>
                </a:lnTo>
                <a:lnTo>
                  <a:pt x="1054" y="152624"/>
                </a:lnTo>
                <a:lnTo>
                  <a:pt x="920" y="203340"/>
                </a:lnTo>
                <a:lnTo>
                  <a:pt x="797" y="253988"/>
                </a:lnTo>
                <a:lnTo>
                  <a:pt x="684" y="304571"/>
                </a:lnTo>
                <a:lnTo>
                  <a:pt x="582" y="355095"/>
                </a:lnTo>
                <a:lnTo>
                  <a:pt x="488" y="405566"/>
                </a:lnTo>
                <a:lnTo>
                  <a:pt x="405" y="455990"/>
                </a:lnTo>
                <a:lnTo>
                  <a:pt x="330" y="506371"/>
                </a:lnTo>
                <a:lnTo>
                  <a:pt x="263" y="556716"/>
                </a:lnTo>
                <a:lnTo>
                  <a:pt x="205" y="607030"/>
                </a:lnTo>
                <a:lnTo>
                  <a:pt x="155" y="657318"/>
                </a:lnTo>
                <a:lnTo>
                  <a:pt x="113" y="707587"/>
                </a:lnTo>
                <a:lnTo>
                  <a:pt x="78" y="757840"/>
                </a:lnTo>
                <a:lnTo>
                  <a:pt x="50" y="808085"/>
                </a:lnTo>
                <a:lnTo>
                  <a:pt x="28" y="858327"/>
                </a:lnTo>
                <a:lnTo>
                  <a:pt x="13" y="908570"/>
                </a:lnTo>
                <a:lnTo>
                  <a:pt x="3" y="958821"/>
                </a:lnTo>
                <a:lnTo>
                  <a:pt x="0" y="1009085"/>
                </a:lnTo>
                <a:lnTo>
                  <a:pt x="1" y="1059368"/>
                </a:lnTo>
                <a:lnTo>
                  <a:pt x="7" y="1109675"/>
                </a:lnTo>
                <a:lnTo>
                  <a:pt x="18" y="1160011"/>
                </a:lnTo>
                <a:lnTo>
                  <a:pt x="34" y="1210383"/>
                </a:lnTo>
                <a:lnTo>
                  <a:pt x="53" y="1260796"/>
                </a:lnTo>
                <a:lnTo>
                  <a:pt x="76" y="1311254"/>
                </a:lnTo>
                <a:lnTo>
                  <a:pt x="102" y="1361765"/>
                </a:lnTo>
                <a:lnTo>
                  <a:pt x="131" y="1412333"/>
                </a:lnTo>
                <a:lnTo>
                  <a:pt x="163" y="1462963"/>
                </a:lnTo>
                <a:lnTo>
                  <a:pt x="11491" y="1578508"/>
                </a:lnTo>
                <a:lnTo>
                  <a:pt x="33322" y="1523212"/>
                </a:lnTo>
                <a:lnTo>
                  <a:pt x="92797" y="1604695"/>
                </a:lnTo>
                <a:lnTo>
                  <a:pt x="103998" y="1537766"/>
                </a:lnTo>
                <a:lnTo>
                  <a:pt x="138771" y="1629460"/>
                </a:lnTo>
                <a:lnTo>
                  <a:pt x="147940" y="1440383"/>
                </a:lnTo>
                <a:lnTo>
                  <a:pt x="147940" y="1341259"/>
                </a:lnTo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565370" y="3235078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0" y="18262"/>
                </a:moveTo>
                <a:lnTo>
                  <a:pt x="14731" y="342"/>
                </a:lnTo>
                <a:lnTo>
                  <a:pt x="18313" y="0"/>
                </a:lnTo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583683" y="3235078"/>
            <a:ext cx="424815" cy="0"/>
          </a:xfrm>
          <a:custGeom>
            <a:avLst/>
            <a:gdLst/>
            <a:ahLst/>
            <a:cxnLst/>
            <a:rect l="l" t="t" r="r" b="b"/>
            <a:pathLst>
              <a:path w="424815">
                <a:moveTo>
                  <a:pt x="424497" y="0"/>
                </a:moveTo>
                <a:lnTo>
                  <a:pt x="0" y="0"/>
                </a:lnTo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008181" y="3235078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0" y="0"/>
                </a:moveTo>
                <a:lnTo>
                  <a:pt x="17919" y="14693"/>
                </a:lnTo>
                <a:lnTo>
                  <a:pt x="18249" y="18262"/>
                </a:lnTo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026431" y="3253340"/>
            <a:ext cx="0" cy="1097280"/>
          </a:xfrm>
          <a:custGeom>
            <a:avLst/>
            <a:gdLst/>
            <a:ahLst/>
            <a:cxnLst/>
            <a:rect l="l" t="t" r="r" b="b"/>
            <a:pathLst>
              <a:path h="1097279">
                <a:moveTo>
                  <a:pt x="0" y="0"/>
                </a:moveTo>
                <a:lnTo>
                  <a:pt x="0" y="1096797"/>
                </a:lnTo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664246" y="4242603"/>
            <a:ext cx="365785" cy="3464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364783" y="4585433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641" y="0"/>
                </a:lnTo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390425" y="458543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0"/>
                </a:moveTo>
                <a:lnTo>
                  <a:pt x="9004" y="7366"/>
                </a:lnTo>
                <a:lnTo>
                  <a:pt x="9169" y="9156"/>
                </a:lnTo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251659" y="3360150"/>
            <a:ext cx="147955" cy="1522730"/>
          </a:xfrm>
          <a:custGeom>
            <a:avLst/>
            <a:gdLst/>
            <a:ahLst/>
            <a:cxnLst/>
            <a:rect l="l" t="t" r="r" b="b"/>
            <a:pathLst>
              <a:path w="147954" h="1522729">
                <a:moveTo>
                  <a:pt x="1529" y="0"/>
                </a:moveTo>
                <a:lnTo>
                  <a:pt x="1351" y="54300"/>
                </a:lnTo>
                <a:lnTo>
                  <a:pt x="1186" y="107687"/>
                </a:lnTo>
                <a:lnTo>
                  <a:pt x="1034" y="160234"/>
                </a:lnTo>
                <a:lnTo>
                  <a:pt x="894" y="212011"/>
                </a:lnTo>
                <a:lnTo>
                  <a:pt x="765" y="263092"/>
                </a:lnTo>
                <a:lnTo>
                  <a:pt x="649" y="313547"/>
                </a:lnTo>
                <a:lnTo>
                  <a:pt x="543" y="363450"/>
                </a:lnTo>
                <a:lnTo>
                  <a:pt x="448" y="412871"/>
                </a:lnTo>
                <a:lnTo>
                  <a:pt x="364" y="461883"/>
                </a:lnTo>
                <a:lnTo>
                  <a:pt x="289" y="510558"/>
                </a:lnTo>
                <a:lnTo>
                  <a:pt x="224" y="558968"/>
                </a:lnTo>
                <a:lnTo>
                  <a:pt x="168" y="607184"/>
                </a:lnTo>
                <a:lnTo>
                  <a:pt x="121" y="655279"/>
                </a:lnTo>
                <a:lnTo>
                  <a:pt x="82" y="703325"/>
                </a:lnTo>
                <a:lnTo>
                  <a:pt x="51" y="751393"/>
                </a:lnTo>
                <a:lnTo>
                  <a:pt x="28" y="799556"/>
                </a:lnTo>
                <a:lnTo>
                  <a:pt x="12" y="847885"/>
                </a:lnTo>
                <a:lnTo>
                  <a:pt x="2" y="896453"/>
                </a:lnTo>
                <a:lnTo>
                  <a:pt x="0" y="945331"/>
                </a:lnTo>
                <a:lnTo>
                  <a:pt x="2" y="994592"/>
                </a:lnTo>
                <a:lnTo>
                  <a:pt x="11" y="1044307"/>
                </a:lnTo>
                <a:lnTo>
                  <a:pt x="25" y="1094548"/>
                </a:lnTo>
                <a:lnTo>
                  <a:pt x="43" y="1145388"/>
                </a:lnTo>
                <a:lnTo>
                  <a:pt x="66" y="1196898"/>
                </a:lnTo>
                <a:lnTo>
                  <a:pt x="93" y="1249150"/>
                </a:lnTo>
                <a:lnTo>
                  <a:pt x="124" y="1302217"/>
                </a:lnTo>
                <a:lnTo>
                  <a:pt x="158" y="1356169"/>
                </a:lnTo>
                <a:lnTo>
                  <a:pt x="11486" y="1471688"/>
                </a:lnTo>
                <a:lnTo>
                  <a:pt x="33330" y="1416405"/>
                </a:lnTo>
                <a:lnTo>
                  <a:pt x="92792" y="1497876"/>
                </a:lnTo>
                <a:lnTo>
                  <a:pt x="103993" y="1430959"/>
                </a:lnTo>
                <a:lnTo>
                  <a:pt x="138766" y="1522641"/>
                </a:lnTo>
                <a:lnTo>
                  <a:pt x="147935" y="1333576"/>
                </a:lnTo>
                <a:lnTo>
                  <a:pt x="147935" y="1234439"/>
                </a:lnTo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249591" y="3231464"/>
            <a:ext cx="468252" cy="1322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714229" y="3345221"/>
            <a:ext cx="0" cy="1005205"/>
          </a:xfrm>
          <a:custGeom>
            <a:avLst/>
            <a:gdLst/>
            <a:ahLst/>
            <a:cxnLst/>
            <a:rect l="l" t="t" r="r" b="b"/>
            <a:pathLst>
              <a:path h="1005204">
                <a:moveTo>
                  <a:pt x="0" y="0"/>
                </a:moveTo>
                <a:lnTo>
                  <a:pt x="0" y="1004925"/>
                </a:lnTo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352044" y="4346546"/>
            <a:ext cx="365785" cy="24248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31404" y="3145772"/>
            <a:ext cx="249589" cy="162854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381234" y="3228879"/>
            <a:ext cx="488413" cy="26199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789108" y="3655706"/>
            <a:ext cx="459470" cy="101683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581233" y="3208185"/>
            <a:ext cx="299904" cy="265523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501320" y="5462181"/>
            <a:ext cx="425576" cy="4257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049960" y="5462176"/>
            <a:ext cx="426084" cy="426084"/>
          </a:xfrm>
          <a:custGeom>
            <a:avLst/>
            <a:gdLst/>
            <a:ahLst/>
            <a:cxnLst/>
            <a:rect l="l" t="t" r="r" b="b"/>
            <a:pathLst>
              <a:path w="426084" h="426085">
                <a:moveTo>
                  <a:pt x="425576" y="0"/>
                </a:moveTo>
                <a:lnTo>
                  <a:pt x="70929" y="0"/>
                </a:lnTo>
                <a:lnTo>
                  <a:pt x="0" y="70929"/>
                </a:lnTo>
                <a:lnTo>
                  <a:pt x="0" y="425577"/>
                </a:lnTo>
                <a:lnTo>
                  <a:pt x="217766" y="425577"/>
                </a:lnTo>
                <a:lnTo>
                  <a:pt x="217766" y="425716"/>
                </a:lnTo>
                <a:lnTo>
                  <a:pt x="425576" y="425716"/>
                </a:lnTo>
                <a:lnTo>
                  <a:pt x="425576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210370" y="2725738"/>
            <a:ext cx="3961129" cy="237490"/>
          </a:xfrm>
          <a:prstGeom prst="rect">
            <a:avLst/>
          </a:prstGeom>
          <a:solidFill>
            <a:srgbClr val="FE5100"/>
          </a:solidFill>
        </p:spPr>
        <p:txBody>
          <a:bodyPr vert="horz" wrap="square" lIns="0" tIns="29209" rIns="0" bIns="0" rtlCol="0">
            <a:spAutoFit/>
          </a:bodyPr>
          <a:lstStyle/>
          <a:p>
            <a:pPr marL="231140">
              <a:lnSpc>
                <a:spcPct val="100000"/>
              </a:lnSpc>
              <a:spcBef>
                <a:spcPts val="229"/>
              </a:spcBef>
            </a:pPr>
            <a:r>
              <a:rPr sz="1000" spc="225" dirty="0">
                <a:solidFill>
                  <a:srgbClr val="FFFFFF"/>
                </a:solidFill>
                <a:latin typeface="Calibri"/>
                <a:cs typeface="Calibri"/>
              </a:rPr>
              <a:t>DIFERENT</a:t>
            </a:r>
            <a:r>
              <a:rPr sz="10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254" dirty="0">
                <a:solidFill>
                  <a:srgbClr val="FFFFFF"/>
                </a:solidFill>
                <a:latin typeface="Calibri"/>
                <a:cs typeface="Calibri"/>
              </a:rPr>
              <a:t>SIZES</a:t>
            </a:r>
            <a:r>
              <a:rPr sz="10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210" dirty="0">
                <a:solidFill>
                  <a:srgbClr val="FFFFFF"/>
                </a:solidFill>
                <a:latin typeface="Calibri"/>
                <a:cs typeface="Calibri"/>
              </a:rPr>
              <a:t>(STANDARD,</a:t>
            </a:r>
            <a:r>
              <a:rPr sz="10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204" dirty="0">
                <a:solidFill>
                  <a:srgbClr val="FFFFFF"/>
                </a:solidFill>
                <a:latin typeface="Calibri"/>
                <a:cs typeface="Calibri"/>
              </a:rPr>
              <a:t>WOOD,</a:t>
            </a:r>
            <a:r>
              <a:rPr sz="10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215" dirty="0">
                <a:solidFill>
                  <a:srgbClr val="FFFFFF"/>
                </a:solidFill>
                <a:latin typeface="Calibri"/>
                <a:cs typeface="Calibri"/>
              </a:rPr>
              <a:t>PROFILE)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046445" y="2756510"/>
            <a:ext cx="3961129" cy="237490"/>
          </a:xfrm>
          <a:prstGeom prst="rect">
            <a:avLst/>
          </a:prstGeom>
          <a:solidFill>
            <a:srgbClr val="FE5100"/>
          </a:solidFill>
        </p:spPr>
        <p:txBody>
          <a:bodyPr vert="horz" wrap="square" lIns="0" tIns="29209" rIns="0" bIns="0" rtlCol="0">
            <a:spAutoFit/>
          </a:bodyPr>
          <a:lstStyle/>
          <a:p>
            <a:pPr marR="39370" algn="ctr">
              <a:lnSpc>
                <a:spcPct val="100000"/>
              </a:lnSpc>
              <a:spcBef>
                <a:spcPts val="229"/>
              </a:spcBef>
            </a:pPr>
            <a:r>
              <a:rPr sz="1000" spc="225" dirty="0">
                <a:solidFill>
                  <a:srgbClr val="FFFFFF"/>
                </a:solidFill>
                <a:latin typeface="Calibri"/>
                <a:cs typeface="Calibri"/>
              </a:rPr>
              <a:t>DIFERENT</a:t>
            </a:r>
            <a:r>
              <a:rPr sz="10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310" dirty="0">
                <a:solidFill>
                  <a:srgbClr val="FFFFFF"/>
                </a:solidFill>
                <a:latin typeface="Calibri"/>
                <a:cs typeface="Calibri"/>
              </a:rPr>
              <a:t>SCREW</a:t>
            </a:r>
            <a:r>
              <a:rPr sz="10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185" dirty="0">
                <a:solidFill>
                  <a:srgbClr val="FFFFFF"/>
                </a:solidFill>
                <a:latin typeface="Calibri"/>
                <a:cs typeface="Calibri"/>
              </a:rPr>
              <a:t>FIXING</a:t>
            </a:r>
            <a:r>
              <a:rPr sz="10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215" dirty="0">
                <a:solidFill>
                  <a:srgbClr val="FFFFFF"/>
                </a:solidFill>
                <a:latin typeface="Calibri"/>
                <a:cs typeface="Calibri"/>
              </a:rPr>
              <a:t>OPTIONS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028774" y="5091157"/>
            <a:ext cx="3961129" cy="237490"/>
          </a:xfrm>
          <a:prstGeom prst="rect">
            <a:avLst/>
          </a:prstGeom>
          <a:solidFill>
            <a:srgbClr val="FE5100"/>
          </a:solidFill>
        </p:spPr>
        <p:txBody>
          <a:bodyPr vert="horz" wrap="square" lIns="0" tIns="29209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229"/>
              </a:spcBef>
            </a:pPr>
            <a:r>
              <a:rPr sz="1000" spc="200" dirty="0">
                <a:solidFill>
                  <a:srgbClr val="FFFFFF"/>
                </a:solidFill>
                <a:latin typeface="Calibri"/>
                <a:cs typeface="Calibri"/>
              </a:rPr>
              <a:t>FINISHES</a:t>
            </a:r>
            <a:r>
              <a:rPr sz="10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215" dirty="0">
                <a:solidFill>
                  <a:srgbClr val="FFFFFF"/>
                </a:solidFill>
                <a:latin typeface="Calibri"/>
                <a:cs typeface="Calibri"/>
              </a:rPr>
              <a:t>OPTIONS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6857390" y="117551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274421" y="0"/>
                </a:moveTo>
                <a:lnTo>
                  <a:pt x="0" y="0"/>
                </a:lnTo>
                <a:lnTo>
                  <a:pt x="0" y="228701"/>
                </a:lnTo>
                <a:lnTo>
                  <a:pt x="274421" y="228701"/>
                </a:lnTo>
                <a:lnTo>
                  <a:pt x="320167" y="183172"/>
                </a:lnTo>
                <a:lnTo>
                  <a:pt x="320167" y="182956"/>
                </a:lnTo>
                <a:lnTo>
                  <a:pt x="45732" y="182956"/>
                </a:lnTo>
                <a:lnTo>
                  <a:pt x="45732" y="45745"/>
                </a:lnTo>
                <a:lnTo>
                  <a:pt x="320167" y="45745"/>
                </a:lnTo>
                <a:lnTo>
                  <a:pt x="274421" y="0"/>
                </a:lnTo>
                <a:close/>
              </a:path>
              <a:path w="320675" h="229235">
                <a:moveTo>
                  <a:pt x="320167" y="45745"/>
                </a:moveTo>
                <a:lnTo>
                  <a:pt x="255206" y="45745"/>
                </a:lnTo>
                <a:lnTo>
                  <a:pt x="274421" y="64960"/>
                </a:lnTo>
                <a:lnTo>
                  <a:pt x="274421" y="164147"/>
                </a:lnTo>
                <a:lnTo>
                  <a:pt x="255511" y="182956"/>
                </a:lnTo>
                <a:lnTo>
                  <a:pt x="320167" y="182956"/>
                </a:lnTo>
                <a:lnTo>
                  <a:pt x="320167" y="457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223290" y="32385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246163" y="163829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223290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520590" y="163296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7210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589189" y="117551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67" y="0"/>
                </a:moveTo>
                <a:lnTo>
                  <a:pt x="0" y="0"/>
                </a:lnTo>
                <a:lnTo>
                  <a:pt x="0" y="228688"/>
                </a:lnTo>
                <a:lnTo>
                  <a:pt x="45745" y="228688"/>
                </a:lnTo>
                <a:lnTo>
                  <a:pt x="45745" y="137223"/>
                </a:lnTo>
                <a:lnTo>
                  <a:pt x="320167" y="137223"/>
                </a:lnTo>
                <a:lnTo>
                  <a:pt x="320167" y="91490"/>
                </a:lnTo>
                <a:lnTo>
                  <a:pt x="45745" y="91490"/>
                </a:lnTo>
                <a:lnTo>
                  <a:pt x="45745" y="45745"/>
                </a:lnTo>
                <a:lnTo>
                  <a:pt x="320167" y="45745"/>
                </a:lnTo>
                <a:lnTo>
                  <a:pt x="320167" y="0"/>
                </a:lnTo>
                <a:close/>
              </a:path>
              <a:path w="320675" h="229235">
                <a:moveTo>
                  <a:pt x="274434" y="137223"/>
                </a:moveTo>
                <a:lnTo>
                  <a:pt x="223202" y="137223"/>
                </a:lnTo>
                <a:lnTo>
                  <a:pt x="268947" y="228688"/>
                </a:lnTo>
                <a:lnTo>
                  <a:pt x="320167" y="228688"/>
                </a:lnTo>
                <a:lnTo>
                  <a:pt x="274434" y="137223"/>
                </a:lnTo>
                <a:close/>
              </a:path>
              <a:path w="320675" h="229235">
                <a:moveTo>
                  <a:pt x="320167" y="45745"/>
                </a:moveTo>
                <a:lnTo>
                  <a:pt x="274434" y="45745"/>
                </a:lnTo>
                <a:lnTo>
                  <a:pt x="274434" y="91490"/>
                </a:lnTo>
                <a:lnTo>
                  <a:pt x="320167" y="91490"/>
                </a:lnTo>
                <a:lnTo>
                  <a:pt x="320167" y="457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343874" y="255270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321002" y="232409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321002" y="163829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45" y="45720"/>
                </a:lnTo>
                <a:lnTo>
                  <a:pt x="45745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321002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618296" y="254774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465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595436" y="163296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45732" y="0"/>
                </a:moveTo>
                <a:lnTo>
                  <a:pt x="0" y="0"/>
                </a:lnTo>
                <a:lnTo>
                  <a:pt x="0" y="45745"/>
                </a:lnTo>
                <a:lnTo>
                  <a:pt x="45732" y="45745"/>
                </a:lnTo>
                <a:lnTo>
                  <a:pt x="45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686899" y="323311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961334" y="254731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19"/>
                </a:moveTo>
                <a:lnTo>
                  <a:pt x="45732" y="45719"/>
                </a:lnTo>
                <a:lnTo>
                  <a:pt x="45732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686899" y="231871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686899" y="163291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32" y="45720"/>
                </a:lnTo>
                <a:lnTo>
                  <a:pt x="45732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686899" y="140431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955094" y="117557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67" y="0"/>
                </a:moveTo>
                <a:lnTo>
                  <a:pt x="0" y="0"/>
                </a:lnTo>
                <a:lnTo>
                  <a:pt x="0" y="228688"/>
                </a:lnTo>
                <a:lnTo>
                  <a:pt x="320167" y="228688"/>
                </a:lnTo>
                <a:lnTo>
                  <a:pt x="274523" y="183172"/>
                </a:lnTo>
                <a:lnTo>
                  <a:pt x="274739" y="182943"/>
                </a:lnTo>
                <a:lnTo>
                  <a:pt x="45745" y="182943"/>
                </a:lnTo>
                <a:lnTo>
                  <a:pt x="45745" y="45732"/>
                </a:lnTo>
                <a:lnTo>
                  <a:pt x="274523" y="45732"/>
                </a:lnTo>
                <a:lnTo>
                  <a:pt x="320167" y="355"/>
                </a:lnTo>
                <a:lnTo>
                  <a:pt x="320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482617" y="444493"/>
            <a:ext cx="4661535" cy="302260"/>
          </a:xfrm>
          <a:custGeom>
            <a:avLst/>
            <a:gdLst/>
            <a:ahLst/>
            <a:cxnLst/>
            <a:rect l="l" t="t" r="r" b="b"/>
            <a:pathLst>
              <a:path w="4661534" h="302259">
                <a:moveTo>
                  <a:pt x="4661382" y="0"/>
                </a:moveTo>
                <a:lnTo>
                  <a:pt x="301726" y="0"/>
                </a:lnTo>
                <a:lnTo>
                  <a:pt x="0" y="301726"/>
                </a:lnTo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6277409" y="483737"/>
            <a:ext cx="2742565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340" dirty="0">
                <a:solidFill>
                  <a:srgbClr val="FFFFFF"/>
                </a:solidFill>
                <a:latin typeface="Calibri"/>
                <a:cs typeface="Calibri"/>
              </a:rPr>
              <a:t>PRODUCTS 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100" spc="305" dirty="0">
                <a:solidFill>
                  <a:srgbClr val="FFFFFF"/>
                </a:solidFill>
                <a:latin typeface="Calibri"/>
                <a:cs typeface="Calibri"/>
              </a:rPr>
              <a:t>ELECTRIC</a:t>
            </a:r>
            <a:r>
              <a:rPr sz="11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315" dirty="0">
                <a:solidFill>
                  <a:srgbClr val="FFFFFF"/>
                </a:solidFill>
                <a:latin typeface="Calibri"/>
                <a:cs typeface="Calibri"/>
              </a:rPr>
              <a:t>STRIKES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100" name="Imagen 99">
            <a:extLst>
              <a:ext uri="{FF2B5EF4-FFF2-40B4-BE49-F238E27FC236}">
                <a16:creationId xmlns:a16="http://schemas.microsoft.com/office/drawing/2014/main" xmlns="" id="{D89265A3-99E5-423E-BCFA-DF5BBE01E6E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2"/>
            <a:ext cx="9144000" cy="72518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2578" y="2399583"/>
            <a:ext cx="728263" cy="4035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0394" y="2078426"/>
            <a:ext cx="602146" cy="4082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7643" y="540133"/>
            <a:ext cx="2834005" cy="12782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200" spc="2125" dirty="0">
                <a:solidFill>
                  <a:srgbClr val="231F20"/>
                </a:solidFill>
                <a:latin typeface="Calibri"/>
                <a:cs typeface="Calibri"/>
              </a:rPr>
              <a:t>DUO</a:t>
            </a:r>
            <a:endParaRPr sz="8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7373" y="1732382"/>
            <a:ext cx="2539365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sz="1050" spc="165" dirty="0">
                <a:solidFill>
                  <a:srgbClr val="FFFFFF"/>
                </a:solidFill>
                <a:latin typeface="Calibri"/>
                <a:cs typeface="Calibri"/>
              </a:rPr>
              <a:t>HIGH</a:t>
            </a:r>
            <a:r>
              <a:rPr sz="105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275" dirty="0">
                <a:solidFill>
                  <a:srgbClr val="FFFFFF"/>
                </a:solidFill>
                <a:latin typeface="Calibri"/>
                <a:cs typeface="Calibri"/>
              </a:rPr>
              <a:t>SECURITY</a:t>
            </a:r>
            <a:r>
              <a:rPr sz="105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280" dirty="0">
                <a:solidFill>
                  <a:srgbClr val="FFFFFF"/>
                </a:solidFill>
                <a:latin typeface="Calibri"/>
                <a:cs typeface="Calibri"/>
              </a:rPr>
              <a:t>ELECTRIC</a:t>
            </a:r>
            <a:r>
              <a:rPr sz="105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340" dirty="0">
                <a:solidFill>
                  <a:srgbClr val="FFFFFF"/>
                </a:solidFill>
                <a:latin typeface="Calibri"/>
                <a:cs typeface="Calibri"/>
              </a:rPr>
              <a:t>LOCK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57391" y="117548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274421" y="0"/>
                </a:moveTo>
                <a:lnTo>
                  <a:pt x="0" y="0"/>
                </a:lnTo>
                <a:lnTo>
                  <a:pt x="0" y="228701"/>
                </a:lnTo>
                <a:lnTo>
                  <a:pt x="274421" y="228701"/>
                </a:lnTo>
                <a:lnTo>
                  <a:pt x="320167" y="183172"/>
                </a:lnTo>
                <a:lnTo>
                  <a:pt x="320167" y="182956"/>
                </a:lnTo>
                <a:lnTo>
                  <a:pt x="45732" y="182956"/>
                </a:lnTo>
                <a:lnTo>
                  <a:pt x="45732" y="45745"/>
                </a:lnTo>
                <a:lnTo>
                  <a:pt x="320167" y="45745"/>
                </a:lnTo>
                <a:lnTo>
                  <a:pt x="274421" y="0"/>
                </a:lnTo>
                <a:close/>
              </a:path>
              <a:path w="320675" h="229235">
                <a:moveTo>
                  <a:pt x="320167" y="45745"/>
                </a:moveTo>
                <a:lnTo>
                  <a:pt x="255206" y="45745"/>
                </a:lnTo>
                <a:lnTo>
                  <a:pt x="274421" y="64960"/>
                </a:lnTo>
                <a:lnTo>
                  <a:pt x="274421" y="164147"/>
                </a:lnTo>
                <a:lnTo>
                  <a:pt x="255511" y="182956"/>
                </a:lnTo>
                <a:lnTo>
                  <a:pt x="320167" y="182956"/>
                </a:lnTo>
                <a:lnTo>
                  <a:pt x="320167" y="457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89189" y="117551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79" y="0"/>
                </a:moveTo>
                <a:lnTo>
                  <a:pt x="0" y="0"/>
                </a:lnTo>
                <a:lnTo>
                  <a:pt x="0" y="228688"/>
                </a:lnTo>
                <a:lnTo>
                  <a:pt x="45745" y="228688"/>
                </a:lnTo>
                <a:lnTo>
                  <a:pt x="45745" y="137223"/>
                </a:lnTo>
                <a:lnTo>
                  <a:pt x="320179" y="137223"/>
                </a:lnTo>
                <a:lnTo>
                  <a:pt x="320179" y="91478"/>
                </a:lnTo>
                <a:lnTo>
                  <a:pt x="45745" y="91478"/>
                </a:lnTo>
                <a:lnTo>
                  <a:pt x="45745" y="45732"/>
                </a:lnTo>
                <a:lnTo>
                  <a:pt x="320179" y="45732"/>
                </a:lnTo>
                <a:lnTo>
                  <a:pt x="320179" y="0"/>
                </a:lnTo>
                <a:close/>
              </a:path>
              <a:path w="320675" h="229235">
                <a:moveTo>
                  <a:pt x="274434" y="137223"/>
                </a:moveTo>
                <a:lnTo>
                  <a:pt x="223202" y="137223"/>
                </a:lnTo>
                <a:lnTo>
                  <a:pt x="268947" y="228688"/>
                </a:lnTo>
                <a:lnTo>
                  <a:pt x="320179" y="228688"/>
                </a:lnTo>
                <a:lnTo>
                  <a:pt x="274434" y="137223"/>
                </a:lnTo>
                <a:close/>
              </a:path>
              <a:path w="320675" h="229235">
                <a:moveTo>
                  <a:pt x="320179" y="45732"/>
                </a:moveTo>
                <a:lnTo>
                  <a:pt x="274434" y="45732"/>
                </a:lnTo>
                <a:lnTo>
                  <a:pt x="274434" y="91478"/>
                </a:lnTo>
                <a:lnTo>
                  <a:pt x="320179" y="91478"/>
                </a:lnTo>
                <a:lnTo>
                  <a:pt x="320179" y="457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55095" y="117556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67" y="0"/>
                </a:moveTo>
                <a:lnTo>
                  <a:pt x="0" y="0"/>
                </a:lnTo>
                <a:lnTo>
                  <a:pt x="0" y="228688"/>
                </a:lnTo>
                <a:lnTo>
                  <a:pt x="320167" y="228688"/>
                </a:lnTo>
                <a:lnTo>
                  <a:pt x="274523" y="183172"/>
                </a:lnTo>
                <a:lnTo>
                  <a:pt x="274739" y="182943"/>
                </a:lnTo>
                <a:lnTo>
                  <a:pt x="45745" y="182943"/>
                </a:lnTo>
                <a:lnTo>
                  <a:pt x="45745" y="45732"/>
                </a:lnTo>
                <a:lnTo>
                  <a:pt x="274523" y="45732"/>
                </a:lnTo>
                <a:lnTo>
                  <a:pt x="320167" y="355"/>
                </a:lnTo>
                <a:lnTo>
                  <a:pt x="320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82618" y="444492"/>
            <a:ext cx="4661535" cy="302260"/>
          </a:xfrm>
          <a:custGeom>
            <a:avLst/>
            <a:gdLst/>
            <a:ahLst/>
            <a:cxnLst/>
            <a:rect l="l" t="t" r="r" b="b"/>
            <a:pathLst>
              <a:path w="4661534" h="302259">
                <a:moveTo>
                  <a:pt x="4661382" y="0"/>
                </a:moveTo>
                <a:lnTo>
                  <a:pt x="301726" y="0"/>
                </a:lnTo>
                <a:lnTo>
                  <a:pt x="0" y="301726"/>
                </a:lnTo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415223" y="505353"/>
            <a:ext cx="2592070" cy="17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5"/>
              </a:lnSpc>
            </a:pPr>
            <a:r>
              <a:rPr sz="1100" spc="340" dirty="0">
                <a:solidFill>
                  <a:srgbClr val="FFFFFF"/>
                </a:solidFill>
                <a:latin typeface="Calibri"/>
                <a:cs typeface="Calibri"/>
              </a:rPr>
              <a:t>PRODUCTS 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100" spc="305" dirty="0">
                <a:solidFill>
                  <a:srgbClr val="FFFFFF"/>
                </a:solidFill>
                <a:latin typeface="Calibri"/>
                <a:cs typeface="Calibri"/>
              </a:rPr>
              <a:t>ELECTRIC</a:t>
            </a:r>
            <a:r>
              <a:rPr sz="11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380" dirty="0">
                <a:solidFill>
                  <a:srgbClr val="FFFFFF"/>
                </a:solidFill>
                <a:latin typeface="Calibri"/>
                <a:cs typeface="Calibri"/>
              </a:rPr>
              <a:t>LOCKS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12013" y="1695818"/>
            <a:ext cx="2726055" cy="237490"/>
          </a:xfrm>
          <a:custGeom>
            <a:avLst/>
            <a:gdLst/>
            <a:ahLst/>
            <a:cxnLst/>
            <a:rect l="l" t="t" r="r" b="b"/>
            <a:pathLst>
              <a:path w="2726055" h="237489">
                <a:moveTo>
                  <a:pt x="2725991" y="237223"/>
                </a:moveTo>
                <a:lnTo>
                  <a:pt x="0" y="237223"/>
                </a:lnTo>
                <a:lnTo>
                  <a:pt x="0" y="0"/>
                </a:lnTo>
                <a:lnTo>
                  <a:pt x="2725991" y="0"/>
                </a:lnTo>
                <a:lnTo>
                  <a:pt x="2725991" y="237223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85800" y="1711312"/>
            <a:ext cx="2286000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280" dirty="0">
                <a:solidFill>
                  <a:srgbClr val="FFFFFF"/>
                </a:solidFill>
                <a:latin typeface="Calibri"/>
                <a:cs typeface="Calibri"/>
              </a:rPr>
              <a:t>ELECTRIC</a:t>
            </a:r>
            <a:r>
              <a:rPr sz="105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s-ES" sz="1050" spc="145" dirty="0">
                <a:solidFill>
                  <a:srgbClr val="FFFFFF"/>
                </a:solidFill>
                <a:latin typeface="Calibri"/>
                <a:cs typeface="Calibri"/>
              </a:rPr>
              <a:t>MORTISE </a:t>
            </a:r>
            <a:r>
              <a:rPr sz="105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340" dirty="0">
                <a:solidFill>
                  <a:srgbClr val="FFFFFF"/>
                </a:solidFill>
                <a:latin typeface="Calibri"/>
                <a:cs typeface="Calibri"/>
              </a:rPr>
              <a:t>LOCK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857391" y="117548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274421" y="0"/>
                </a:moveTo>
                <a:lnTo>
                  <a:pt x="0" y="0"/>
                </a:lnTo>
                <a:lnTo>
                  <a:pt x="0" y="228701"/>
                </a:lnTo>
                <a:lnTo>
                  <a:pt x="274421" y="228701"/>
                </a:lnTo>
                <a:lnTo>
                  <a:pt x="320167" y="183172"/>
                </a:lnTo>
                <a:lnTo>
                  <a:pt x="320167" y="182956"/>
                </a:lnTo>
                <a:lnTo>
                  <a:pt x="45732" y="182956"/>
                </a:lnTo>
                <a:lnTo>
                  <a:pt x="45732" y="45745"/>
                </a:lnTo>
                <a:lnTo>
                  <a:pt x="320167" y="45745"/>
                </a:lnTo>
                <a:lnTo>
                  <a:pt x="274421" y="0"/>
                </a:lnTo>
                <a:close/>
              </a:path>
              <a:path w="320675" h="229235">
                <a:moveTo>
                  <a:pt x="320167" y="45745"/>
                </a:moveTo>
                <a:lnTo>
                  <a:pt x="255206" y="45745"/>
                </a:lnTo>
                <a:lnTo>
                  <a:pt x="274421" y="64960"/>
                </a:lnTo>
                <a:lnTo>
                  <a:pt x="274421" y="164147"/>
                </a:lnTo>
                <a:lnTo>
                  <a:pt x="255511" y="182956"/>
                </a:lnTo>
                <a:lnTo>
                  <a:pt x="320167" y="182956"/>
                </a:lnTo>
                <a:lnTo>
                  <a:pt x="320167" y="457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23290" y="32385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46163" y="163829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23290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20590" y="163283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7210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89189" y="117551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79" y="0"/>
                </a:moveTo>
                <a:lnTo>
                  <a:pt x="0" y="0"/>
                </a:lnTo>
                <a:lnTo>
                  <a:pt x="0" y="228688"/>
                </a:lnTo>
                <a:lnTo>
                  <a:pt x="45745" y="228688"/>
                </a:lnTo>
                <a:lnTo>
                  <a:pt x="45745" y="137223"/>
                </a:lnTo>
                <a:lnTo>
                  <a:pt x="320179" y="137223"/>
                </a:lnTo>
                <a:lnTo>
                  <a:pt x="320179" y="91478"/>
                </a:lnTo>
                <a:lnTo>
                  <a:pt x="45745" y="91478"/>
                </a:lnTo>
                <a:lnTo>
                  <a:pt x="45745" y="45732"/>
                </a:lnTo>
                <a:lnTo>
                  <a:pt x="320179" y="45732"/>
                </a:lnTo>
                <a:lnTo>
                  <a:pt x="320179" y="0"/>
                </a:lnTo>
                <a:close/>
              </a:path>
              <a:path w="320675" h="229235">
                <a:moveTo>
                  <a:pt x="274434" y="137223"/>
                </a:moveTo>
                <a:lnTo>
                  <a:pt x="223202" y="137223"/>
                </a:lnTo>
                <a:lnTo>
                  <a:pt x="268947" y="228688"/>
                </a:lnTo>
                <a:lnTo>
                  <a:pt x="320179" y="228688"/>
                </a:lnTo>
                <a:lnTo>
                  <a:pt x="274434" y="137223"/>
                </a:lnTo>
                <a:close/>
              </a:path>
              <a:path w="320675" h="229235">
                <a:moveTo>
                  <a:pt x="320179" y="45732"/>
                </a:moveTo>
                <a:lnTo>
                  <a:pt x="274434" y="45732"/>
                </a:lnTo>
                <a:lnTo>
                  <a:pt x="274434" y="91478"/>
                </a:lnTo>
                <a:lnTo>
                  <a:pt x="320179" y="91478"/>
                </a:lnTo>
                <a:lnTo>
                  <a:pt x="320179" y="457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343874" y="255270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21002" y="232409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21002" y="163829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45" y="45720"/>
                </a:lnTo>
                <a:lnTo>
                  <a:pt x="45745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21002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618296" y="254774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465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95436" y="163283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45732" y="0"/>
                </a:moveTo>
                <a:lnTo>
                  <a:pt x="0" y="0"/>
                </a:lnTo>
                <a:lnTo>
                  <a:pt x="0" y="45745"/>
                </a:lnTo>
                <a:lnTo>
                  <a:pt x="45732" y="45745"/>
                </a:lnTo>
                <a:lnTo>
                  <a:pt x="45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86901" y="32331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961335" y="25473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19"/>
                </a:moveTo>
                <a:lnTo>
                  <a:pt x="45732" y="45719"/>
                </a:lnTo>
                <a:lnTo>
                  <a:pt x="45732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686901" y="2318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686901" y="16329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32" y="45720"/>
                </a:lnTo>
                <a:lnTo>
                  <a:pt x="45732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686901" y="14043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955095" y="117556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67" y="0"/>
                </a:moveTo>
                <a:lnTo>
                  <a:pt x="0" y="0"/>
                </a:lnTo>
                <a:lnTo>
                  <a:pt x="0" y="228688"/>
                </a:lnTo>
                <a:lnTo>
                  <a:pt x="320167" y="228688"/>
                </a:lnTo>
                <a:lnTo>
                  <a:pt x="274523" y="183172"/>
                </a:lnTo>
                <a:lnTo>
                  <a:pt x="274739" y="182943"/>
                </a:lnTo>
                <a:lnTo>
                  <a:pt x="45745" y="182943"/>
                </a:lnTo>
                <a:lnTo>
                  <a:pt x="45745" y="45732"/>
                </a:lnTo>
                <a:lnTo>
                  <a:pt x="274523" y="45732"/>
                </a:lnTo>
                <a:lnTo>
                  <a:pt x="320167" y="355"/>
                </a:lnTo>
                <a:lnTo>
                  <a:pt x="320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82618" y="444492"/>
            <a:ext cx="4661535" cy="302260"/>
          </a:xfrm>
          <a:custGeom>
            <a:avLst/>
            <a:gdLst/>
            <a:ahLst/>
            <a:cxnLst/>
            <a:rect l="l" t="t" r="r" b="b"/>
            <a:pathLst>
              <a:path w="4661534" h="302259">
                <a:moveTo>
                  <a:pt x="4661382" y="0"/>
                </a:moveTo>
                <a:lnTo>
                  <a:pt x="301726" y="0"/>
                </a:lnTo>
                <a:lnTo>
                  <a:pt x="0" y="301726"/>
                </a:lnTo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402523" y="483725"/>
            <a:ext cx="261747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340" dirty="0">
                <a:solidFill>
                  <a:srgbClr val="FFFFFF"/>
                </a:solidFill>
                <a:latin typeface="Calibri"/>
                <a:cs typeface="Calibri"/>
              </a:rPr>
              <a:t>PRODUCTS 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100" spc="305" dirty="0">
                <a:solidFill>
                  <a:srgbClr val="FFFFFF"/>
                </a:solidFill>
                <a:latin typeface="Calibri"/>
                <a:cs typeface="Calibri"/>
              </a:rPr>
              <a:t>ELECTRIC</a:t>
            </a:r>
            <a:r>
              <a:rPr sz="11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380" dirty="0">
                <a:solidFill>
                  <a:srgbClr val="FFFFFF"/>
                </a:solidFill>
                <a:latin typeface="Calibri"/>
                <a:cs typeface="Calibri"/>
              </a:rPr>
              <a:t>LOCKS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426777" y="1050273"/>
            <a:ext cx="5191519" cy="355161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4"/>
              </a:spcBef>
            </a:pPr>
            <a:r>
              <a:rPr lang="ru-RU" sz="1400" b="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Электрический замок DUO обеспечивает максимальную защиту от несанкционированного открытия картами, благодаря жёсткому ригелю.</a:t>
            </a:r>
            <a:endParaRPr lang="es-ES" sz="1400" b="0" spc="5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2700" algn="just">
              <a:lnSpc>
                <a:spcPct val="100000"/>
              </a:lnSpc>
              <a:spcBef>
                <a:spcPts val="114"/>
              </a:spcBef>
            </a:pPr>
            <a:r>
              <a:rPr lang="ru-RU" sz="1400" b="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 </a:t>
            </a:r>
            <a:endParaRPr lang="es-ES" sz="1400" b="0" spc="5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2700" algn="just">
              <a:lnSpc>
                <a:spcPct val="100000"/>
              </a:lnSpc>
              <a:spcBef>
                <a:spcPts val="114"/>
              </a:spcBef>
            </a:pPr>
            <a:r>
              <a:rPr lang="es-ES" sz="140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DUO</a:t>
            </a:r>
            <a:r>
              <a:rPr lang="ru-RU" sz="1400" b="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 состоит из двух частей: механической, устанавливаемой в дверь и электрической, устанавливаемой в дверную раму. </a:t>
            </a:r>
            <a:endParaRPr lang="es-ES" sz="1400" b="0" spc="5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2700" algn="just">
              <a:lnSpc>
                <a:spcPct val="100000"/>
              </a:lnSpc>
              <a:spcBef>
                <a:spcPts val="114"/>
              </a:spcBef>
            </a:pPr>
            <a:endParaRPr lang="es-ES" sz="1400" dirty="0">
              <a:latin typeface="Montserrat Light" panose="00000400000000000000" pitchFamily="2" charset="0"/>
              <a:cs typeface="Calibri Light"/>
            </a:endParaRPr>
          </a:p>
          <a:p>
            <a:pPr marL="12700" algn="just">
              <a:lnSpc>
                <a:spcPct val="100000"/>
              </a:lnSpc>
              <a:spcBef>
                <a:spcPts val="114"/>
              </a:spcBef>
            </a:pPr>
            <a:r>
              <a:rPr lang="ru-RU" sz="1400" dirty="0">
                <a:latin typeface="Montserrat Light" panose="00000400000000000000" pitchFamily="2" charset="0"/>
                <a:cs typeface="Calibri Light"/>
              </a:rPr>
              <a:t>Может приводиться в действие механически</a:t>
            </a:r>
            <a:r>
              <a:rPr lang="es-ES" sz="1400" dirty="0">
                <a:latin typeface="Montserrat Light" panose="00000400000000000000" pitchFamily="2" charset="0"/>
                <a:cs typeface="Calibri Light"/>
              </a:rPr>
              <a:t> - </a:t>
            </a:r>
            <a:r>
              <a:rPr lang="ru-RU" sz="1400" dirty="0">
                <a:latin typeface="Montserrat Light" panose="00000400000000000000" pitchFamily="2" charset="0"/>
                <a:cs typeface="Calibri Light"/>
              </a:rPr>
              <a:t>ключем через цилиндр, позволяя покинуть помещение в случае отключения электричества. </a:t>
            </a:r>
            <a:endParaRPr lang="es-ES" sz="1400" dirty="0">
              <a:latin typeface="Montserrat Light" panose="00000400000000000000" pitchFamily="2" charset="0"/>
              <a:cs typeface="Calibri Light"/>
            </a:endParaRPr>
          </a:p>
          <a:p>
            <a:pPr marL="12700" algn="just">
              <a:lnSpc>
                <a:spcPct val="100000"/>
              </a:lnSpc>
              <a:spcBef>
                <a:spcPts val="114"/>
              </a:spcBef>
            </a:pPr>
            <a:endParaRPr lang="es-ES" sz="1400" dirty="0">
              <a:latin typeface="Montserrat Light" panose="00000400000000000000" pitchFamily="2" charset="0"/>
              <a:cs typeface="Calibri Light"/>
            </a:endParaRPr>
          </a:p>
          <a:p>
            <a:pPr marL="12700" algn="just">
              <a:lnSpc>
                <a:spcPct val="100000"/>
              </a:lnSpc>
              <a:spcBef>
                <a:spcPts val="114"/>
              </a:spcBef>
            </a:pPr>
            <a:r>
              <a:rPr lang="ru-RU" sz="1400" dirty="0">
                <a:latin typeface="Montserrat Light" panose="00000400000000000000" pitchFamily="2" charset="0"/>
                <a:cs typeface="Calibri Light"/>
              </a:rPr>
              <a:t>Лёгкая установка. Идеально подходит для входов в жилые здания</a:t>
            </a:r>
            <a:r>
              <a:rPr lang="es-ES" sz="1400" dirty="0">
                <a:latin typeface="Montserrat Light" panose="00000400000000000000" pitchFamily="2" charset="0"/>
                <a:cs typeface="Calibri Light"/>
              </a:rPr>
              <a:t>,</a:t>
            </a:r>
            <a:r>
              <a:rPr lang="ru-RU" sz="1400" dirty="0">
                <a:latin typeface="Montserrat Light" panose="00000400000000000000" pitchFamily="2" charset="0"/>
                <a:cs typeface="Calibri Light"/>
              </a:rPr>
              <a:t> небольшие офисные здания</a:t>
            </a:r>
            <a:r>
              <a:rPr lang="es-ES" sz="1400" dirty="0">
                <a:latin typeface="Montserrat Light" panose="00000400000000000000" pitchFamily="2" charset="0"/>
                <a:cs typeface="Calibri Light"/>
              </a:rPr>
              <a:t>, </a:t>
            </a:r>
            <a:r>
              <a:rPr lang="ru-RU" sz="1400" dirty="0">
                <a:latin typeface="Montserrat Light" panose="00000400000000000000" pitchFamily="2" charset="0"/>
                <a:cs typeface="Calibri Light"/>
              </a:rPr>
              <a:t>магазины, аптеки</a:t>
            </a:r>
            <a:r>
              <a:rPr lang="es-ES" sz="1400" dirty="0">
                <a:latin typeface="Montserrat Light" panose="00000400000000000000" pitchFamily="2" charset="0"/>
                <a:cs typeface="Calibri Light"/>
              </a:rPr>
              <a:t>.</a:t>
            </a:r>
            <a:endParaRPr lang="ru-RU" sz="1400" dirty="0">
              <a:latin typeface="Montserrat Light" panose="00000400000000000000" pitchFamily="2" charset="0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endParaRPr sz="1400" dirty="0">
              <a:latin typeface="Calibri Light"/>
              <a:cs typeface="Calibri Light"/>
            </a:endParaRPr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xmlns="" id="{C5F5B4F2-D2E7-4D61-82C9-95E58A5890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2"/>
            <a:ext cx="9144000" cy="725182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xmlns="" id="{CD280537-9746-3C7E-375E-FA866332F5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3528" y="4801320"/>
            <a:ext cx="2426682" cy="1634115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xmlns="" id="{7E1D4DD4-BC3F-A997-F3FD-E68B982D5B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8927" y="5726948"/>
            <a:ext cx="3200874" cy="101350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434C5110-AD6B-0A59-5D88-1D996F3E6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2"/>
            <a:ext cx="9144000" cy="72518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731108A-869B-62E5-322B-B0E715E7E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82" y="2058715"/>
            <a:ext cx="1047503" cy="237093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7D0C4B0F-C04D-B96C-1D6E-9D6DCE6CD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82" y="4347318"/>
            <a:ext cx="1047503" cy="242713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9657114E-4231-EB04-4754-385ABA624F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8543" y="2058714"/>
            <a:ext cx="2038702" cy="2665685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xmlns="" id="{5261684D-066B-A2F9-A873-1E52F5935218}"/>
              </a:ext>
            </a:extLst>
          </p:cNvPr>
          <p:cNvSpPr txBox="1"/>
          <p:nvPr/>
        </p:nvSpPr>
        <p:spPr>
          <a:xfrm>
            <a:off x="467643" y="540133"/>
            <a:ext cx="2834005" cy="12782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200" spc="212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lang="es-ES" sz="8200" spc="2125" dirty="0">
                <a:solidFill>
                  <a:srgbClr val="231F20"/>
                </a:solidFill>
                <a:latin typeface="Calibri"/>
                <a:cs typeface="Calibri"/>
              </a:rPr>
              <a:t>SL</a:t>
            </a:r>
            <a:endParaRPr sz="8200" dirty="0">
              <a:latin typeface="Calibri"/>
              <a:cs typeface="Calibri"/>
            </a:endParaRPr>
          </a:p>
        </p:txBody>
      </p:sp>
      <p:sp>
        <p:nvSpPr>
          <p:cNvPr id="9" name="object 12">
            <a:extLst>
              <a:ext uri="{FF2B5EF4-FFF2-40B4-BE49-F238E27FC236}">
                <a16:creationId xmlns:a16="http://schemas.microsoft.com/office/drawing/2014/main" xmlns="" id="{B87CC8A1-CCDE-124A-5EAC-38E65B6A311F}"/>
              </a:ext>
            </a:extLst>
          </p:cNvPr>
          <p:cNvSpPr/>
          <p:nvPr/>
        </p:nvSpPr>
        <p:spPr>
          <a:xfrm>
            <a:off x="467643" y="1676400"/>
            <a:ext cx="2123157" cy="228600"/>
          </a:xfrm>
          <a:custGeom>
            <a:avLst/>
            <a:gdLst/>
            <a:ahLst/>
            <a:cxnLst/>
            <a:rect l="l" t="t" r="r" b="b"/>
            <a:pathLst>
              <a:path w="2726055" h="237489">
                <a:moveTo>
                  <a:pt x="2725991" y="237223"/>
                </a:moveTo>
                <a:lnTo>
                  <a:pt x="0" y="237223"/>
                </a:lnTo>
                <a:lnTo>
                  <a:pt x="0" y="0"/>
                </a:lnTo>
                <a:lnTo>
                  <a:pt x="2725991" y="0"/>
                </a:lnTo>
                <a:lnTo>
                  <a:pt x="2725991" y="237223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pPr algn="ctr"/>
            <a:r>
              <a:rPr lang="es-ES" sz="1050" dirty="0">
                <a:solidFill>
                  <a:schemeClr val="bg1"/>
                </a:solidFill>
                <a:latin typeface="+mj-lt"/>
              </a:rPr>
              <a:t>ELECTRIC MORTISE LOCK</a:t>
            </a:r>
            <a:endParaRPr sz="105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CuadroTexto 136">
            <a:extLst>
              <a:ext uri="{FF2B5EF4-FFF2-40B4-BE49-F238E27FC236}">
                <a16:creationId xmlns:a16="http://schemas.microsoft.com/office/drawing/2014/main" xmlns="" id="{7378E8FD-F3B6-4D8A-B84A-A5D229039EE9}"/>
              </a:ext>
            </a:extLst>
          </p:cNvPr>
          <p:cNvSpPr txBox="1"/>
          <p:nvPr/>
        </p:nvSpPr>
        <p:spPr>
          <a:xfrm>
            <a:off x="1722246" y="5270513"/>
            <a:ext cx="2321982" cy="772583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EN 179:2008, 375B1322AB/D</a:t>
            </a:r>
          </a:p>
          <a:p>
            <a:r>
              <a:rPr lang="en-US" sz="1400" dirty="0"/>
              <a:t>EN</a:t>
            </a:r>
            <a:r>
              <a:rPr lang="en-US" sz="1400" baseline="0" dirty="0"/>
              <a:t> 1125:2008, 37601321 AB</a:t>
            </a:r>
          </a:p>
          <a:p>
            <a:r>
              <a:rPr lang="en-US" sz="1400" baseline="0" dirty="0"/>
              <a:t>EN 14846:2008, 3S8A0L613</a:t>
            </a:r>
            <a:endParaRPr lang="en-US" sz="14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FCF983D2-3CE5-99D7-9A74-7D81077CDCA2}"/>
              </a:ext>
            </a:extLst>
          </p:cNvPr>
          <p:cNvSpPr txBox="1"/>
          <p:nvPr/>
        </p:nvSpPr>
        <p:spPr>
          <a:xfrm>
            <a:off x="4738774" y="1790700"/>
            <a:ext cx="4208105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Montserrat Light" panose="00000400000000000000" pitchFamily="2" charset="0"/>
              </a:rPr>
              <a:t>Сомозакрывающийся замок с выской степенью защиты. </a:t>
            </a:r>
          </a:p>
          <a:p>
            <a:r>
              <a:rPr lang="ru-RU" sz="1400" dirty="0">
                <a:latin typeface="Montserrat Light" panose="00000400000000000000" pitchFamily="2" charset="0"/>
              </a:rPr>
              <a:t>Оснащён тремя оповещателями: </a:t>
            </a:r>
          </a:p>
          <a:p>
            <a:endParaRPr lang="ru-RU" sz="1400" dirty="0">
              <a:latin typeface="Montserrat Light" panose="000004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>
                <a:latin typeface="Montserrat Light" panose="00000400000000000000" pitchFamily="2" charset="0"/>
              </a:rPr>
              <a:t>Положение тригера</a:t>
            </a:r>
            <a:endParaRPr lang="en-GB" sz="1400" dirty="0">
              <a:latin typeface="Montserrat Light" panose="000004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>
                <a:latin typeface="Montserrat Light" panose="00000400000000000000" pitchFamily="2" charset="0"/>
              </a:rPr>
              <a:t>Положение ригеля</a:t>
            </a:r>
            <a:endParaRPr lang="en-GB" sz="1400" dirty="0">
              <a:latin typeface="Montserrat Light" panose="000004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>
                <a:latin typeface="Montserrat Light" panose="00000400000000000000" pitchFamily="2" charset="0"/>
              </a:rPr>
              <a:t>Положение ручки</a:t>
            </a:r>
          </a:p>
          <a:p>
            <a:endParaRPr lang="ru-RU" sz="1400" dirty="0">
              <a:latin typeface="Montserrat Light" panose="00000400000000000000" pitchFamily="2" charset="0"/>
            </a:endParaRPr>
          </a:p>
          <a:p>
            <a:r>
              <a:rPr lang="en-GB" sz="1400" dirty="0">
                <a:latin typeface="Montserrat Light" panose="00000400000000000000" pitchFamily="2" charset="0"/>
              </a:rPr>
              <a:t>O</a:t>
            </a:r>
            <a:r>
              <a:rPr lang="ru-RU" sz="1400" dirty="0">
                <a:latin typeface="Montserrat Light" panose="00000400000000000000" pitchFamily="2" charset="0"/>
              </a:rPr>
              <a:t>снащён аккустическим сигналом</a:t>
            </a:r>
          </a:p>
          <a:p>
            <a:endParaRPr lang="ru-RU" sz="1400" dirty="0">
              <a:latin typeface="Montserrat Light" panose="00000400000000000000" pitchFamily="2" charset="0"/>
            </a:endParaRPr>
          </a:p>
          <a:p>
            <a:r>
              <a:rPr lang="ru-RU" sz="1400" dirty="0">
                <a:latin typeface="Montserrat Light" panose="00000400000000000000" pitchFamily="2" charset="0"/>
              </a:rPr>
              <a:t>Ручка анти-паника</a:t>
            </a:r>
            <a:r>
              <a:rPr lang="en-US" sz="1400" dirty="0">
                <a:latin typeface="Montserrat Light" panose="00000400000000000000" pitchFamily="2" charset="0"/>
              </a:rPr>
              <a:t>	</a:t>
            </a:r>
          </a:p>
        </p:txBody>
      </p:sp>
      <p:sp>
        <p:nvSpPr>
          <p:cNvPr id="15" name="Nube 14">
            <a:extLst>
              <a:ext uri="{FF2B5EF4-FFF2-40B4-BE49-F238E27FC236}">
                <a16:creationId xmlns:a16="http://schemas.microsoft.com/office/drawing/2014/main" xmlns="" id="{2902E85B-96CF-14DD-0AC9-4B13E7B492E0}"/>
              </a:ext>
            </a:extLst>
          </p:cNvPr>
          <p:cNvSpPr/>
          <p:nvPr/>
        </p:nvSpPr>
        <p:spPr>
          <a:xfrm rot="930643">
            <a:off x="7122451" y="265889"/>
            <a:ext cx="1762735" cy="914400"/>
          </a:xfrm>
          <a:prstGeom prst="cloud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 Black" panose="020B0A04020102020204" pitchFamily="34" charset="0"/>
              </a:rPr>
              <a:t>NEW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13" name="Tabla 15">
            <a:extLst>
              <a:ext uri="{FF2B5EF4-FFF2-40B4-BE49-F238E27FC236}">
                <a16:creationId xmlns:a16="http://schemas.microsoft.com/office/drawing/2014/main" xmlns="" id="{51C7D1EA-E7D7-9535-771B-20F25A4CC6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497808"/>
              </p:ext>
            </p:extLst>
          </p:nvPr>
        </p:nvGraphicFramePr>
        <p:xfrm>
          <a:off x="5141397" y="4694709"/>
          <a:ext cx="2763523" cy="165801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326328">
                  <a:extLst>
                    <a:ext uri="{9D8B030D-6E8A-4147-A177-3AD203B41FA5}">
                      <a16:colId xmlns:a16="http://schemas.microsoft.com/office/drawing/2014/main" xmlns="" val="1944492545"/>
                    </a:ext>
                  </a:extLst>
                </a:gridCol>
                <a:gridCol w="1437195">
                  <a:extLst>
                    <a:ext uri="{9D8B030D-6E8A-4147-A177-3AD203B41FA5}">
                      <a16:colId xmlns:a16="http://schemas.microsoft.com/office/drawing/2014/main" xmlns="" val="3754868193"/>
                    </a:ext>
                  </a:extLst>
                </a:gridCol>
              </a:tblGrid>
              <a:tr h="276335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FAIL SECURE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FAIL SAFE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64605898"/>
                  </a:ext>
                </a:extLst>
              </a:tr>
              <a:tr h="276335">
                <a:tc>
                  <a:txBody>
                    <a:bodyPr/>
                    <a:lstStyle/>
                    <a:p>
                      <a:r>
                        <a:rPr lang="es-ES" sz="1200" dirty="0"/>
                        <a:t>DSL 35/92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DSL 35/92 FSA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5283192"/>
                  </a:ext>
                </a:extLst>
              </a:tr>
              <a:tr h="276335">
                <a:tc>
                  <a:txBody>
                    <a:bodyPr/>
                    <a:lstStyle/>
                    <a:p>
                      <a:r>
                        <a:rPr lang="es-ES" sz="1200" dirty="0"/>
                        <a:t>DSL 45/92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DSL 45/92 FSA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8707064"/>
                  </a:ext>
                </a:extLst>
              </a:tr>
              <a:tr h="276335">
                <a:tc>
                  <a:txBody>
                    <a:bodyPr/>
                    <a:lstStyle/>
                    <a:p>
                      <a:r>
                        <a:rPr lang="es-ES" sz="1200" dirty="0"/>
                        <a:t>DSL 50/90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DSL 50/90 FSA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2536706"/>
                  </a:ext>
                </a:extLst>
              </a:tr>
              <a:tr h="276335">
                <a:tc>
                  <a:txBody>
                    <a:bodyPr/>
                    <a:lstStyle/>
                    <a:p>
                      <a:r>
                        <a:rPr lang="es-ES" sz="1200" dirty="0"/>
                        <a:t>DSL 55/72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DSL 55/72 FSA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5758565"/>
                  </a:ext>
                </a:extLst>
              </a:tr>
              <a:tr h="276335">
                <a:tc>
                  <a:txBody>
                    <a:bodyPr/>
                    <a:lstStyle/>
                    <a:p>
                      <a:r>
                        <a:rPr lang="es-ES" sz="1200" dirty="0"/>
                        <a:t>DSL 65/72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DSL 65/72 FSA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0747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25680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857393" y="117548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274421" y="0"/>
                </a:moveTo>
                <a:lnTo>
                  <a:pt x="0" y="0"/>
                </a:lnTo>
                <a:lnTo>
                  <a:pt x="0" y="228701"/>
                </a:lnTo>
                <a:lnTo>
                  <a:pt x="274421" y="228701"/>
                </a:lnTo>
                <a:lnTo>
                  <a:pt x="320167" y="183172"/>
                </a:lnTo>
                <a:lnTo>
                  <a:pt x="320167" y="182956"/>
                </a:lnTo>
                <a:lnTo>
                  <a:pt x="45732" y="182956"/>
                </a:lnTo>
                <a:lnTo>
                  <a:pt x="45732" y="45745"/>
                </a:lnTo>
                <a:lnTo>
                  <a:pt x="320167" y="45745"/>
                </a:lnTo>
                <a:lnTo>
                  <a:pt x="274421" y="0"/>
                </a:lnTo>
                <a:close/>
              </a:path>
              <a:path w="320675" h="229235">
                <a:moveTo>
                  <a:pt x="320167" y="45745"/>
                </a:moveTo>
                <a:lnTo>
                  <a:pt x="255206" y="45745"/>
                </a:lnTo>
                <a:lnTo>
                  <a:pt x="274421" y="64960"/>
                </a:lnTo>
                <a:lnTo>
                  <a:pt x="274421" y="164147"/>
                </a:lnTo>
                <a:lnTo>
                  <a:pt x="255511" y="182956"/>
                </a:lnTo>
                <a:lnTo>
                  <a:pt x="320167" y="182956"/>
                </a:lnTo>
                <a:lnTo>
                  <a:pt x="320167" y="457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23290" y="32385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46163" y="163829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23290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20590" y="163283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7210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89189" y="117551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79" y="0"/>
                </a:moveTo>
                <a:lnTo>
                  <a:pt x="0" y="0"/>
                </a:lnTo>
                <a:lnTo>
                  <a:pt x="0" y="228688"/>
                </a:lnTo>
                <a:lnTo>
                  <a:pt x="45745" y="228688"/>
                </a:lnTo>
                <a:lnTo>
                  <a:pt x="45745" y="137223"/>
                </a:lnTo>
                <a:lnTo>
                  <a:pt x="320179" y="137223"/>
                </a:lnTo>
                <a:lnTo>
                  <a:pt x="320179" y="91478"/>
                </a:lnTo>
                <a:lnTo>
                  <a:pt x="45745" y="91478"/>
                </a:lnTo>
                <a:lnTo>
                  <a:pt x="45745" y="45732"/>
                </a:lnTo>
                <a:lnTo>
                  <a:pt x="320179" y="45732"/>
                </a:lnTo>
                <a:lnTo>
                  <a:pt x="320179" y="0"/>
                </a:lnTo>
                <a:close/>
              </a:path>
              <a:path w="320675" h="229235">
                <a:moveTo>
                  <a:pt x="274434" y="137223"/>
                </a:moveTo>
                <a:lnTo>
                  <a:pt x="223202" y="137223"/>
                </a:lnTo>
                <a:lnTo>
                  <a:pt x="268947" y="228688"/>
                </a:lnTo>
                <a:lnTo>
                  <a:pt x="320179" y="228688"/>
                </a:lnTo>
                <a:lnTo>
                  <a:pt x="274434" y="137223"/>
                </a:lnTo>
                <a:close/>
              </a:path>
              <a:path w="320675" h="229235">
                <a:moveTo>
                  <a:pt x="320179" y="45732"/>
                </a:moveTo>
                <a:lnTo>
                  <a:pt x="274434" y="45732"/>
                </a:lnTo>
                <a:lnTo>
                  <a:pt x="274434" y="91478"/>
                </a:lnTo>
                <a:lnTo>
                  <a:pt x="320179" y="91478"/>
                </a:lnTo>
                <a:lnTo>
                  <a:pt x="320179" y="457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43874" y="255270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21002" y="232409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21002" y="163829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45" y="45720"/>
                </a:lnTo>
                <a:lnTo>
                  <a:pt x="45745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21002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18302" y="254774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465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95436" y="163283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45732" y="0"/>
                </a:moveTo>
                <a:lnTo>
                  <a:pt x="0" y="0"/>
                </a:lnTo>
                <a:lnTo>
                  <a:pt x="0" y="45745"/>
                </a:lnTo>
                <a:lnTo>
                  <a:pt x="45732" y="45745"/>
                </a:lnTo>
                <a:lnTo>
                  <a:pt x="45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86903" y="32331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61337" y="25473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19"/>
                </a:moveTo>
                <a:lnTo>
                  <a:pt x="45732" y="45719"/>
                </a:lnTo>
                <a:lnTo>
                  <a:pt x="45732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86903" y="2318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86903" y="16329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32" y="45720"/>
                </a:lnTo>
                <a:lnTo>
                  <a:pt x="45732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686903" y="14043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55097" y="117556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67" y="0"/>
                </a:moveTo>
                <a:lnTo>
                  <a:pt x="0" y="0"/>
                </a:lnTo>
                <a:lnTo>
                  <a:pt x="0" y="228688"/>
                </a:lnTo>
                <a:lnTo>
                  <a:pt x="320167" y="228688"/>
                </a:lnTo>
                <a:lnTo>
                  <a:pt x="274523" y="183172"/>
                </a:lnTo>
                <a:lnTo>
                  <a:pt x="274739" y="182943"/>
                </a:lnTo>
                <a:lnTo>
                  <a:pt x="45745" y="182943"/>
                </a:lnTo>
                <a:lnTo>
                  <a:pt x="45745" y="45732"/>
                </a:lnTo>
                <a:lnTo>
                  <a:pt x="274523" y="45732"/>
                </a:lnTo>
                <a:lnTo>
                  <a:pt x="320167" y="355"/>
                </a:lnTo>
                <a:lnTo>
                  <a:pt x="320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82619" y="444492"/>
            <a:ext cx="4661535" cy="302260"/>
          </a:xfrm>
          <a:custGeom>
            <a:avLst/>
            <a:gdLst/>
            <a:ahLst/>
            <a:cxnLst/>
            <a:rect l="l" t="t" r="r" b="b"/>
            <a:pathLst>
              <a:path w="4661534" h="302259">
                <a:moveTo>
                  <a:pt x="4661382" y="0"/>
                </a:moveTo>
                <a:lnTo>
                  <a:pt x="301726" y="0"/>
                </a:lnTo>
                <a:lnTo>
                  <a:pt x="0" y="301726"/>
                </a:lnTo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667782" y="472205"/>
            <a:ext cx="2424401" cy="1859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340" dirty="0">
                <a:solidFill>
                  <a:srgbClr val="FFFFFF"/>
                </a:solidFill>
                <a:latin typeface="Calibri"/>
                <a:cs typeface="Calibri"/>
              </a:rPr>
              <a:t>PRODUCTS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100" spc="3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s-ES" sz="1100" spc="245" dirty="0">
                <a:solidFill>
                  <a:srgbClr val="FFFFFF"/>
                </a:solidFill>
                <a:latin typeface="Calibri"/>
                <a:cs typeface="Calibri"/>
              </a:rPr>
              <a:t>DOOR CLOSERS 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467649" y="977930"/>
            <a:ext cx="2753360" cy="7600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s-ES" sz="4800" dirty="0"/>
              <a:t>DC</a:t>
            </a:r>
            <a:endParaRPr sz="4800" dirty="0"/>
          </a:p>
        </p:txBody>
      </p:sp>
      <p:sp>
        <p:nvSpPr>
          <p:cNvPr id="24" name="object 24"/>
          <p:cNvSpPr txBox="1"/>
          <p:nvPr/>
        </p:nvSpPr>
        <p:spPr>
          <a:xfrm>
            <a:off x="447065" y="1704772"/>
            <a:ext cx="2726055" cy="191718"/>
          </a:xfrm>
          <a:prstGeom prst="rect">
            <a:avLst/>
          </a:prstGeom>
          <a:solidFill>
            <a:srgbClr val="FE5100"/>
          </a:solidFill>
        </p:spPr>
        <p:txBody>
          <a:bodyPr vert="horz" wrap="square" lIns="0" tIns="29844" rIns="0" bIns="0" rtlCol="0">
            <a:spAutoFit/>
          </a:bodyPr>
          <a:lstStyle/>
          <a:p>
            <a:pPr marL="170180">
              <a:lnSpc>
                <a:spcPct val="100000"/>
              </a:lnSpc>
              <a:spcBef>
                <a:spcPts val="234"/>
              </a:spcBef>
            </a:pPr>
            <a:r>
              <a:rPr lang="es-ES" sz="1050" spc="215" dirty="0">
                <a:solidFill>
                  <a:srgbClr val="FFFFFF"/>
                </a:solidFill>
                <a:latin typeface="Calibri"/>
                <a:cs typeface="Calibri"/>
              </a:rPr>
              <a:t>DOOR CLOSERS 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92098" y="1237163"/>
            <a:ext cx="4359275" cy="8756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r>
              <a:rPr lang="ru-RU" sz="1400" dirty="0">
                <a:latin typeface="Montserrat Light" panose="00000400000000000000" pitchFamily="2" charset="0"/>
                <a:cs typeface="Calibri Light"/>
              </a:rPr>
              <a:t>Гамма дверных доводчиков от </a:t>
            </a:r>
            <a:r>
              <a:rPr lang="es-ES" sz="1400" dirty="0">
                <a:latin typeface="Montserrat Light" panose="00000400000000000000" pitchFamily="2" charset="0"/>
                <a:cs typeface="Calibri Light"/>
              </a:rPr>
              <a:t>DORCAS</a:t>
            </a:r>
            <a:r>
              <a:rPr lang="ru-RU" sz="1400" dirty="0">
                <a:latin typeface="Montserrat Light" panose="00000400000000000000" pitchFamily="2" charset="0"/>
                <a:cs typeface="Calibri Light"/>
              </a:rPr>
              <a:t>, способна удовлетворить широкий спектр потребностей с учётом веса</a:t>
            </a:r>
            <a:r>
              <a:rPr lang="es-ES" sz="1400" dirty="0">
                <a:latin typeface="Montserrat Light" panose="00000400000000000000" pitchFamily="2" charset="0"/>
                <a:cs typeface="Calibri Light"/>
              </a:rPr>
              <a:t>,</a:t>
            </a:r>
            <a:r>
              <a:rPr lang="ru-RU" sz="1400" dirty="0">
                <a:latin typeface="Montserrat Light" panose="00000400000000000000" pitchFamily="2" charset="0"/>
                <a:cs typeface="Calibri Light"/>
              </a:rPr>
              <a:t> ширины и полотна двери,</a:t>
            </a:r>
            <a:r>
              <a:rPr lang="es-ES" sz="1400" dirty="0">
                <a:latin typeface="Montserrat Light" panose="00000400000000000000" pitchFamily="2" charset="0"/>
                <a:cs typeface="Calibri Light"/>
              </a:rPr>
              <a:t> </a:t>
            </a:r>
            <a:r>
              <a:rPr lang="ru-RU" sz="1400" dirty="0">
                <a:latin typeface="Montserrat Light" panose="00000400000000000000" pitchFamily="2" charset="0"/>
                <a:cs typeface="Calibri Light"/>
              </a:rPr>
              <a:t>а также области применения</a:t>
            </a:r>
            <a:r>
              <a:rPr lang="es-ES" sz="1400" dirty="0">
                <a:latin typeface="Montserrat Light" panose="00000400000000000000" pitchFamily="2" charset="0"/>
                <a:cs typeface="Calibri Light"/>
              </a:rPr>
              <a:t>.</a:t>
            </a:r>
            <a:endParaRPr sz="1400" dirty="0">
              <a:latin typeface="Montserrat Light" panose="00000400000000000000" pitchFamily="2" charset="0"/>
              <a:cs typeface="Calibri Ligh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09484" y="2395141"/>
            <a:ext cx="4357370" cy="20151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r>
              <a:rPr lang="ru-RU" sz="1400" b="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В зависимости от модели дверные доводчики от Доркас могут поставляться с механизмом удержания или без него. </a:t>
            </a: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endParaRPr lang="ru-RU" sz="1400" b="0" spc="5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r>
              <a:rPr lang="ru-RU" sz="1400" b="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По способу открытия могут быть рычажковой тягой или скользящим каналом.</a:t>
            </a:r>
            <a:endParaRPr lang="es-ES" sz="1400" b="0" spc="5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endParaRPr lang="es-ES" sz="1400" spc="5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r>
              <a:rPr lang="ru-RU" sz="1400" dirty="0">
                <a:latin typeface="Montserrat Light" panose="00000400000000000000" pitchFamily="2" charset="0"/>
                <a:cs typeface="Calibri Light"/>
              </a:rPr>
              <a:t>Наши доводчики протестированы на </a:t>
            </a:r>
            <a:r>
              <a:rPr lang="ru-RU" sz="1400" u="sng" dirty="0">
                <a:latin typeface="Montserrat Light" panose="00000400000000000000" pitchFamily="2" charset="0"/>
                <a:cs typeface="Calibri Light"/>
              </a:rPr>
              <a:t>500 000 </a:t>
            </a:r>
            <a:r>
              <a:rPr lang="ru-RU" sz="1400" dirty="0">
                <a:latin typeface="Montserrat Light" panose="00000400000000000000" pitchFamily="2" charset="0"/>
                <a:cs typeface="Calibri Light"/>
              </a:rPr>
              <a:t>циклов</a:t>
            </a:r>
            <a:r>
              <a:rPr lang="es-ES" sz="1400" dirty="0">
                <a:latin typeface="Montserrat Light" panose="00000400000000000000" pitchFamily="2" charset="0"/>
                <a:cs typeface="Calibri Light"/>
              </a:rPr>
              <a:t> (EN 1154)</a:t>
            </a:r>
            <a:r>
              <a:rPr lang="ru-RU" sz="1400" dirty="0">
                <a:latin typeface="Montserrat Light" panose="00000400000000000000" pitchFamily="2" charset="0"/>
                <a:cs typeface="Calibri Light"/>
              </a:rPr>
              <a:t>. </a:t>
            </a:r>
            <a:endParaRPr sz="1400" dirty="0">
              <a:latin typeface="Montserrat Light" panose="00000400000000000000" pitchFamily="2" charset="0"/>
              <a:cs typeface="Calibri Light"/>
            </a:endParaRPr>
          </a:p>
        </p:txBody>
      </p:sp>
      <p:pic>
        <p:nvPicPr>
          <p:cNvPr id="82" name="Imagen 81">
            <a:extLst>
              <a:ext uri="{FF2B5EF4-FFF2-40B4-BE49-F238E27FC236}">
                <a16:creationId xmlns:a16="http://schemas.microsoft.com/office/drawing/2014/main" xmlns="" id="{CCC272BA-A71C-45A7-A2B3-D49189631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17" y="4975011"/>
            <a:ext cx="1115219" cy="1515754"/>
          </a:xfrm>
          <a:prstGeom prst="rect">
            <a:avLst/>
          </a:prstGeom>
        </p:spPr>
      </p:pic>
      <p:pic>
        <p:nvPicPr>
          <p:cNvPr id="83" name="Imagen 82">
            <a:extLst>
              <a:ext uri="{FF2B5EF4-FFF2-40B4-BE49-F238E27FC236}">
                <a16:creationId xmlns:a16="http://schemas.microsoft.com/office/drawing/2014/main" xmlns="" id="{CFDDF388-A017-4747-893E-423961F44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115" y="4995128"/>
            <a:ext cx="1110314" cy="1567501"/>
          </a:xfrm>
          <a:prstGeom prst="rect">
            <a:avLst/>
          </a:prstGeom>
        </p:spPr>
      </p:pic>
      <p:pic>
        <p:nvPicPr>
          <p:cNvPr id="84" name="Imagen 83">
            <a:extLst>
              <a:ext uri="{FF2B5EF4-FFF2-40B4-BE49-F238E27FC236}">
                <a16:creationId xmlns:a16="http://schemas.microsoft.com/office/drawing/2014/main" xmlns="" id="{ACB3CB14-9966-40B8-9AB3-DC1F1FE21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644" y="4950711"/>
            <a:ext cx="1310888" cy="1669607"/>
          </a:xfrm>
          <a:prstGeom prst="rect">
            <a:avLst/>
          </a:prstGeom>
        </p:spPr>
      </p:pic>
      <p:pic>
        <p:nvPicPr>
          <p:cNvPr id="85" name="Imagen 84">
            <a:extLst>
              <a:ext uri="{FF2B5EF4-FFF2-40B4-BE49-F238E27FC236}">
                <a16:creationId xmlns:a16="http://schemas.microsoft.com/office/drawing/2014/main" xmlns="" id="{55AEA332-5CED-4CF3-84F0-87F375D6AA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0224" y="5029656"/>
            <a:ext cx="1475107" cy="1851308"/>
          </a:xfrm>
          <a:prstGeom prst="rect">
            <a:avLst/>
          </a:prstGeom>
        </p:spPr>
      </p:pic>
      <p:pic>
        <p:nvPicPr>
          <p:cNvPr id="88" name="Imagen 87">
            <a:extLst>
              <a:ext uri="{FF2B5EF4-FFF2-40B4-BE49-F238E27FC236}">
                <a16:creationId xmlns:a16="http://schemas.microsoft.com/office/drawing/2014/main" xmlns="" id="{86D0FEF0-24E6-451C-822F-2EFBF985B2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5155" y="5785514"/>
            <a:ext cx="969032" cy="916296"/>
          </a:xfrm>
          <a:prstGeom prst="rect">
            <a:avLst/>
          </a:prstGeom>
        </p:spPr>
      </p:pic>
      <p:pic>
        <p:nvPicPr>
          <p:cNvPr id="89" name="Imagen 88">
            <a:extLst>
              <a:ext uri="{FF2B5EF4-FFF2-40B4-BE49-F238E27FC236}">
                <a16:creationId xmlns:a16="http://schemas.microsoft.com/office/drawing/2014/main" xmlns="" id="{7B450E6E-23DE-4A00-BECC-3FB304E97A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4391" y="5227512"/>
            <a:ext cx="1041700" cy="1474298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B059D276-487B-4894-9413-0A24DED56A72}"/>
              </a:ext>
            </a:extLst>
          </p:cNvPr>
          <p:cNvSpPr txBox="1"/>
          <p:nvPr/>
        </p:nvSpPr>
        <p:spPr>
          <a:xfrm>
            <a:off x="661240" y="4421894"/>
            <a:ext cx="772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DC1</a:t>
            </a:r>
            <a:endParaRPr lang="en-US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C28639B0-83CD-4B64-A300-41427400AB72}"/>
              </a:ext>
            </a:extLst>
          </p:cNvPr>
          <p:cNvSpPr txBox="1"/>
          <p:nvPr/>
        </p:nvSpPr>
        <p:spPr>
          <a:xfrm>
            <a:off x="3038587" y="4445762"/>
            <a:ext cx="772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DC3</a:t>
            </a:r>
            <a:endParaRPr lang="en-US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xmlns="" id="{E0EB2E69-B770-4623-8C4D-73BE97E705C2}"/>
              </a:ext>
            </a:extLst>
          </p:cNvPr>
          <p:cNvSpPr txBox="1"/>
          <p:nvPr/>
        </p:nvSpPr>
        <p:spPr>
          <a:xfrm>
            <a:off x="4290379" y="4475096"/>
            <a:ext cx="772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DC4</a:t>
            </a:r>
            <a:endParaRPr lang="en-US" dirty="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xmlns="" id="{1DEE8378-3670-4DC1-ADAA-4FF4D2BC15E8}"/>
              </a:ext>
            </a:extLst>
          </p:cNvPr>
          <p:cNvSpPr txBox="1"/>
          <p:nvPr/>
        </p:nvSpPr>
        <p:spPr>
          <a:xfrm>
            <a:off x="7182962" y="4466943"/>
            <a:ext cx="772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DH1/DH2</a:t>
            </a:r>
            <a:endParaRPr lang="en-US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xmlns="" id="{A987A8C1-DA9B-4D11-A1D2-3A90331007D1}"/>
              </a:ext>
            </a:extLst>
          </p:cNvPr>
          <p:cNvSpPr txBox="1"/>
          <p:nvPr/>
        </p:nvSpPr>
        <p:spPr>
          <a:xfrm>
            <a:off x="8128038" y="4521262"/>
            <a:ext cx="772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FS1/</a:t>
            </a:r>
          </a:p>
          <a:p>
            <a:r>
              <a:rPr lang="es-ES" dirty="0"/>
              <a:t>FS2</a:t>
            </a:r>
            <a:endParaRPr lang="en-US" dirty="0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xmlns="" id="{DBC6BDD5-EEFD-43EB-AA03-06E66C9D873A}"/>
              </a:ext>
            </a:extLst>
          </p:cNvPr>
          <p:cNvSpPr txBox="1"/>
          <p:nvPr/>
        </p:nvSpPr>
        <p:spPr>
          <a:xfrm>
            <a:off x="1673204" y="4456939"/>
            <a:ext cx="772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DC2</a:t>
            </a:r>
            <a:endParaRPr lang="en-US" dirty="0"/>
          </a:p>
        </p:txBody>
      </p:sp>
      <p:pic>
        <p:nvPicPr>
          <p:cNvPr id="41" name="122 Imagen">
            <a:extLst>
              <a:ext uri="{FF2B5EF4-FFF2-40B4-BE49-F238E27FC236}">
                <a16:creationId xmlns:a16="http://schemas.microsoft.com/office/drawing/2014/main" xmlns="" id="{00000000-0008-0000-2F00-00007B0000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7740" y="5046568"/>
            <a:ext cx="1172062" cy="1655242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xmlns="" id="{A57F6785-1574-47A0-B480-4A2D9ACA0C0A}"/>
              </a:ext>
            </a:extLst>
          </p:cNvPr>
          <p:cNvSpPr txBox="1"/>
          <p:nvPr/>
        </p:nvSpPr>
        <p:spPr>
          <a:xfrm>
            <a:off x="5702448" y="4475095"/>
            <a:ext cx="772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DC6</a:t>
            </a:r>
            <a:endParaRPr lang="en-US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27DE659E-7A35-415D-9B95-936723ED0BCB}"/>
              </a:ext>
            </a:extLst>
          </p:cNvPr>
          <p:cNvSpPr txBox="1"/>
          <p:nvPr/>
        </p:nvSpPr>
        <p:spPr>
          <a:xfrm>
            <a:off x="333517" y="2286000"/>
            <a:ext cx="16476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anose="00000400000000000000" pitchFamily="2" charset="0"/>
                <a:cs typeface="Calibri Light" panose="020F0302020204030204" pitchFamily="34" charset="0"/>
              </a:rPr>
              <a:t>Модели без механизма удержания обладают противопожарным сертификатом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anose="00000400000000000000" pitchFamily="2" charset="0"/>
                <a:cs typeface="Calibri Light" panose="020F0302020204030204" pitchFamily="34" charset="0"/>
              </a:rPr>
              <a:t> EN1634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1EFE298E-7F21-4437-BDE7-29A74642A9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5622" y="2344069"/>
            <a:ext cx="902359" cy="872280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xmlns="" id="{DCEDE80A-5359-4D39-AA4A-8DEC737C776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2"/>
            <a:ext cx="9144000" cy="72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894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857393" y="117548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274421" y="0"/>
                </a:moveTo>
                <a:lnTo>
                  <a:pt x="0" y="0"/>
                </a:lnTo>
                <a:lnTo>
                  <a:pt x="0" y="228701"/>
                </a:lnTo>
                <a:lnTo>
                  <a:pt x="274421" y="228701"/>
                </a:lnTo>
                <a:lnTo>
                  <a:pt x="320167" y="183172"/>
                </a:lnTo>
                <a:lnTo>
                  <a:pt x="320167" y="182956"/>
                </a:lnTo>
                <a:lnTo>
                  <a:pt x="45732" y="182956"/>
                </a:lnTo>
                <a:lnTo>
                  <a:pt x="45732" y="45745"/>
                </a:lnTo>
                <a:lnTo>
                  <a:pt x="320167" y="45745"/>
                </a:lnTo>
                <a:lnTo>
                  <a:pt x="274421" y="0"/>
                </a:lnTo>
                <a:close/>
              </a:path>
              <a:path w="320675" h="229235">
                <a:moveTo>
                  <a:pt x="320167" y="45745"/>
                </a:moveTo>
                <a:lnTo>
                  <a:pt x="255206" y="45745"/>
                </a:lnTo>
                <a:lnTo>
                  <a:pt x="274421" y="64960"/>
                </a:lnTo>
                <a:lnTo>
                  <a:pt x="274421" y="164147"/>
                </a:lnTo>
                <a:lnTo>
                  <a:pt x="255511" y="182956"/>
                </a:lnTo>
                <a:lnTo>
                  <a:pt x="320167" y="182956"/>
                </a:lnTo>
                <a:lnTo>
                  <a:pt x="320167" y="457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23290" y="32385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46163" y="163829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23290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20590" y="163283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7210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89189" y="117551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79" y="0"/>
                </a:moveTo>
                <a:lnTo>
                  <a:pt x="0" y="0"/>
                </a:lnTo>
                <a:lnTo>
                  <a:pt x="0" y="228688"/>
                </a:lnTo>
                <a:lnTo>
                  <a:pt x="45745" y="228688"/>
                </a:lnTo>
                <a:lnTo>
                  <a:pt x="45745" y="137223"/>
                </a:lnTo>
                <a:lnTo>
                  <a:pt x="320179" y="137223"/>
                </a:lnTo>
                <a:lnTo>
                  <a:pt x="320179" y="91478"/>
                </a:lnTo>
                <a:lnTo>
                  <a:pt x="45745" y="91478"/>
                </a:lnTo>
                <a:lnTo>
                  <a:pt x="45745" y="45732"/>
                </a:lnTo>
                <a:lnTo>
                  <a:pt x="320179" y="45732"/>
                </a:lnTo>
                <a:lnTo>
                  <a:pt x="320179" y="0"/>
                </a:lnTo>
                <a:close/>
              </a:path>
              <a:path w="320675" h="229235">
                <a:moveTo>
                  <a:pt x="274434" y="137223"/>
                </a:moveTo>
                <a:lnTo>
                  <a:pt x="223202" y="137223"/>
                </a:lnTo>
                <a:lnTo>
                  <a:pt x="268947" y="228688"/>
                </a:lnTo>
                <a:lnTo>
                  <a:pt x="320179" y="228688"/>
                </a:lnTo>
                <a:lnTo>
                  <a:pt x="274434" y="137223"/>
                </a:lnTo>
                <a:close/>
              </a:path>
              <a:path w="320675" h="229235">
                <a:moveTo>
                  <a:pt x="320179" y="45732"/>
                </a:moveTo>
                <a:lnTo>
                  <a:pt x="274434" y="45732"/>
                </a:lnTo>
                <a:lnTo>
                  <a:pt x="274434" y="91478"/>
                </a:lnTo>
                <a:lnTo>
                  <a:pt x="320179" y="91478"/>
                </a:lnTo>
                <a:lnTo>
                  <a:pt x="320179" y="457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43874" y="255270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21002" y="232409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21002" y="163829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45" y="45720"/>
                </a:lnTo>
                <a:lnTo>
                  <a:pt x="45745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21002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18302" y="254774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465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95436" y="163283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45732" y="0"/>
                </a:moveTo>
                <a:lnTo>
                  <a:pt x="0" y="0"/>
                </a:lnTo>
                <a:lnTo>
                  <a:pt x="0" y="45745"/>
                </a:lnTo>
                <a:lnTo>
                  <a:pt x="45732" y="45745"/>
                </a:lnTo>
                <a:lnTo>
                  <a:pt x="45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86903" y="32331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61337" y="25473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19"/>
                </a:moveTo>
                <a:lnTo>
                  <a:pt x="45732" y="45719"/>
                </a:lnTo>
                <a:lnTo>
                  <a:pt x="45732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86903" y="2318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86903" y="16329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32" y="45720"/>
                </a:lnTo>
                <a:lnTo>
                  <a:pt x="45732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686903" y="14043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55097" y="117556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67" y="0"/>
                </a:moveTo>
                <a:lnTo>
                  <a:pt x="0" y="0"/>
                </a:lnTo>
                <a:lnTo>
                  <a:pt x="0" y="228688"/>
                </a:lnTo>
                <a:lnTo>
                  <a:pt x="320167" y="228688"/>
                </a:lnTo>
                <a:lnTo>
                  <a:pt x="274523" y="183172"/>
                </a:lnTo>
                <a:lnTo>
                  <a:pt x="274739" y="182943"/>
                </a:lnTo>
                <a:lnTo>
                  <a:pt x="45745" y="182943"/>
                </a:lnTo>
                <a:lnTo>
                  <a:pt x="45745" y="45732"/>
                </a:lnTo>
                <a:lnTo>
                  <a:pt x="274523" y="45732"/>
                </a:lnTo>
                <a:lnTo>
                  <a:pt x="320167" y="355"/>
                </a:lnTo>
                <a:lnTo>
                  <a:pt x="320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82619" y="444492"/>
            <a:ext cx="4661535" cy="302260"/>
          </a:xfrm>
          <a:custGeom>
            <a:avLst/>
            <a:gdLst/>
            <a:ahLst/>
            <a:cxnLst/>
            <a:rect l="l" t="t" r="r" b="b"/>
            <a:pathLst>
              <a:path w="4661534" h="302259">
                <a:moveTo>
                  <a:pt x="4661382" y="0"/>
                </a:moveTo>
                <a:lnTo>
                  <a:pt x="301726" y="0"/>
                </a:lnTo>
                <a:lnTo>
                  <a:pt x="0" y="301726"/>
                </a:lnTo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341397" y="483725"/>
            <a:ext cx="3678554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340" dirty="0">
                <a:solidFill>
                  <a:srgbClr val="FFFFFF"/>
                </a:solidFill>
                <a:latin typeface="Calibri"/>
                <a:cs typeface="Calibri"/>
              </a:rPr>
              <a:t>PRODUCTS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245" dirty="0">
                <a:solidFill>
                  <a:srgbClr val="FFFFFF"/>
                </a:solidFill>
                <a:latin typeface="Calibri"/>
                <a:cs typeface="Calibri"/>
              </a:rPr>
              <a:t>AUTOMATIC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335" dirty="0">
                <a:solidFill>
                  <a:srgbClr val="FFFFFF"/>
                </a:solidFill>
                <a:latin typeface="Calibri"/>
                <a:cs typeface="Calibri"/>
              </a:rPr>
              <a:t>DOOR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320" dirty="0">
                <a:solidFill>
                  <a:srgbClr val="FFFFFF"/>
                </a:solidFill>
                <a:latin typeface="Calibri"/>
                <a:cs typeface="Calibri"/>
              </a:rPr>
              <a:t>OPERATOR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467649" y="977930"/>
            <a:ext cx="2753360" cy="7600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800" spc="1450" dirty="0"/>
              <a:t>A</a:t>
            </a:r>
            <a:r>
              <a:rPr sz="4800" spc="1270" dirty="0"/>
              <a:t>CCSIE</a:t>
            </a:r>
            <a:endParaRPr sz="4800" dirty="0"/>
          </a:p>
        </p:txBody>
      </p:sp>
      <p:sp>
        <p:nvSpPr>
          <p:cNvPr id="24" name="object 24"/>
          <p:cNvSpPr txBox="1"/>
          <p:nvPr/>
        </p:nvSpPr>
        <p:spPr>
          <a:xfrm>
            <a:off x="447065" y="1704772"/>
            <a:ext cx="2726055" cy="237490"/>
          </a:xfrm>
          <a:prstGeom prst="rect">
            <a:avLst/>
          </a:prstGeom>
          <a:solidFill>
            <a:srgbClr val="FE5100"/>
          </a:solidFill>
        </p:spPr>
        <p:txBody>
          <a:bodyPr vert="horz" wrap="square" lIns="0" tIns="29844" rIns="0" bIns="0" rtlCol="0">
            <a:spAutoFit/>
          </a:bodyPr>
          <a:lstStyle/>
          <a:p>
            <a:pPr marL="170180">
              <a:lnSpc>
                <a:spcPct val="100000"/>
              </a:lnSpc>
              <a:spcBef>
                <a:spcPts val="234"/>
              </a:spcBef>
            </a:pPr>
            <a:r>
              <a:rPr sz="1050" spc="215" dirty="0">
                <a:solidFill>
                  <a:srgbClr val="FFFFFF"/>
                </a:solidFill>
                <a:latin typeface="Calibri"/>
                <a:cs typeface="Calibri"/>
              </a:rPr>
              <a:t>AUTOMATIC </a:t>
            </a:r>
            <a:r>
              <a:rPr sz="1050" spc="300" dirty="0">
                <a:solidFill>
                  <a:srgbClr val="FFFFFF"/>
                </a:solidFill>
                <a:latin typeface="Calibri"/>
                <a:cs typeface="Calibri"/>
              </a:rPr>
              <a:t>DOOR</a:t>
            </a:r>
            <a:r>
              <a:rPr sz="105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285" dirty="0">
                <a:solidFill>
                  <a:srgbClr val="FFFFFF"/>
                </a:solidFill>
                <a:latin typeface="Calibri"/>
                <a:cs typeface="Calibri"/>
              </a:rPr>
              <a:t>OPERATOR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08532" y="1030756"/>
            <a:ext cx="4359275" cy="1370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r>
              <a:rPr lang="ru-RU" b="1" dirty="0">
                <a:solidFill>
                  <a:srgbClr val="F95427"/>
                </a:solidFill>
                <a:latin typeface="Montserrat Light" panose="00000400000000000000" pitchFamily="2" charset="0"/>
                <a:cs typeface="Calibri Light"/>
              </a:rPr>
              <a:t>Accsi</a:t>
            </a:r>
            <a:r>
              <a:rPr lang="es-ES" b="1" dirty="0">
                <a:solidFill>
                  <a:srgbClr val="F95427"/>
                </a:solidFill>
                <a:latin typeface="Montserrat Light" panose="00000400000000000000" pitchFamily="2" charset="0"/>
                <a:cs typeface="Calibri Light"/>
              </a:rPr>
              <a:t>e</a:t>
            </a:r>
            <a:r>
              <a:rPr lang="ru-RU" b="1" dirty="0">
                <a:solidFill>
                  <a:srgbClr val="F95427"/>
                </a:solidFill>
                <a:latin typeface="Montserrat Light" panose="00000400000000000000" pitchFamily="2" charset="0"/>
                <a:cs typeface="Calibri Light"/>
              </a:rPr>
              <a:t> </a:t>
            </a:r>
            <a:r>
              <a:rPr lang="ru-RU" sz="14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дверной оператор, открывающий и закрывающий дверь автоматически. Устанавливается на двери до 120кг. Может комбинироваться с другими элементами систем контроля доступа (радары, сенсоры, кнопки, контролёры доступа и т.д.). </a:t>
            </a:r>
            <a:endParaRPr sz="1400" dirty="0">
              <a:latin typeface="Montserrat Light" panose="00000400000000000000" pitchFamily="2" charset="0"/>
              <a:cs typeface="Calibri Ligh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08532" y="2679021"/>
            <a:ext cx="4357370" cy="15279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r>
              <a:rPr lang="ru-RU" sz="1400" b="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Множество вариантов применения в зданиях различного назначения от жилых до общественного использования, аптеки, поликлинники, магазины, дома престарелых и т.д.. Облегчает доступ людям с ограниченными возможностями движения и не только</a:t>
            </a:r>
            <a:r>
              <a:rPr lang="ru-RU" sz="1400" b="0" spc="5" dirty="0">
                <a:solidFill>
                  <a:srgbClr val="231F20"/>
                </a:solidFill>
                <a:latin typeface="Calibri Light"/>
                <a:cs typeface="Calibri Light"/>
              </a:rPr>
              <a:t>. 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04800" y="2186201"/>
            <a:ext cx="3177827" cy="1354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99795" y="5020386"/>
            <a:ext cx="1472399" cy="3644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47065" y="3453257"/>
            <a:ext cx="1778000" cy="1314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067394" y="4501743"/>
            <a:ext cx="1170609" cy="6485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xmlns="" id="{A6BCB4B8-9304-442C-ACF9-193FDB36C75F}"/>
              </a:ext>
            </a:extLst>
          </p:cNvPr>
          <p:cNvSpPr txBox="1"/>
          <p:nvPr/>
        </p:nvSpPr>
        <p:spPr>
          <a:xfrm>
            <a:off x="495903" y="5739831"/>
            <a:ext cx="28535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Montserrat Light" panose="00000400000000000000" pitchFamily="2" charset="0"/>
                <a:cs typeface="Calibri Light" panose="020F0302020204030204" pitchFamily="34" charset="0"/>
              </a:rPr>
              <a:t>Встроенная батарея обеспечивает </a:t>
            </a:r>
            <a:r>
              <a:rPr lang="ru-RU" sz="1400" b="1" dirty="0">
                <a:solidFill>
                  <a:srgbClr val="F95427"/>
                </a:solidFill>
                <a:latin typeface="Montserrat Light" panose="00000400000000000000" pitchFamily="2" charset="0"/>
                <a:cs typeface="Calibri Light" panose="020F0302020204030204" pitchFamily="34" charset="0"/>
              </a:rPr>
              <a:t>600</a:t>
            </a:r>
            <a:r>
              <a:rPr lang="ru-RU" sz="1200" dirty="0">
                <a:latin typeface="Montserrat Light" panose="00000400000000000000" pitchFamily="2" charset="0"/>
                <a:cs typeface="Calibri Light" panose="020F0302020204030204" pitchFamily="34" charset="0"/>
              </a:rPr>
              <a:t> циклов бесперебойной работы в случае отключения электичества. </a:t>
            </a:r>
            <a:endParaRPr lang="en-US" sz="1200" dirty="0">
              <a:latin typeface="Montserrat Light" panose="00000400000000000000" pitchFamily="2" charset="0"/>
              <a:cs typeface="Calibri Light" panose="020F0302020204030204" pitchFamily="34" charset="0"/>
            </a:endParaRP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xmlns="" id="{0F326266-60E9-4124-B046-1AD55CDF01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2"/>
            <a:ext cx="9144000" cy="725182"/>
          </a:xfrm>
          <a:prstGeom prst="rect">
            <a:avLst/>
          </a:prstGeom>
        </p:spPr>
      </p:pic>
      <p:sp>
        <p:nvSpPr>
          <p:cNvPr id="35" name="Nube 34">
            <a:extLst>
              <a:ext uri="{FF2B5EF4-FFF2-40B4-BE49-F238E27FC236}">
                <a16:creationId xmlns:a16="http://schemas.microsoft.com/office/drawing/2014/main" xmlns="" id="{849F9F47-6E6C-C0F0-79D2-1B3BEA7C65D6}"/>
              </a:ext>
            </a:extLst>
          </p:cNvPr>
          <p:cNvSpPr/>
          <p:nvPr/>
        </p:nvSpPr>
        <p:spPr>
          <a:xfrm>
            <a:off x="7062180" y="244630"/>
            <a:ext cx="1762735" cy="914400"/>
          </a:xfrm>
          <a:prstGeom prst="cloud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 Black" panose="020B0A04020102020204" pitchFamily="34" charset="0"/>
              </a:rPr>
              <a:t>NEW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pic>
        <p:nvPicPr>
          <p:cNvPr id="36" name="Imagen 35" descr="Logotipo, Icono&#10;&#10;Descripción generada automáticamente">
            <a:extLst>
              <a:ext uri="{FF2B5EF4-FFF2-40B4-BE49-F238E27FC236}">
                <a16:creationId xmlns:a16="http://schemas.microsoft.com/office/drawing/2014/main" xmlns="" id="{2C9C7EDF-9CBE-CFE6-C4F7-337F556D33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799" y="4705758"/>
            <a:ext cx="725425" cy="722377"/>
          </a:xfrm>
          <a:prstGeom prst="rect">
            <a:avLst/>
          </a:prstGeom>
        </p:spPr>
      </p:pic>
      <p:pic>
        <p:nvPicPr>
          <p:cNvPr id="37" name="Imagen 36" descr="Logotipo, Icono&#10;&#10;Descripción generada automáticamente">
            <a:extLst>
              <a:ext uri="{FF2B5EF4-FFF2-40B4-BE49-F238E27FC236}">
                <a16:creationId xmlns:a16="http://schemas.microsoft.com/office/drawing/2014/main" xmlns="" id="{58F2E2DF-2DF1-DFB6-A999-D3C3FF7220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608" y="4705757"/>
            <a:ext cx="722377" cy="722377"/>
          </a:xfrm>
          <a:prstGeom prst="rect">
            <a:avLst/>
          </a:prstGeom>
        </p:spPr>
      </p:pic>
      <p:pic>
        <p:nvPicPr>
          <p:cNvPr id="38" name="Imagen 37" descr="Logotipo, Icono&#10;&#10;Descripción generada automáticamente">
            <a:extLst>
              <a:ext uri="{FF2B5EF4-FFF2-40B4-BE49-F238E27FC236}">
                <a16:creationId xmlns:a16="http://schemas.microsoft.com/office/drawing/2014/main" xmlns="" id="{5F68D357-85B8-FCBA-23B6-91412F463C7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072" y="4707211"/>
            <a:ext cx="722377" cy="722377"/>
          </a:xfrm>
          <a:prstGeom prst="rect">
            <a:avLst/>
          </a:prstGeom>
        </p:spPr>
      </p:pic>
      <p:pic>
        <p:nvPicPr>
          <p:cNvPr id="39" name="Imagen 38" descr="Icono&#10;&#10;Descripción generada automáticamente">
            <a:extLst>
              <a:ext uri="{FF2B5EF4-FFF2-40B4-BE49-F238E27FC236}">
                <a16:creationId xmlns:a16="http://schemas.microsoft.com/office/drawing/2014/main" xmlns="" id="{C684419D-D9B0-0655-A6E0-818F3AC364B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997" y="5572344"/>
            <a:ext cx="722377" cy="722377"/>
          </a:xfrm>
          <a:prstGeom prst="rect">
            <a:avLst/>
          </a:prstGeom>
        </p:spPr>
      </p:pic>
      <p:pic>
        <p:nvPicPr>
          <p:cNvPr id="40" name="Imagen 39" descr="Logotipo, Icono&#10;&#10;Descripción generada automáticamente">
            <a:extLst>
              <a:ext uri="{FF2B5EF4-FFF2-40B4-BE49-F238E27FC236}">
                <a16:creationId xmlns:a16="http://schemas.microsoft.com/office/drawing/2014/main" xmlns="" id="{9DF7D754-C2E0-6849-A4AB-32D6A17BF62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489" y="4670277"/>
            <a:ext cx="722377" cy="722377"/>
          </a:xfrm>
          <a:prstGeom prst="rect">
            <a:avLst/>
          </a:prstGeom>
        </p:spPr>
      </p:pic>
      <p:pic>
        <p:nvPicPr>
          <p:cNvPr id="41" name="Imagen 40" descr="Icono&#10;&#10;Descripción generada automáticamente">
            <a:extLst>
              <a:ext uri="{FF2B5EF4-FFF2-40B4-BE49-F238E27FC236}">
                <a16:creationId xmlns:a16="http://schemas.microsoft.com/office/drawing/2014/main" xmlns="" id="{5E192A29-01C1-A01A-3ADA-E56B4607E75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799" y="5613798"/>
            <a:ext cx="722377" cy="722377"/>
          </a:xfrm>
          <a:prstGeom prst="rect">
            <a:avLst/>
          </a:prstGeom>
        </p:spPr>
      </p:pic>
      <p:pic>
        <p:nvPicPr>
          <p:cNvPr id="42" name="Imagen 41" descr="Logotipo, Icono, nombre de la empresa&#10;&#10;Descripción generada automáticamente">
            <a:extLst>
              <a:ext uri="{FF2B5EF4-FFF2-40B4-BE49-F238E27FC236}">
                <a16:creationId xmlns:a16="http://schemas.microsoft.com/office/drawing/2014/main" xmlns="" id="{2FAD98C7-6CC6-466A-D331-5345AFA5D0A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859" y="5533111"/>
            <a:ext cx="722377" cy="722377"/>
          </a:xfrm>
          <a:prstGeom prst="rect">
            <a:avLst/>
          </a:prstGeom>
        </p:spPr>
      </p:pic>
      <p:pic>
        <p:nvPicPr>
          <p:cNvPr id="43" name="Imagen 42" descr="Logotipo, Icono&#10;&#10;Descripción generada automáticamente">
            <a:extLst>
              <a:ext uri="{FF2B5EF4-FFF2-40B4-BE49-F238E27FC236}">
                <a16:creationId xmlns:a16="http://schemas.microsoft.com/office/drawing/2014/main" xmlns="" id="{1762B9F1-FC63-9627-C9F3-1FE0D568ABE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072" y="5604001"/>
            <a:ext cx="725425" cy="722377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857393" y="117548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274421" y="0"/>
                </a:moveTo>
                <a:lnTo>
                  <a:pt x="0" y="0"/>
                </a:lnTo>
                <a:lnTo>
                  <a:pt x="0" y="228701"/>
                </a:lnTo>
                <a:lnTo>
                  <a:pt x="274421" y="228701"/>
                </a:lnTo>
                <a:lnTo>
                  <a:pt x="320167" y="183172"/>
                </a:lnTo>
                <a:lnTo>
                  <a:pt x="320167" y="182956"/>
                </a:lnTo>
                <a:lnTo>
                  <a:pt x="45732" y="182956"/>
                </a:lnTo>
                <a:lnTo>
                  <a:pt x="45732" y="45745"/>
                </a:lnTo>
                <a:lnTo>
                  <a:pt x="320167" y="45745"/>
                </a:lnTo>
                <a:lnTo>
                  <a:pt x="274421" y="0"/>
                </a:lnTo>
                <a:close/>
              </a:path>
              <a:path w="320675" h="229235">
                <a:moveTo>
                  <a:pt x="320167" y="45745"/>
                </a:moveTo>
                <a:lnTo>
                  <a:pt x="255206" y="45745"/>
                </a:lnTo>
                <a:lnTo>
                  <a:pt x="274421" y="64960"/>
                </a:lnTo>
                <a:lnTo>
                  <a:pt x="274421" y="164147"/>
                </a:lnTo>
                <a:lnTo>
                  <a:pt x="255511" y="182956"/>
                </a:lnTo>
                <a:lnTo>
                  <a:pt x="320167" y="182956"/>
                </a:lnTo>
                <a:lnTo>
                  <a:pt x="320167" y="457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23290" y="32385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46163" y="163829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23290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20590" y="163283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7210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89189" y="117551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79" y="0"/>
                </a:moveTo>
                <a:lnTo>
                  <a:pt x="0" y="0"/>
                </a:lnTo>
                <a:lnTo>
                  <a:pt x="0" y="228688"/>
                </a:lnTo>
                <a:lnTo>
                  <a:pt x="45745" y="228688"/>
                </a:lnTo>
                <a:lnTo>
                  <a:pt x="45745" y="137223"/>
                </a:lnTo>
                <a:lnTo>
                  <a:pt x="320179" y="137223"/>
                </a:lnTo>
                <a:lnTo>
                  <a:pt x="320179" y="91478"/>
                </a:lnTo>
                <a:lnTo>
                  <a:pt x="45745" y="91478"/>
                </a:lnTo>
                <a:lnTo>
                  <a:pt x="45745" y="45732"/>
                </a:lnTo>
                <a:lnTo>
                  <a:pt x="320179" y="45732"/>
                </a:lnTo>
                <a:lnTo>
                  <a:pt x="320179" y="0"/>
                </a:lnTo>
                <a:close/>
              </a:path>
              <a:path w="320675" h="229235">
                <a:moveTo>
                  <a:pt x="274434" y="137223"/>
                </a:moveTo>
                <a:lnTo>
                  <a:pt x="223202" y="137223"/>
                </a:lnTo>
                <a:lnTo>
                  <a:pt x="268947" y="228688"/>
                </a:lnTo>
                <a:lnTo>
                  <a:pt x="320179" y="228688"/>
                </a:lnTo>
                <a:lnTo>
                  <a:pt x="274434" y="137223"/>
                </a:lnTo>
                <a:close/>
              </a:path>
              <a:path w="320675" h="229235">
                <a:moveTo>
                  <a:pt x="320179" y="45732"/>
                </a:moveTo>
                <a:lnTo>
                  <a:pt x="274434" y="45732"/>
                </a:lnTo>
                <a:lnTo>
                  <a:pt x="274434" y="91478"/>
                </a:lnTo>
                <a:lnTo>
                  <a:pt x="320179" y="91478"/>
                </a:lnTo>
                <a:lnTo>
                  <a:pt x="320179" y="457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43874" y="255270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21002" y="232409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21002" y="163829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45" y="45720"/>
                </a:lnTo>
                <a:lnTo>
                  <a:pt x="45745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21002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18302" y="254774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465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95436" y="163283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45732" y="0"/>
                </a:moveTo>
                <a:lnTo>
                  <a:pt x="0" y="0"/>
                </a:lnTo>
                <a:lnTo>
                  <a:pt x="0" y="45745"/>
                </a:lnTo>
                <a:lnTo>
                  <a:pt x="45732" y="45745"/>
                </a:lnTo>
                <a:lnTo>
                  <a:pt x="45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86903" y="32331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61337" y="25473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19"/>
                </a:moveTo>
                <a:lnTo>
                  <a:pt x="45732" y="45719"/>
                </a:lnTo>
                <a:lnTo>
                  <a:pt x="45732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86903" y="2318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86903" y="16329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32" y="45720"/>
                </a:lnTo>
                <a:lnTo>
                  <a:pt x="45732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686903" y="14043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55097" y="117556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67" y="0"/>
                </a:moveTo>
                <a:lnTo>
                  <a:pt x="0" y="0"/>
                </a:lnTo>
                <a:lnTo>
                  <a:pt x="0" y="228688"/>
                </a:lnTo>
                <a:lnTo>
                  <a:pt x="320167" y="228688"/>
                </a:lnTo>
                <a:lnTo>
                  <a:pt x="274523" y="183172"/>
                </a:lnTo>
                <a:lnTo>
                  <a:pt x="274739" y="182943"/>
                </a:lnTo>
                <a:lnTo>
                  <a:pt x="45745" y="182943"/>
                </a:lnTo>
                <a:lnTo>
                  <a:pt x="45745" y="45732"/>
                </a:lnTo>
                <a:lnTo>
                  <a:pt x="274523" y="45732"/>
                </a:lnTo>
                <a:lnTo>
                  <a:pt x="320167" y="355"/>
                </a:lnTo>
                <a:lnTo>
                  <a:pt x="320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82619" y="444492"/>
            <a:ext cx="4661535" cy="302260"/>
          </a:xfrm>
          <a:custGeom>
            <a:avLst/>
            <a:gdLst/>
            <a:ahLst/>
            <a:cxnLst/>
            <a:rect l="l" t="t" r="r" b="b"/>
            <a:pathLst>
              <a:path w="4661534" h="302259">
                <a:moveTo>
                  <a:pt x="4661382" y="0"/>
                </a:moveTo>
                <a:lnTo>
                  <a:pt x="301726" y="0"/>
                </a:lnTo>
                <a:lnTo>
                  <a:pt x="0" y="301726"/>
                </a:lnTo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341397" y="483725"/>
            <a:ext cx="3678554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340" dirty="0">
                <a:solidFill>
                  <a:srgbClr val="FFFFFF"/>
                </a:solidFill>
                <a:latin typeface="Calibri"/>
                <a:cs typeface="Calibri"/>
              </a:rPr>
              <a:t>PRODUCTS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245" dirty="0">
                <a:solidFill>
                  <a:srgbClr val="FFFFFF"/>
                </a:solidFill>
                <a:latin typeface="Calibri"/>
                <a:cs typeface="Calibri"/>
              </a:rPr>
              <a:t>AUTOMATIC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335" dirty="0">
                <a:solidFill>
                  <a:srgbClr val="FFFFFF"/>
                </a:solidFill>
                <a:latin typeface="Calibri"/>
                <a:cs typeface="Calibri"/>
              </a:rPr>
              <a:t>DOOR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320" dirty="0">
                <a:solidFill>
                  <a:srgbClr val="FFFFFF"/>
                </a:solidFill>
                <a:latin typeface="Calibri"/>
                <a:cs typeface="Calibri"/>
              </a:rPr>
              <a:t>OPERATOR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467648" y="977930"/>
            <a:ext cx="3266151" cy="75341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800" spc="1450" dirty="0"/>
              <a:t>A</a:t>
            </a:r>
            <a:r>
              <a:rPr sz="4800" spc="1270" dirty="0"/>
              <a:t>CCSIE</a:t>
            </a:r>
            <a:r>
              <a:rPr lang="es-ES" sz="4800" spc="1270" dirty="0"/>
              <a:t>+</a:t>
            </a:r>
            <a:endParaRPr sz="4800" dirty="0"/>
          </a:p>
        </p:txBody>
      </p:sp>
      <p:sp>
        <p:nvSpPr>
          <p:cNvPr id="24" name="object 24"/>
          <p:cNvSpPr txBox="1"/>
          <p:nvPr/>
        </p:nvSpPr>
        <p:spPr>
          <a:xfrm>
            <a:off x="447065" y="1704772"/>
            <a:ext cx="2726055" cy="237490"/>
          </a:xfrm>
          <a:prstGeom prst="rect">
            <a:avLst/>
          </a:prstGeom>
          <a:solidFill>
            <a:srgbClr val="FE5100"/>
          </a:solidFill>
        </p:spPr>
        <p:txBody>
          <a:bodyPr vert="horz" wrap="square" lIns="0" tIns="29844" rIns="0" bIns="0" rtlCol="0">
            <a:spAutoFit/>
          </a:bodyPr>
          <a:lstStyle/>
          <a:p>
            <a:pPr marL="170180">
              <a:lnSpc>
                <a:spcPct val="100000"/>
              </a:lnSpc>
              <a:spcBef>
                <a:spcPts val="234"/>
              </a:spcBef>
            </a:pPr>
            <a:r>
              <a:rPr sz="1050" spc="215" dirty="0">
                <a:solidFill>
                  <a:srgbClr val="FFFFFF"/>
                </a:solidFill>
                <a:latin typeface="Calibri"/>
                <a:cs typeface="Calibri"/>
              </a:rPr>
              <a:t>AUTOMATIC </a:t>
            </a:r>
            <a:r>
              <a:rPr sz="1050" spc="300" dirty="0">
                <a:solidFill>
                  <a:srgbClr val="FFFFFF"/>
                </a:solidFill>
                <a:latin typeface="Calibri"/>
                <a:cs typeface="Calibri"/>
              </a:rPr>
              <a:t>DOOR</a:t>
            </a:r>
            <a:r>
              <a:rPr sz="105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285" dirty="0">
                <a:solidFill>
                  <a:srgbClr val="FFFFFF"/>
                </a:solidFill>
                <a:latin typeface="Calibri"/>
                <a:cs typeface="Calibri"/>
              </a:rPr>
              <a:t>OPERATOR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92336" y="1363939"/>
            <a:ext cx="4359275" cy="183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r>
              <a:rPr lang="ru-RU" b="1" dirty="0">
                <a:solidFill>
                  <a:srgbClr val="F95427"/>
                </a:solidFill>
                <a:latin typeface="Montserrat Light" panose="00000400000000000000" pitchFamily="2" charset="0"/>
                <a:cs typeface="Calibri Light"/>
              </a:rPr>
              <a:t>Accsie</a:t>
            </a:r>
            <a:r>
              <a:rPr lang="ru-RU" sz="2000" b="1" dirty="0">
                <a:solidFill>
                  <a:srgbClr val="F95427"/>
                </a:solidFill>
                <a:latin typeface="Montserrat Light" panose="00000400000000000000" pitchFamily="2" charset="0"/>
                <a:cs typeface="Calibri Light"/>
              </a:rPr>
              <a:t>+</a:t>
            </a:r>
            <a:r>
              <a:rPr lang="ru-RU" b="1" dirty="0">
                <a:solidFill>
                  <a:srgbClr val="F95427"/>
                </a:solidFill>
                <a:latin typeface="Montserrat Light" panose="00000400000000000000" pitchFamily="2" charset="0"/>
                <a:cs typeface="Calibri Light"/>
              </a:rPr>
              <a:t> </a:t>
            </a:r>
            <a:r>
              <a:rPr lang="ru-RU" sz="14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- дверной оператор, открывающий дверь автоматически и </a:t>
            </a:r>
            <a:r>
              <a:rPr lang="ru-RU" sz="1400" b="1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закрывающий механически</a:t>
            </a:r>
            <a:r>
              <a:rPr lang="ru-RU" sz="14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, что позволяет продлить срок жизни мотора . Устанавливаются в двери до </a:t>
            </a:r>
            <a:r>
              <a:rPr lang="ru-RU" sz="1400" b="1" dirty="0">
                <a:solidFill>
                  <a:srgbClr val="FF0000"/>
                </a:solidFill>
                <a:latin typeface="Montserrat Light" panose="00000400000000000000" pitchFamily="2" charset="0"/>
                <a:cs typeface="Calibri Light"/>
              </a:rPr>
              <a:t>200 кг</a:t>
            </a:r>
            <a:r>
              <a:rPr lang="es-ES" sz="14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.</a:t>
            </a:r>
            <a:r>
              <a:rPr lang="ru-RU" sz="14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 Может комбинироваться с другими элементами систем контроля доступа (радары, сенсоры, кнопки, контролёры доступа и т.д.). </a:t>
            </a:r>
            <a:endParaRPr sz="1400" dirty="0">
              <a:latin typeface="Montserrat Light" panose="00000400000000000000" pitchFamily="2" charset="0"/>
              <a:cs typeface="Calibri Ligh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094241" y="3319384"/>
            <a:ext cx="4357370" cy="15255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r>
              <a:rPr lang="ru-RU" sz="1400" b="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Множество вариантов применения в зданиях различного назначения от жилых до общественного использования, аптеки, поликлинники, магазины, дома престарелых и т.д.. Облегчает доступ людям с ограниченными возможностями движения и не только. </a:t>
            </a:r>
            <a:endParaRPr sz="1400" dirty="0">
              <a:latin typeface="Montserrat Light" panose="00000400000000000000" pitchFamily="2" charset="0"/>
              <a:cs typeface="Calibri Light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75472" y="2174835"/>
            <a:ext cx="3177827" cy="1354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99795" y="5020386"/>
            <a:ext cx="1472399" cy="3644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47065" y="3574541"/>
            <a:ext cx="1410996" cy="11931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067394" y="4501743"/>
            <a:ext cx="1170609" cy="6485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5" name="Imagen 84">
            <a:extLst>
              <a:ext uri="{FF2B5EF4-FFF2-40B4-BE49-F238E27FC236}">
                <a16:creationId xmlns:a16="http://schemas.microsoft.com/office/drawing/2014/main" xmlns="" id="{91CB1848-1F99-48D4-B404-FF6273E1F7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2"/>
            <a:ext cx="9144000" cy="725182"/>
          </a:xfrm>
          <a:prstGeom prst="rect">
            <a:avLst/>
          </a:prstGeom>
        </p:spPr>
      </p:pic>
      <p:pic>
        <p:nvPicPr>
          <p:cNvPr id="86" name="Imagen 85" descr="Logotipo, Icono&#10;&#10;Descripción generada automáticamente">
            <a:extLst>
              <a:ext uri="{FF2B5EF4-FFF2-40B4-BE49-F238E27FC236}">
                <a16:creationId xmlns:a16="http://schemas.microsoft.com/office/drawing/2014/main" xmlns="" id="{440979CA-2E13-BEBD-E4BD-3862B9C33E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49" y="5066050"/>
            <a:ext cx="725425" cy="722377"/>
          </a:xfrm>
          <a:prstGeom prst="rect">
            <a:avLst/>
          </a:prstGeom>
        </p:spPr>
      </p:pic>
      <p:pic>
        <p:nvPicPr>
          <p:cNvPr id="87" name="Imagen 86" descr="Logotipo, Icono&#10;&#10;Descripción generada automáticamente">
            <a:extLst>
              <a:ext uri="{FF2B5EF4-FFF2-40B4-BE49-F238E27FC236}">
                <a16:creationId xmlns:a16="http://schemas.microsoft.com/office/drawing/2014/main" xmlns="" id="{C4E9B0A0-D261-4CD2-9A19-47B66EC692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006" y="5044693"/>
            <a:ext cx="722377" cy="722377"/>
          </a:xfrm>
          <a:prstGeom prst="rect">
            <a:avLst/>
          </a:prstGeom>
        </p:spPr>
      </p:pic>
      <p:pic>
        <p:nvPicPr>
          <p:cNvPr id="88" name="Imagen 87" descr="Logotipo, Icono&#10;&#10;Descripción generada automáticamente">
            <a:extLst>
              <a:ext uri="{FF2B5EF4-FFF2-40B4-BE49-F238E27FC236}">
                <a16:creationId xmlns:a16="http://schemas.microsoft.com/office/drawing/2014/main" xmlns="" id="{F85AB74D-CE54-831B-73E4-C20D7952998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815" y="5066050"/>
            <a:ext cx="722377" cy="722377"/>
          </a:xfrm>
          <a:prstGeom prst="rect">
            <a:avLst/>
          </a:prstGeom>
        </p:spPr>
      </p:pic>
      <p:pic>
        <p:nvPicPr>
          <p:cNvPr id="89" name="Imagen 88" descr="Icono&#10;&#10;Descripción generada automáticamente">
            <a:extLst>
              <a:ext uri="{FF2B5EF4-FFF2-40B4-BE49-F238E27FC236}">
                <a16:creationId xmlns:a16="http://schemas.microsoft.com/office/drawing/2014/main" xmlns="" id="{209E20D6-085C-5C26-3C1E-6E275A98CB3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621" y="5968117"/>
            <a:ext cx="722377" cy="722377"/>
          </a:xfrm>
          <a:prstGeom prst="rect">
            <a:avLst/>
          </a:prstGeom>
        </p:spPr>
      </p:pic>
      <p:pic>
        <p:nvPicPr>
          <p:cNvPr id="90" name="Imagen 89" descr="Icono&#10;&#10;Descripción generada automáticamente">
            <a:extLst>
              <a:ext uri="{FF2B5EF4-FFF2-40B4-BE49-F238E27FC236}">
                <a16:creationId xmlns:a16="http://schemas.microsoft.com/office/drawing/2014/main" xmlns="" id="{C0690367-D204-66DC-2B8F-5612C48D49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078" y="5943751"/>
            <a:ext cx="722377" cy="722377"/>
          </a:xfrm>
          <a:prstGeom prst="rect">
            <a:avLst/>
          </a:prstGeom>
        </p:spPr>
      </p:pic>
      <p:pic>
        <p:nvPicPr>
          <p:cNvPr id="91" name="Imagen 90" descr="Logotipo, Icono, nombre de la empresa&#10;&#10;Descripción generada automáticamente">
            <a:extLst>
              <a:ext uri="{FF2B5EF4-FFF2-40B4-BE49-F238E27FC236}">
                <a16:creationId xmlns:a16="http://schemas.microsoft.com/office/drawing/2014/main" xmlns="" id="{22FB5376-1779-E5B1-D860-4203AC6715A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005" y="5943752"/>
            <a:ext cx="722377" cy="722377"/>
          </a:xfrm>
          <a:prstGeom prst="rect">
            <a:avLst/>
          </a:prstGeom>
        </p:spPr>
      </p:pic>
      <p:sp>
        <p:nvSpPr>
          <p:cNvPr id="92" name="Nube 91">
            <a:extLst>
              <a:ext uri="{FF2B5EF4-FFF2-40B4-BE49-F238E27FC236}">
                <a16:creationId xmlns:a16="http://schemas.microsoft.com/office/drawing/2014/main" xmlns="" id="{69EBC5B8-A5DC-63D9-D7AA-AA63D734C03A}"/>
              </a:ext>
            </a:extLst>
          </p:cNvPr>
          <p:cNvSpPr/>
          <p:nvPr/>
        </p:nvSpPr>
        <p:spPr>
          <a:xfrm rot="1067866">
            <a:off x="7221676" y="365064"/>
            <a:ext cx="1762735" cy="914400"/>
          </a:xfrm>
          <a:prstGeom prst="cloud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 Black" panose="020B0A04020102020204" pitchFamily="34" charset="0"/>
              </a:rPr>
              <a:t>NEW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689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443619"/>
            <a:ext cx="6400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spc="15" dirty="0">
                <a:solidFill>
                  <a:srgbClr val="F95427"/>
                </a:solidFill>
                <a:latin typeface="Montserrat ExtraBold" panose="00000900000000000000" pitchFamily="2" charset="0"/>
              </a:rPr>
              <a:t>Международное присутствие</a:t>
            </a:r>
            <a:endParaRPr dirty="0">
              <a:solidFill>
                <a:srgbClr val="F95427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1066800"/>
            <a:ext cx="8522970" cy="15116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  <a:cs typeface="Calibri Light"/>
              </a:rPr>
              <a:t>Наша</a:t>
            </a:r>
            <a:r>
              <a:rPr lang="ru-RU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anose="00000400000000000000" pitchFamily="2" charset="0"/>
                <a:cs typeface="Calibri Light"/>
              </a:rPr>
              <a:t> продукция присутствует на рынках </a:t>
            </a:r>
            <a:r>
              <a:rPr lang="ru-RU" sz="1200" b="1" dirty="0">
                <a:solidFill>
                  <a:srgbClr val="F95427"/>
                </a:solidFill>
                <a:latin typeface="Montserrat Light" panose="00000400000000000000" pitchFamily="2" charset="0"/>
                <a:cs typeface="Calibri Light"/>
              </a:rPr>
              <a:t>более 70 стран</a:t>
            </a:r>
            <a:r>
              <a:rPr lang="ru-RU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anose="00000400000000000000" pitchFamily="2" charset="0"/>
                <a:cs typeface="Calibri Light"/>
              </a:rPr>
              <a:t>, на пяти континентах. Международно-ориентированная команда профессионалов предоставляет решения для каждого партнёра вне зависимости от его географического местонахождения. Мы неустанно работаем над открытием </a:t>
            </a:r>
            <a:r>
              <a:rPr lang="ru-RU" sz="1200" b="1" dirty="0">
                <a:solidFill>
                  <a:srgbClr val="F95427"/>
                </a:solidFill>
                <a:latin typeface="Montserrat Light" panose="00000400000000000000" pitchFamily="2" charset="0"/>
                <a:cs typeface="Calibri Light"/>
              </a:rPr>
              <a:t>новых рынков</a:t>
            </a:r>
            <a:r>
              <a:rPr lang="ru-RU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anose="00000400000000000000" pitchFamily="2" charset="0"/>
                <a:cs typeface="Calibri Light"/>
              </a:rPr>
              <a:t>. </a:t>
            </a:r>
            <a:endParaRPr lang="es-ES" sz="1200" b="0" dirty="0">
              <a:solidFill>
                <a:schemeClr val="tx1">
                  <a:lumMod val="75000"/>
                  <a:lumOff val="25000"/>
                </a:schemeClr>
              </a:solidFill>
              <a:latin typeface="Montserrat Light" panose="00000400000000000000" pitchFamily="2" charset="0"/>
              <a:cs typeface="Calibri Light"/>
            </a:endParaRP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endParaRPr lang="ru-RU" sz="1200" b="0" dirty="0">
              <a:solidFill>
                <a:schemeClr val="tx1">
                  <a:lumMod val="75000"/>
                  <a:lumOff val="25000"/>
                </a:schemeClr>
              </a:solidFill>
              <a:latin typeface="Montserrat Light" panose="00000400000000000000" pitchFamily="2" charset="0"/>
              <a:cs typeface="Calibri Light"/>
            </a:endParaRPr>
          </a:p>
          <a:p>
            <a:pPr algn="just">
              <a:lnSpc>
                <a:spcPct val="100000"/>
              </a:lnSpc>
              <a:spcBef>
                <a:spcPts val="35"/>
              </a:spcBef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anose="00000400000000000000" pitchFamily="2" charset="0"/>
                <a:cs typeface="Calibri Light" panose="020F0302020204030204" pitchFamily="34" charset="0"/>
              </a:rPr>
              <a:t>Наши многочисленные </a:t>
            </a:r>
            <a:r>
              <a:rPr lang="ru-RU" sz="1200" b="1" dirty="0">
                <a:solidFill>
                  <a:srgbClr val="F95427"/>
                </a:solidFill>
                <a:latin typeface="Montserrat Light" panose="00000400000000000000" pitchFamily="2" charset="0"/>
                <a:cs typeface="Calibri Light" panose="020F0302020204030204" pitchFamily="34" charset="0"/>
              </a:rPr>
              <a:t>патенты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anose="00000400000000000000" pitchFamily="2" charset="0"/>
                <a:cs typeface="Calibri Light" panose="020F0302020204030204" pitchFamily="34" charset="0"/>
              </a:rPr>
              <a:t> и международно-признанные </a:t>
            </a:r>
            <a:r>
              <a:rPr lang="ru-RU" sz="1200" b="1" dirty="0">
                <a:solidFill>
                  <a:srgbClr val="F95427"/>
                </a:solidFill>
                <a:latin typeface="Montserrat Light" panose="00000400000000000000" pitchFamily="2" charset="0"/>
                <a:cs typeface="Calibri Light" panose="020F0302020204030204" pitchFamily="34" charset="0"/>
              </a:rPr>
              <a:t>сертификаты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anose="00000400000000000000" pitchFamily="2" charset="0"/>
                <a:cs typeface="Calibri Light" panose="020F0302020204030204" pitchFamily="34" charset="0"/>
              </a:rPr>
              <a:t> в области электромеханических замков и продуктов, адаптированы с учетом самых разнообразных стандартов и реалий каждого рынка.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ontserrat Light" panose="00000400000000000000" pitchFamily="2" charset="0"/>
              <a:cs typeface="Calibri Light" panose="020F03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50780" y="6029090"/>
            <a:ext cx="76542" cy="77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31910" y="6267505"/>
            <a:ext cx="76492" cy="760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31310" y="2708499"/>
            <a:ext cx="6477295" cy="3990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30406" y="6146431"/>
            <a:ext cx="76822" cy="779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857393" y="117548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274421" y="0"/>
                </a:moveTo>
                <a:lnTo>
                  <a:pt x="0" y="0"/>
                </a:lnTo>
                <a:lnTo>
                  <a:pt x="0" y="228701"/>
                </a:lnTo>
                <a:lnTo>
                  <a:pt x="274421" y="228701"/>
                </a:lnTo>
                <a:lnTo>
                  <a:pt x="320167" y="183172"/>
                </a:lnTo>
                <a:lnTo>
                  <a:pt x="320167" y="182956"/>
                </a:lnTo>
                <a:lnTo>
                  <a:pt x="45732" y="182956"/>
                </a:lnTo>
                <a:lnTo>
                  <a:pt x="45732" y="45745"/>
                </a:lnTo>
                <a:lnTo>
                  <a:pt x="320167" y="45745"/>
                </a:lnTo>
                <a:lnTo>
                  <a:pt x="274421" y="0"/>
                </a:lnTo>
                <a:close/>
              </a:path>
              <a:path w="320675" h="229235">
                <a:moveTo>
                  <a:pt x="320167" y="45745"/>
                </a:moveTo>
                <a:lnTo>
                  <a:pt x="255206" y="45745"/>
                </a:lnTo>
                <a:lnTo>
                  <a:pt x="274421" y="64960"/>
                </a:lnTo>
                <a:lnTo>
                  <a:pt x="274421" y="164147"/>
                </a:lnTo>
                <a:lnTo>
                  <a:pt x="255511" y="182956"/>
                </a:lnTo>
                <a:lnTo>
                  <a:pt x="320167" y="182956"/>
                </a:lnTo>
                <a:lnTo>
                  <a:pt x="320167" y="457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23290" y="32385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46163" y="163829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23290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20590" y="163283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7210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89189" y="117551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79" y="0"/>
                </a:moveTo>
                <a:lnTo>
                  <a:pt x="0" y="0"/>
                </a:lnTo>
                <a:lnTo>
                  <a:pt x="0" y="228688"/>
                </a:lnTo>
                <a:lnTo>
                  <a:pt x="45745" y="228688"/>
                </a:lnTo>
                <a:lnTo>
                  <a:pt x="45745" y="137223"/>
                </a:lnTo>
                <a:lnTo>
                  <a:pt x="320179" y="137223"/>
                </a:lnTo>
                <a:lnTo>
                  <a:pt x="320179" y="91478"/>
                </a:lnTo>
                <a:lnTo>
                  <a:pt x="45745" y="91478"/>
                </a:lnTo>
                <a:lnTo>
                  <a:pt x="45745" y="45732"/>
                </a:lnTo>
                <a:lnTo>
                  <a:pt x="320179" y="45732"/>
                </a:lnTo>
                <a:lnTo>
                  <a:pt x="320179" y="0"/>
                </a:lnTo>
                <a:close/>
              </a:path>
              <a:path w="320675" h="229235">
                <a:moveTo>
                  <a:pt x="274434" y="137223"/>
                </a:moveTo>
                <a:lnTo>
                  <a:pt x="223202" y="137223"/>
                </a:lnTo>
                <a:lnTo>
                  <a:pt x="268947" y="228688"/>
                </a:lnTo>
                <a:lnTo>
                  <a:pt x="320179" y="228688"/>
                </a:lnTo>
                <a:lnTo>
                  <a:pt x="274434" y="137223"/>
                </a:lnTo>
                <a:close/>
              </a:path>
              <a:path w="320675" h="229235">
                <a:moveTo>
                  <a:pt x="320179" y="45732"/>
                </a:moveTo>
                <a:lnTo>
                  <a:pt x="274434" y="45732"/>
                </a:lnTo>
                <a:lnTo>
                  <a:pt x="274434" y="91478"/>
                </a:lnTo>
                <a:lnTo>
                  <a:pt x="320179" y="91478"/>
                </a:lnTo>
                <a:lnTo>
                  <a:pt x="320179" y="457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43874" y="255270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21002" y="232409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21002" y="163829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45" y="45720"/>
                </a:lnTo>
                <a:lnTo>
                  <a:pt x="45745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21002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18302" y="254774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465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95436" y="163283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45732" y="0"/>
                </a:moveTo>
                <a:lnTo>
                  <a:pt x="0" y="0"/>
                </a:lnTo>
                <a:lnTo>
                  <a:pt x="0" y="45745"/>
                </a:lnTo>
                <a:lnTo>
                  <a:pt x="45732" y="45745"/>
                </a:lnTo>
                <a:lnTo>
                  <a:pt x="45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86903" y="32331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61337" y="25473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19"/>
                </a:moveTo>
                <a:lnTo>
                  <a:pt x="45732" y="45719"/>
                </a:lnTo>
                <a:lnTo>
                  <a:pt x="45732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86903" y="2318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86903" y="16329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32" y="45720"/>
                </a:lnTo>
                <a:lnTo>
                  <a:pt x="45732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686903" y="14043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55097" y="117556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67" y="0"/>
                </a:moveTo>
                <a:lnTo>
                  <a:pt x="0" y="0"/>
                </a:lnTo>
                <a:lnTo>
                  <a:pt x="0" y="228688"/>
                </a:lnTo>
                <a:lnTo>
                  <a:pt x="320167" y="228688"/>
                </a:lnTo>
                <a:lnTo>
                  <a:pt x="274523" y="183172"/>
                </a:lnTo>
                <a:lnTo>
                  <a:pt x="274739" y="182943"/>
                </a:lnTo>
                <a:lnTo>
                  <a:pt x="45745" y="182943"/>
                </a:lnTo>
                <a:lnTo>
                  <a:pt x="45745" y="45732"/>
                </a:lnTo>
                <a:lnTo>
                  <a:pt x="274523" y="45732"/>
                </a:lnTo>
                <a:lnTo>
                  <a:pt x="320167" y="355"/>
                </a:lnTo>
                <a:lnTo>
                  <a:pt x="320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82619" y="444492"/>
            <a:ext cx="4661535" cy="302260"/>
          </a:xfrm>
          <a:custGeom>
            <a:avLst/>
            <a:gdLst/>
            <a:ahLst/>
            <a:cxnLst/>
            <a:rect l="l" t="t" r="r" b="b"/>
            <a:pathLst>
              <a:path w="4661534" h="302259">
                <a:moveTo>
                  <a:pt x="4661382" y="0"/>
                </a:moveTo>
                <a:lnTo>
                  <a:pt x="301726" y="0"/>
                </a:lnTo>
                <a:lnTo>
                  <a:pt x="0" y="301726"/>
                </a:lnTo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400800" y="481161"/>
            <a:ext cx="2934375" cy="1859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340" dirty="0">
                <a:solidFill>
                  <a:srgbClr val="FFFFFF"/>
                </a:solidFill>
                <a:latin typeface="Calibri"/>
                <a:cs typeface="Calibri"/>
              </a:rPr>
              <a:t>PRODUCTS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100" spc="3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s-ES" sz="1100" spc="245" dirty="0">
                <a:solidFill>
                  <a:srgbClr val="FFFFFF"/>
                </a:solidFill>
                <a:latin typeface="Calibri"/>
                <a:cs typeface="Calibri"/>
              </a:rPr>
              <a:t>ACCESS CONTROLS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93562" y="1042689"/>
            <a:ext cx="4014970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s-ES" spc="1450" dirty="0"/>
              <a:t>K16 K17 K18</a:t>
            </a:r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447065" y="1704772"/>
            <a:ext cx="2726055" cy="191718"/>
          </a:xfrm>
          <a:prstGeom prst="rect">
            <a:avLst/>
          </a:prstGeom>
          <a:solidFill>
            <a:srgbClr val="FE5100"/>
          </a:solidFill>
        </p:spPr>
        <p:txBody>
          <a:bodyPr vert="horz" wrap="square" lIns="0" tIns="29844" rIns="0" bIns="0" rtlCol="0">
            <a:spAutoFit/>
          </a:bodyPr>
          <a:lstStyle/>
          <a:p>
            <a:pPr marL="170180">
              <a:lnSpc>
                <a:spcPct val="100000"/>
              </a:lnSpc>
              <a:spcBef>
                <a:spcPts val="234"/>
              </a:spcBef>
            </a:pPr>
            <a:r>
              <a:rPr lang="es-ES" sz="1050" spc="215" dirty="0">
                <a:solidFill>
                  <a:srgbClr val="FFFFFF"/>
                </a:solidFill>
                <a:latin typeface="Calibri"/>
                <a:cs typeface="Calibri"/>
              </a:rPr>
              <a:t>ACCESS CONTROL 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08712" y="1755357"/>
            <a:ext cx="4359275" cy="17944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r>
              <a:rPr lang="ru-RU" sz="1400" dirty="0">
                <a:latin typeface="Montserrat Light" panose="00000400000000000000" pitchFamily="2" charset="0"/>
                <a:cs typeface="Calibri Light"/>
              </a:rPr>
              <a:t>В 2021 году была запущена линейка </a:t>
            </a:r>
            <a:r>
              <a:rPr lang="ru-RU" sz="1400" b="1" dirty="0">
                <a:solidFill>
                  <a:srgbClr val="FF0000"/>
                </a:solidFill>
                <a:latin typeface="Montserrat Light" panose="00000400000000000000" pitchFamily="2" charset="0"/>
                <a:cs typeface="Calibri Light"/>
              </a:rPr>
              <a:t>автономных</a:t>
            </a:r>
            <a:r>
              <a:rPr lang="ru-RU" sz="1400" dirty="0">
                <a:latin typeface="Montserrat Light" panose="00000400000000000000" pitchFamily="2" charset="0"/>
                <a:cs typeface="Calibri Light"/>
              </a:rPr>
              <a:t> контролёров доступа.</a:t>
            </a:r>
            <a:endParaRPr lang="es-ES" sz="1400" dirty="0">
              <a:latin typeface="Montserrat Light" panose="00000400000000000000" pitchFamily="2" charset="0"/>
              <a:cs typeface="Calibri Light"/>
            </a:endParaRP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endParaRPr lang="es-ES" sz="1400" dirty="0">
              <a:latin typeface="Montserrat Light" panose="00000400000000000000" pitchFamily="2" charset="0"/>
              <a:cs typeface="Calibri Light"/>
            </a:endParaRP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r>
              <a:rPr lang="ru-RU" sz="1400" dirty="0">
                <a:latin typeface="Montserrat Light" panose="00000400000000000000" pitchFamily="2" charset="0"/>
                <a:cs typeface="Calibri Light"/>
              </a:rPr>
              <a:t>Идеальное решение для небольших офисов, отелей, частного и туристического жилья.</a:t>
            </a:r>
            <a:endParaRPr lang="es-ES" sz="1400" dirty="0">
              <a:latin typeface="Montserrat Light" panose="00000400000000000000" pitchFamily="2" charset="0"/>
              <a:cs typeface="Calibri Light"/>
            </a:endParaRP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endParaRPr lang="es-ES" sz="1400" dirty="0">
              <a:latin typeface="Montserrat Light" panose="00000400000000000000" pitchFamily="2" charset="0"/>
              <a:cs typeface="Calibri Light"/>
            </a:endParaRP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r>
              <a:rPr lang="es-ES" sz="1400" dirty="0">
                <a:latin typeface="Montserrat Light" panose="00000400000000000000" pitchFamily="2" charset="0"/>
                <a:cs typeface="Calibri Light"/>
              </a:rPr>
              <a:t>B</a:t>
            </a:r>
            <a:r>
              <a:rPr lang="ru-RU" sz="1400" dirty="0">
                <a:latin typeface="Montserrat Light" panose="00000400000000000000" pitchFamily="2" charset="0"/>
                <a:cs typeface="Calibri Light"/>
              </a:rPr>
              <a:t>се модели могут работать, как автономно, так и быть элементами системы</a:t>
            </a:r>
            <a:r>
              <a:rPr lang="es-ES" sz="1400" dirty="0">
                <a:latin typeface="Montserrat Light" panose="00000400000000000000" pitchFamily="2" charset="0"/>
                <a:cs typeface="Calibri Light"/>
              </a:rPr>
              <a:t> </a:t>
            </a:r>
            <a:r>
              <a:rPr lang="ru-RU" sz="1400" dirty="0">
                <a:latin typeface="Montserrat Light" panose="00000400000000000000" pitchFamily="2" charset="0"/>
                <a:cs typeface="Calibri Light"/>
              </a:rPr>
              <a:t>контроля доступа</a:t>
            </a:r>
            <a:r>
              <a:rPr lang="es-ES" sz="1400" dirty="0">
                <a:latin typeface="Montserrat Light" panose="00000400000000000000" pitchFamily="2" charset="0"/>
                <a:cs typeface="Calibri Light"/>
              </a:rPr>
              <a:t>.</a:t>
            </a:r>
            <a:endParaRPr sz="1400" dirty="0">
              <a:latin typeface="Montserrat Light" panose="00000400000000000000" pitchFamily="2" charset="0"/>
              <a:cs typeface="Calibri Light"/>
            </a:endParaRPr>
          </a:p>
        </p:txBody>
      </p:sp>
      <p:pic>
        <p:nvPicPr>
          <p:cNvPr id="83" name="Imagen 82">
            <a:extLst>
              <a:ext uri="{FF2B5EF4-FFF2-40B4-BE49-F238E27FC236}">
                <a16:creationId xmlns:a16="http://schemas.microsoft.com/office/drawing/2014/main" xmlns="" id="{B70FF8C3-BBA9-4969-9CE7-24AAD896E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3859003"/>
            <a:ext cx="1937393" cy="2761508"/>
          </a:xfrm>
          <a:prstGeom prst="rect">
            <a:avLst/>
          </a:prstGeom>
        </p:spPr>
      </p:pic>
      <p:pic>
        <p:nvPicPr>
          <p:cNvPr id="85" name="Imagen 84">
            <a:extLst>
              <a:ext uri="{FF2B5EF4-FFF2-40B4-BE49-F238E27FC236}">
                <a16:creationId xmlns:a16="http://schemas.microsoft.com/office/drawing/2014/main" xmlns="" id="{E226C9AD-5651-4D2E-8526-730360ED7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553" y="3859002"/>
            <a:ext cx="1889151" cy="2813393"/>
          </a:xfrm>
          <a:prstGeom prst="rect">
            <a:avLst/>
          </a:prstGeom>
        </p:spPr>
      </p:pic>
      <p:pic>
        <p:nvPicPr>
          <p:cNvPr id="87" name="Imagen 86">
            <a:extLst>
              <a:ext uri="{FF2B5EF4-FFF2-40B4-BE49-F238E27FC236}">
                <a16:creationId xmlns:a16="http://schemas.microsoft.com/office/drawing/2014/main" xmlns="" id="{331F0AB9-43F3-430C-A698-568808316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9143" y="3859002"/>
            <a:ext cx="2018009" cy="2844072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D23F5A9C-365A-4CF5-9D26-C23A7CF41F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675"/>
            <a:ext cx="9144000" cy="725182"/>
          </a:xfrm>
          <a:prstGeom prst="rect">
            <a:avLst/>
          </a:prstGeom>
        </p:spPr>
      </p:pic>
      <p:sp>
        <p:nvSpPr>
          <p:cNvPr id="32" name="Nube 31">
            <a:extLst>
              <a:ext uri="{FF2B5EF4-FFF2-40B4-BE49-F238E27FC236}">
                <a16:creationId xmlns:a16="http://schemas.microsoft.com/office/drawing/2014/main" xmlns="" id="{839AD373-B487-D7EA-E363-7A25D106AC68}"/>
              </a:ext>
            </a:extLst>
          </p:cNvPr>
          <p:cNvSpPr/>
          <p:nvPr/>
        </p:nvSpPr>
        <p:spPr>
          <a:xfrm rot="870292">
            <a:off x="7143463" y="346674"/>
            <a:ext cx="1762735" cy="914400"/>
          </a:xfrm>
          <a:prstGeom prst="cloud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 Black" panose="020B0A04020102020204" pitchFamily="34" charset="0"/>
              </a:rPr>
              <a:t>NEW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7241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857393" y="117548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274421" y="0"/>
                </a:moveTo>
                <a:lnTo>
                  <a:pt x="0" y="0"/>
                </a:lnTo>
                <a:lnTo>
                  <a:pt x="0" y="228701"/>
                </a:lnTo>
                <a:lnTo>
                  <a:pt x="274421" y="228701"/>
                </a:lnTo>
                <a:lnTo>
                  <a:pt x="320167" y="183172"/>
                </a:lnTo>
                <a:lnTo>
                  <a:pt x="320167" y="182956"/>
                </a:lnTo>
                <a:lnTo>
                  <a:pt x="45732" y="182956"/>
                </a:lnTo>
                <a:lnTo>
                  <a:pt x="45732" y="45745"/>
                </a:lnTo>
                <a:lnTo>
                  <a:pt x="320167" y="45745"/>
                </a:lnTo>
                <a:lnTo>
                  <a:pt x="274421" y="0"/>
                </a:lnTo>
                <a:close/>
              </a:path>
              <a:path w="320675" h="229235">
                <a:moveTo>
                  <a:pt x="320167" y="45745"/>
                </a:moveTo>
                <a:lnTo>
                  <a:pt x="255206" y="45745"/>
                </a:lnTo>
                <a:lnTo>
                  <a:pt x="274421" y="64960"/>
                </a:lnTo>
                <a:lnTo>
                  <a:pt x="274421" y="164147"/>
                </a:lnTo>
                <a:lnTo>
                  <a:pt x="255511" y="182956"/>
                </a:lnTo>
                <a:lnTo>
                  <a:pt x="320167" y="182956"/>
                </a:lnTo>
                <a:lnTo>
                  <a:pt x="320167" y="457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23290" y="32385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46163" y="163829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23290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20590" y="163283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7210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89189" y="117551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79" y="0"/>
                </a:moveTo>
                <a:lnTo>
                  <a:pt x="0" y="0"/>
                </a:lnTo>
                <a:lnTo>
                  <a:pt x="0" y="228688"/>
                </a:lnTo>
                <a:lnTo>
                  <a:pt x="45745" y="228688"/>
                </a:lnTo>
                <a:lnTo>
                  <a:pt x="45745" y="137223"/>
                </a:lnTo>
                <a:lnTo>
                  <a:pt x="320179" y="137223"/>
                </a:lnTo>
                <a:lnTo>
                  <a:pt x="320179" y="91478"/>
                </a:lnTo>
                <a:lnTo>
                  <a:pt x="45745" y="91478"/>
                </a:lnTo>
                <a:lnTo>
                  <a:pt x="45745" y="45732"/>
                </a:lnTo>
                <a:lnTo>
                  <a:pt x="320179" y="45732"/>
                </a:lnTo>
                <a:lnTo>
                  <a:pt x="320179" y="0"/>
                </a:lnTo>
                <a:close/>
              </a:path>
              <a:path w="320675" h="229235">
                <a:moveTo>
                  <a:pt x="274434" y="137223"/>
                </a:moveTo>
                <a:lnTo>
                  <a:pt x="223202" y="137223"/>
                </a:lnTo>
                <a:lnTo>
                  <a:pt x="268947" y="228688"/>
                </a:lnTo>
                <a:lnTo>
                  <a:pt x="320179" y="228688"/>
                </a:lnTo>
                <a:lnTo>
                  <a:pt x="274434" y="137223"/>
                </a:lnTo>
                <a:close/>
              </a:path>
              <a:path w="320675" h="229235">
                <a:moveTo>
                  <a:pt x="320179" y="45732"/>
                </a:moveTo>
                <a:lnTo>
                  <a:pt x="274434" y="45732"/>
                </a:lnTo>
                <a:lnTo>
                  <a:pt x="274434" y="91478"/>
                </a:lnTo>
                <a:lnTo>
                  <a:pt x="320179" y="91478"/>
                </a:lnTo>
                <a:lnTo>
                  <a:pt x="320179" y="457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43874" y="255270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21002" y="232409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21002" y="163829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45" y="45720"/>
                </a:lnTo>
                <a:lnTo>
                  <a:pt x="45745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21002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18302" y="254774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465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95436" y="163283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45732" y="0"/>
                </a:moveTo>
                <a:lnTo>
                  <a:pt x="0" y="0"/>
                </a:lnTo>
                <a:lnTo>
                  <a:pt x="0" y="45745"/>
                </a:lnTo>
                <a:lnTo>
                  <a:pt x="45732" y="45745"/>
                </a:lnTo>
                <a:lnTo>
                  <a:pt x="45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86903" y="32331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61337" y="25473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19"/>
                </a:moveTo>
                <a:lnTo>
                  <a:pt x="45732" y="45719"/>
                </a:lnTo>
                <a:lnTo>
                  <a:pt x="45732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86903" y="2318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86903" y="16329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32" y="45720"/>
                </a:lnTo>
                <a:lnTo>
                  <a:pt x="45732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686903" y="14043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55097" y="117556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67" y="0"/>
                </a:moveTo>
                <a:lnTo>
                  <a:pt x="0" y="0"/>
                </a:lnTo>
                <a:lnTo>
                  <a:pt x="0" y="228688"/>
                </a:lnTo>
                <a:lnTo>
                  <a:pt x="320167" y="228688"/>
                </a:lnTo>
                <a:lnTo>
                  <a:pt x="274523" y="183172"/>
                </a:lnTo>
                <a:lnTo>
                  <a:pt x="274739" y="182943"/>
                </a:lnTo>
                <a:lnTo>
                  <a:pt x="45745" y="182943"/>
                </a:lnTo>
                <a:lnTo>
                  <a:pt x="45745" y="45732"/>
                </a:lnTo>
                <a:lnTo>
                  <a:pt x="274523" y="45732"/>
                </a:lnTo>
                <a:lnTo>
                  <a:pt x="320167" y="355"/>
                </a:lnTo>
                <a:lnTo>
                  <a:pt x="320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82619" y="444492"/>
            <a:ext cx="4661535" cy="302260"/>
          </a:xfrm>
          <a:custGeom>
            <a:avLst/>
            <a:gdLst/>
            <a:ahLst/>
            <a:cxnLst/>
            <a:rect l="l" t="t" r="r" b="b"/>
            <a:pathLst>
              <a:path w="4661534" h="302259">
                <a:moveTo>
                  <a:pt x="4661382" y="0"/>
                </a:moveTo>
                <a:lnTo>
                  <a:pt x="301726" y="0"/>
                </a:lnTo>
                <a:lnTo>
                  <a:pt x="0" y="301726"/>
                </a:lnTo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400800" y="481161"/>
            <a:ext cx="2934375" cy="1859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340" dirty="0">
                <a:solidFill>
                  <a:srgbClr val="FFFFFF"/>
                </a:solidFill>
                <a:latin typeface="Calibri"/>
                <a:cs typeface="Calibri"/>
              </a:rPr>
              <a:t>PRODUCTS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100" spc="3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s-ES" sz="1100" spc="245" dirty="0">
                <a:solidFill>
                  <a:srgbClr val="FFFFFF"/>
                </a:solidFill>
                <a:latin typeface="Calibri"/>
                <a:cs typeface="Calibri"/>
              </a:rPr>
              <a:t>ACCESS CONTROLS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268860" y="991001"/>
            <a:ext cx="1659038" cy="630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s-ES" sz="4000" spc="1450" dirty="0"/>
              <a:t>K16 </a:t>
            </a:r>
            <a:endParaRPr sz="4000" dirty="0"/>
          </a:p>
        </p:txBody>
      </p:sp>
      <p:sp>
        <p:nvSpPr>
          <p:cNvPr id="24" name="object 24"/>
          <p:cNvSpPr txBox="1"/>
          <p:nvPr/>
        </p:nvSpPr>
        <p:spPr>
          <a:xfrm>
            <a:off x="447065" y="1704772"/>
            <a:ext cx="2726055" cy="191718"/>
          </a:xfrm>
          <a:prstGeom prst="rect">
            <a:avLst/>
          </a:prstGeom>
          <a:solidFill>
            <a:srgbClr val="FE5100"/>
          </a:solidFill>
        </p:spPr>
        <p:txBody>
          <a:bodyPr vert="horz" wrap="square" lIns="0" tIns="29844" rIns="0" bIns="0" rtlCol="0">
            <a:spAutoFit/>
          </a:bodyPr>
          <a:lstStyle/>
          <a:p>
            <a:pPr marL="170180">
              <a:lnSpc>
                <a:spcPct val="100000"/>
              </a:lnSpc>
              <a:spcBef>
                <a:spcPts val="234"/>
              </a:spcBef>
            </a:pPr>
            <a:r>
              <a:rPr lang="es-ES" sz="1050" spc="215" dirty="0">
                <a:solidFill>
                  <a:srgbClr val="FFFFFF"/>
                </a:solidFill>
                <a:latin typeface="Calibri"/>
                <a:cs typeface="Calibri"/>
              </a:rPr>
              <a:t>ACCESS CONTROLS 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61610" y="1887716"/>
            <a:ext cx="5263439" cy="28517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US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K</a:t>
            </a:r>
            <a:r>
              <a:rPr lang="ru-RU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арта доступа</a:t>
            </a:r>
            <a:r>
              <a:rPr lang="es-ES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 (</a:t>
            </a:r>
            <a:r>
              <a:rPr lang="es-ES" sz="1200" dirty="0" err="1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MiFare</a:t>
            </a:r>
            <a:r>
              <a:rPr lang="es-ES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 13.56Hz)</a:t>
            </a:r>
            <a:r>
              <a:rPr lang="ru-RU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 +</a:t>
            </a:r>
            <a:r>
              <a:rPr lang="en-US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T</a:t>
            </a:r>
            <a:r>
              <a:rPr lang="ru-RU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актильная клавиатура</a:t>
            </a:r>
            <a:r>
              <a:rPr lang="es-ES" sz="1200" dirty="0">
                <a:latin typeface="Montserrat Light" panose="00000400000000000000" pitchFamily="2" charset="0"/>
                <a:ea typeface="Calibri" panose="020F0502020204030204" pitchFamily="34" charset="0"/>
              </a:rPr>
              <a:t>.</a:t>
            </a:r>
          </a:p>
          <a:p>
            <a:endParaRPr lang="es-ES" sz="1200" dirty="0">
              <a:effectLst/>
              <a:latin typeface="Montserrat Light" panose="00000400000000000000" pitchFamily="2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Активация через </a:t>
            </a:r>
            <a:r>
              <a:rPr lang="es-ES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Bluetooth </a:t>
            </a:r>
            <a:r>
              <a:rPr lang="ru-RU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или приложение </a:t>
            </a:r>
            <a:r>
              <a:rPr lang="es-ES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SMART DORCAS</a:t>
            </a:r>
            <a:endParaRPr lang="es-ES" sz="1200" dirty="0">
              <a:latin typeface="Montserrat Light" panose="00000400000000000000" pitchFamily="2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latin typeface="Montserrat Light" panose="00000400000000000000" pitchFamily="2" charset="0"/>
                <a:ea typeface="Calibri" panose="020F0502020204030204" pitchFamily="34" charset="0"/>
              </a:rPr>
              <a:t>P</a:t>
            </a:r>
            <a:r>
              <a:rPr lang="ru-RU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абочий ранг температур -40° до +60°</a:t>
            </a:r>
            <a:r>
              <a:rPr lang="es-ES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1000 зарегистрированных пользователей.</a:t>
            </a:r>
            <a:endParaRPr lang="en-GB" sz="1200" dirty="0">
              <a:effectLst/>
              <a:latin typeface="Montserrat Light" panose="00000400000000000000" pitchFamily="2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WIEGAND 26</a:t>
            </a:r>
            <a:r>
              <a:rPr lang="ru-RU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~</a:t>
            </a:r>
            <a:r>
              <a:rPr lang="es-ES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58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Выполнены из металла и закалённого стекла</a:t>
            </a:r>
            <a:r>
              <a:rPr lang="es-ES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A</a:t>
            </a:r>
            <a:r>
              <a:rPr lang="ru-RU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нтивандальные</a:t>
            </a:r>
            <a:r>
              <a:rPr lang="es-ES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 IK08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latin typeface="Montserrat Light" panose="00000400000000000000" pitchFamily="2" charset="0"/>
                <a:ea typeface="Calibri" panose="020F0502020204030204" pitchFamily="34" charset="0"/>
              </a:rPr>
              <a:t>O</a:t>
            </a:r>
            <a:r>
              <a:rPr lang="ru-RU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бладают водоустойчивым сертификатом </a:t>
            </a:r>
            <a:r>
              <a:rPr lang="es-ES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IP</a:t>
            </a:r>
            <a:r>
              <a:rPr lang="ru-RU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 6</a:t>
            </a:r>
            <a:r>
              <a:rPr lang="es-ES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Montserrat Light" panose="00000400000000000000" pitchFamily="2" charset="0"/>
                <a:ea typeface="Calibri" panose="020F0502020204030204" pitchFamily="34" charset="0"/>
              </a:rPr>
              <a:t>Идеально подходит для офисных зданий, многоквартирных или частных домов, туристического жилья. </a:t>
            </a:r>
            <a:endParaRPr lang="es-ES" sz="1200" dirty="0">
              <a:latin typeface="Montserrat Light" panose="00000400000000000000" pitchFamily="2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Montserrat Light" panose="00000400000000000000" pitchFamily="2" charset="0"/>
                <a:ea typeface="Calibri" panose="020F0502020204030204" pitchFamily="34" charset="0"/>
              </a:rPr>
              <a:t>2 реле, возможность подключения двух дверей к одному устройству. </a:t>
            </a:r>
          </a:p>
          <a:p>
            <a:endParaRPr lang="es-E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r>
              <a:rPr lang="ru-RU" sz="1400" dirty="0">
                <a:latin typeface="Calibri Light"/>
                <a:cs typeface="Calibri Light"/>
              </a:rPr>
              <a:t>. </a:t>
            </a:r>
          </a:p>
        </p:txBody>
      </p:sp>
      <p:pic>
        <p:nvPicPr>
          <p:cNvPr id="83" name="Imagen 82">
            <a:extLst>
              <a:ext uri="{FF2B5EF4-FFF2-40B4-BE49-F238E27FC236}">
                <a16:creationId xmlns:a16="http://schemas.microsoft.com/office/drawing/2014/main" xmlns="" id="{B70FF8C3-BBA9-4969-9CE7-24AAD896E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63" y="2376923"/>
            <a:ext cx="2609557" cy="3719592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C7488A03-98E6-4B42-9B9B-2A6618BF6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053" y="4420423"/>
            <a:ext cx="1875865" cy="1215421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D46B9CF4-053C-4CE8-8980-7B57D0BE615D}"/>
              </a:ext>
            </a:extLst>
          </p:cNvPr>
          <p:cNvSpPr txBox="1"/>
          <p:nvPr/>
        </p:nvSpPr>
        <p:spPr>
          <a:xfrm>
            <a:off x="3881302" y="1074450"/>
            <a:ext cx="4669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Montserrat Medium" panose="00000600000000000000" pitchFamily="2" charset="0"/>
              </a:rPr>
              <a:t>Автономный контролёр доступа</a:t>
            </a:r>
            <a:endParaRPr lang="en-US" b="1" dirty="0">
              <a:latin typeface="Montserrat Medium" panose="00000600000000000000" pitchFamily="2" charset="0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3986ED71-E9E7-4F4B-859D-273DCB1F87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2"/>
            <a:ext cx="9144000" cy="725182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AE9261AB-26C0-6664-AE2D-D048293B87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6147962"/>
            <a:ext cx="1482507" cy="654658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xmlns="" id="{1A87BB57-B216-CF73-CAA2-0D780E25D3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5577" y="4918896"/>
            <a:ext cx="4066208" cy="1778695"/>
          </a:xfrm>
          <a:prstGeom prst="rect">
            <a:avLst/>
          </a:prstGeom>
        </p:spPr>
      </p:pic>
      <p:sp>
        <p:nvSpPr>
          <p:cNvPr id="34" name="Nube 33">
            <a:extLst>
              <a:ext uri="{FF2B5EF4-FFF2-40B4-BE49-F238E27FC236}">
                <a16:creationId xmlns:a16="http://schemas.microsoft.com/office/drawing/2014/main" xmlns="" id="{DD0633D9-1F4E-3F9F-88AA-A531FCEB6D00}"/>
              </a:ext>
            </a:extLst>
          </p:cNvPr>
          <p:cNvSpPr/>
          <p:nvPr/>
        </p:nvSpPr>
        <p:spPr>
          <a:xfrm rot="602050">
            <a:off x="7136012" y="235660"/>
            <a:ext cx="1762735" cy="914400"/>
          </a:xfrm>
          <a:prstGeom prst="cloud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 Black" panose="020B0A04020102020204" pitchFamily="34" charset="0"/>
              </a:rPr>
              <a:t>NEW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6C7F6CE2-260B-9CAF-B221-6776169199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8333" y="5602183"/>
            <a:ext cx="2125667" cy="10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178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857393" y="117548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274421" y="0"/>
                </a:moveTo>
                <a:lnTo>
                  <a:pt x="0" y="0"/>
                </a:lnTo>
                <a:lnTo>
                  <a:pt x="0" y="228701"/>
                </a:lnTo>
                <a:lnTo>
                  <a:pt x="274421" y="228701"/>
                </a:lnTo>
                <a:lnTo>
                  <a:pt x="320167" y="183172"/>
                </a:lnTo>
                <a:lnTo>
                  <a:pt x="320167" y="182956"/>
                </a:lnTo>
                <a:lnTo>
                  <a:pt x="45732" y="182956"/>
                </a:lnTo>
                <a:lnTo>
                  <a:pt x="45732" y="45745"/>
                </a:lnTo>
                <a:lnTo>
                  <a:pt x="320167" y="45745"/>
                </a:lnTo>
                <a:lnTo>
                  <a:pt x="274421" y="0"/>
                </a:lnTo>
                <a:close/>
              </a:path>
              <a:path w="320675" h="229235">
                <a:moveTo>
                  <a:pt x="320167" y="45745"/>
                </a:moveTo>
                <a:lnTo>
                  <a:pt x="255206" y="45745"/>
                </a:lnTo>
                <a:lnTo>
                  <a:pt x="274421" y="64960"/>
                </a:lnTo>
                <a:lnTo>
                  <a:pt x="274421" y="164147"/>
                </a:lnTo>
                <a:lnTo>
                  <a:pt x="255511" y="182956"/>
                </a:lnTo>
                <a:lnTo>
                  <a:pt x="320167" y="182956"/>
                </a:lnTo>
                <a:lnTo>
                  <a:pt x="320167" y="457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23290" y="32385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46163" y="163829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23290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20590" y="163283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7210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89189" y="117551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79" y="0"/>
                </a:moveTo>
                <a:lnTo>
                  <a:pt x="0" y="0"/>
                </a:lnTo>
                <a:lnTo>
                  <a:pt x="0" y="228688"/>
                </a:lnTo>
                <a:lnTo>
                  <a:pt x="45745" y="228688"/>
                </a:lnTo>
                <a:lnTo>
                  <a:pt x="45745" y="137223"/>
                </a:lnTo>
                <a:lnTo>
                  <a:pt x="320179" y="137223"/>
                </a:lnTo>
                <a:lnTo>
                  <a:pt x="320179" y="91478"/>
                </a:lnTo>
                <a:lnTo>
                  <a:pt x="45745" y="91478"/>
                </a:lnTo>
                <a:lnTo>
                  <a:pt x="45745" y="45732"/>
                </a:lnTo>
                <a:lnTo>
                  <a:pt x="320179" y="45732"/>
                </a:lnTo>
                <a:lnTo>
                  <a:pt x="320179" y="0"/>
                </a:lnTo>
                <a:close/>
              </a:path>
              <a:path w="320675" h="229235">
                <a:moveTo>
                  <a:pt x="274434" y="137223"/>
                </a:moveTo>
                <a:lnTo>
                  <a:pt x="223202" y="137223"/>
                </a:lnTo>
                <a:lnTo>
                  <a:pt x="268947" y="228688"/>
                </a:lnTo>
                <a:lnTo>
                  <a:pt x="320179" y="228688"/>
                </a:lnTo>
                <a:lnTo>
                  <a:pt x="274434" y="137223"/>
                </a:lnTo>
                <a:close/>
              </a:path>
              <a:path w="320675" h="229235">
                <a:moveTo>
                  <a:pt x="320179" y="45732"/>
                </a:moveTo>
                <a:lnTo>
                  <a:pt x="274434" y="45732"/>
                </a:lnTo>
                <a:lnTo>
                  <a:pt x="274434" y="91478"/>
                </a:lnTo>
                <a:lnTo>
                  <a:pt x="320179" y="91478"/>
                </a:lnTo>
                <a:lnTo>
                  <a:pt x="320179" y="457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43874" y="255270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21002" y="232409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21002" y="163829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45" y="45720"/>
                </a:lnTo>
                <a:lnTo>
                  <a:pt x="45745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21002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18302" y="254774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465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95436" y="163283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45732" y="0"/>
                </a:moveTo>
                <a:lnTo>
                  <a:pt x="0" y="0"/>
                </a:lnTo>
                <a:lnTo>
                  <a:pt x="0" y="45745"/>
                </a:lnTo>
                <a:lnTo>
                  <a:pt x="45732" y="45745"/>
                </a:lnTo>
                <a:lnTo>
                  <a:pt x="45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86903" y="32331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61337" y="25473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19"/>
                </a:moveTo>
                <a:lnTo>
                  <a:pt x="45732" y="45719"/>
                </a:lnTo>
                <a:lnTo>
                  <a:pt x="45732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86903" y="2318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86903" y="16329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32" y="45720"/>
                </a:lnTo>
                <a:lnTo>
                  <a:pt x="45732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686903" y="14043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55097" y="117556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67" y="0"/>
                </a:moveTo>
                <a:lnTo>
                  <a:pt x="0" y="0"/>
                </a:lnTo>
                <a:lnTo>
                  <a:pt x="0" y="228688"/>
                </a:lnTo>
                <a:lnTo>
                  <a:pt x="320167" y="228688"/>
                </a:lnTo>
                <a:lnTo>
                  <a:pt x="274523" y="183172"/>
                </a:lnTo>
                <a:lnTo>
                  <a:pt x="274739" y="182943"/>
                </a:lnTo>
                <a:lnTo>
                  <a:pt x="45745" y="182943"/>
                </a:lnTo>
                <a:lnTo>
                  <a:pt x="45745" y="45732"/>
                </a:lnTo>
                <a:lnTo>
                  <a:pt x="274523" y="45732"/>
                </a:lnTo>
                <a:lnTo>
                  <a:pt x="320167" y="355"/>
                </a:lnTo>
                <a:lnTo>
                  <a:pt x="320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82619" y="444492"/>
            <a:ext cx="4661535" cy="302260"/>
          </a:xfrm>
          <a:custGeom>
            <a:avLst/>
            <a:gdLst/>
            <a:ahLst/>
            <a:cxnLst/>
            <a:rect l="l" t="t" r="r" b="b"/>
            <a:pathLst>
              <a:path w="4661534" h="302259">
                <a:moveTo>
                  <a:pt x="4661382" y="0"/>
                </a:moveTo>
                <a:lnTo>
                  <a:pt x="301726" y="0"/>
                </a:lnTo>
                <a:lnTo>
                  <a:pt x="0" y="301726"/>
                </a:lnTo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400800" y="481161"/>
            <a:ext cx="2934375" cy="1859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340" dirty="0">
                <a:solidFill>
                  <a:srgbClr val="FFFFFF"/>
                </a:solidFill>
                <a:latin typeface="Calibri"/>
                <a:cs typeface="Calibri"/>
              </a:rPr>
              <a:t>PRODUCTS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100" spc="3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s-ES" sz="1100" spc="245" dirty="0">
                <a:solidFill>
                  <a:srgbClr val="FFFFFF"/>
                </a:solidFill>
                <a:latin typeface="Calibri"/>
                <a:cs typeface="Calibri"/>
              </a:rPr>
              <a:t>ACCESS CONTROLS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314546" y="945139"/>
            <a:ext cx="1278038" cy="56874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s-ES" sz="3600" spc="1450" dirty="0"/>
              <a:t>K17</a:t>
            </a:r>
            <a:endParaRPr sz="3600" dirty="0"/>
          </a:p>
        </p:txBody>
      </p:sp>
      <p:sp>
        <p:nvSpPr>
          <p:cNvPr id="24" name="object 24"/>
          <p:cNvSpPr txBox="1"/>
          <p:nvPr/>
        </p:nvSpPr>
        <p:spPr>
          <a:xfrm>
            <a:off x="447065" y="1704772"/>
            <a:ext cx="2726055" cy="191718"/>
          </a:xfrm>
          <a:prstGeom prst="rect">
            <a:avLst/>
          </a:prstGeom>
          <a:solidFill>
            <a:srgbClr val="FE5100"/>
          </a:solidFill>
        </p:spPr>
        <p:txBody>
          <a:bodyPr vert="horz" wrap="square" lIns="0" tIns="29844" rIns="0" bIns="0" rtlCol="0">
            <a:spAutoFit/>
          </a:bodyPr>
          <a:lstStyle/>
          <a:p>
            <a:pPr marL="170180">
              <a:lnSpc>
                <a:spcPct val="100000"/>
              </a:lnSpc>
              <a:spcBef>
                <a:spcPts val="234"/>
              </a:spcBef>
            </a:pPr>
            <a:r>
              <a:rPr lang="es-ES" sz="1050" spc="215" dirty="0">
                <a:solidFill>
                  <a:srgbClr val="FFFFFF"/>
                </a:solidFill>
                <a:latin typeface="Calibri"/>
                <a:cs typeface="Calibri"/>
              </a:rPr>
              <a:t>ACCESS CONTROLS 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77549" y="1797748"/>
            <a:ext cx="4983773" cy="27821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US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K</a:t>
            </a:r>
            <a:r>
              <a:rPr lang="ru-RU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17        Карта доступа</a:t>
            </a:r>
            <a:r>
              <a:rPr lang="es-ES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 (13,56Mhz </a:t>
            </a:r>
            <a:r>
              <a:rPr lang="es-ES" sz="1200" dirty="0" err="1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MiFare</a:t>
            </a:r>
            <a:r>
              <a:rPr lang="es-ES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) </a:t>
            </a:r>
            <a:r>
              <a:rPr lang="ru-RU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 + </a:t>
            </a:r>
            <a:r>
              <a:rPr lang="en-US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O</a:t>
            </a:r>
            <a:r>
              <a:rPr lang="ru-RU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тпечаток </a:t>
            </a:r>
            <a:endParaRPr lang="en-GB" sz="1200" dirty="0">
              <a:effectLst/>
              <a:latin typeface="Montserrat Light" panose="00000400000000000000" pitchFamily="2" charset="0"/>
              <a:ea typeface="Calibri" panose="020F0502020204030204" pitchFamily="34" charset="0"/>
            </a:endParaRPr>
          </a:p>
          <a:p>
            <a:endParaRPr lang="en-GB" sz="1200" dirty="0">
              <a:effectLst/>
              <a:latin typeface="Montserrat Light" panose="00000400000000000000" pitchFamily="2" charset="0"/>
              <a:ea typeface="Calibri" panose="020F0502020204030204" pitchFamily="34" charset="0"/>
            </a:endParaRPr>
          </a:p>
          <a:p>
            <a:r>
              <a:rPr lang="ru-RU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( клавиатура для програмирования в комплекте)</a:t>
            </a:r>
            <a:endParaRPr lang="es-ES" sz="1200" dirty="0">
              <a:latin typeface="Montserrat Light" panose="00000400000000000000" pitchFamily="2" charset="0"/>
              <a:ea typeface="Calibri" panose="020F0502020204030204" pitchFamily="34" charset="0"/>
            </a:endParaRPr>
          </a:p>
          <a:p>
            <a:endParaRPr lang="es-ES" sz="1200" dirty="0">
              <a:effectLst/>
              <a:latin typeface="Montserrat Light" panose="00000400000000000000" pitchFamily="2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Активация через </a:t>
            </a:r>
            <a:r>
              <a:rPr lang="es-ES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Bluetooth </a:t>
            </a:r>
            <a:r>
              <a:rPr lang="ru-RU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или приложение </a:t>
            </a:r>
            <a:r>
              <a:rPr lang="es-ES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SMART DORCAS</a:t>
            </a:r>
            <a:endParaRPr lang="es-ES" sz="1200" dirty="0">
              <a:latin typeface="Montserrat Light" panose="00000400000000000000" pitchFamily="2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Количество пользователей: 1000</a:t>
            </a:r>
            <a:endParaRPr lang="es-ES" sz="1200" dirty="0">
              <a:latin typeface="Montserrat Light" panose="00000400000000000000" pitchFamily="2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WIEGAND 26</a:t>
            </a:r>
            <a:r>
              <a:rPr lang="ru-RU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~</a:t>
            </a:r>
            <a:r>
              <a:rPr lang="es-ES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58</a:t>
            </a:r>
            <a:endParaRPr lang="es-ES" sz="1200" dirty="0">
              <a:latin typeface="Montserrat Light" panose="00000400000000000000" pitchFamily="2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latin typeface="Montserrat Light" panose="00000400000000000000" pitchFamily="2" charset="0"/>
                <a:ea typeface="Calibri" panose="020F0502020204030204" pitchFamily="34" charset="0"/>
              </a:rPr>
              <a:t>B</a:t>
            </a:r>
            <a:r>
              <a:rPr lang="ru-RU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ыход</a:t>
            </a:r>
            <a:r>
              <a:rPr lang="es-ES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: </a:t>
            </a:r>
            <a:r>
              <a:rPr lang="ru-RU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два реле</a:t>
            </a:r>
            <a:r>
              <a:rPr lang="es-ES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: </a:t>
            </a:r>
            <a:r>
              <a:rPr lang="ru-RU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 1.5А</a:t>
            </a:r>
            <a:endParaRPr lang="es-ES" sz="1200" dirty="0">
              <a:effectLst/>
              <a:latin typeface="Montserrat Light" panose="00000400000000000000" pitchFamily="2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latin typeface="Montserrat Light" panose="00000400000000000000" pitchFamily="2" charset="0"/>
                <a:ea typeface="Calibri" panose="020F0502020204030204" pitchFamily="34" charset="0"/>
              </a:rPr>
              <a:t>P</a:t>
            </a:r>
            <a:r>
              <a:rPr lang="ru-RU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абочий ранг температур -</a:t>
            </a:r>
            <a:r>
              <a:rPr lang="es-ES" sz="1200" dirty="0">
                <a:latin typeface="Montserrat Light" panose="00000400000000000000" pitchFamily="2" charset="0"/>
                <a:ea typeface="Calibri" panose="020F0502020204030204" pitchFamily="34" charset="0"/>
              </a:rPr>
              <a:t>40</a:t>
            </a:r>
            <a:r>
              <a:rPr lang="ru-RU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° до +60°</a:t>
            </a:r>
            <a:r>
              <a:rPr lang="es-ES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C</a:t>
            </a:r>
            <a:endParaRPr lang="es-ES" sz="1200" dirty="0">
              <a:latin typeface="Montserrat Light" panose="00000400000000000000" pitchFamily="2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Выполнены из металла и закалённого стекла</a:t>
            </a:r>
            <a:r>
              <a:rPr lang="es-ES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.</a:t>
            </a:r>
            <a:endParaRPr lang="es-ES" sz="1200" dirty="0">
              <a:latin typeface="Montserrat Light" panose="00000400000000000000" pitchFamily="2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A</a:t>
            </a:r>
            <a:r>
              <a:rPr lang="ru-RU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нтивандальные</a:t>
            </a:r>
            <a:r>
              <a:rPr lang="es-ES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 IK08</a:t>
            </a:r>
            <a:endParaRPr lang="es-ES" sz="1200" dirty="0">
              <a:latin typeface="Montserrat Light" panose="00000400000000000000" pitchFamily="2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 </a:t>
            </a:r>
            <a:r>
              <a:rPr lang="es-ES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O</a:t>
            </a:r>
            <a:r>
              <a:rPr lang="ru-RU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бладают водоустойчивым сертификатом </a:t>
            </a:r>
            <a:r>
              <a:rPr lang="es-ES" sz="1200" dirty="0">
                <a:latin typeface="Montserrat Light" panose="00000400000000000000" pitchFamily="2" charset="0"/>
                <a:ea typeface="Calibri" panose="020F0502020204030204" pitchFamily="34" charset="0"/>
              </a:rPr>
              <a:t>IP</a:t>
            </a:r>
            <a:r>
              <a:rPr lang="ru-RU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6</a:t>
            </a:r>
            <a:r>
              <a:rPr lang="es-ES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2 реле, возможность подключения двух дверей к одному устройству. </a:t>
            </a:r>
            <a:endParaRPr lang="en-US" sz="1200" dirty="0">
              <a:effectLst/>
              <a:latin typeface="Montserrat Light" panose="00000400000000000000" pitchFamily="2" charset="0"/>
              <a:ea typeface="Calibri" panose="020F0502020204030204" pitchFamily="34" charset="0"/>
            </a:endParaRPr>
          </a:p>
        </p:txBody>
      </p:sp>
      <p:pic>
        <p:nvPicPr>
          <p:cNvPr id="85" name="Imagen 84">
            <a:extLst>
              <a:ext uri="{FF2B5EF4-FFF2-40B4-BE49-F238E27FC236}">
                <a16:creationId xmlns:a16="http://schemas.microsoft.com/office/drawing/2014/main" xmlns="" id="{E226C9AD-5651-4D2E-8526-730360ED7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363900"/>
            <a:ext cx="2395722" cy="3567797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F9BB7490-BB9E-496F-9AD5-22B3A95F7B69}"/>
              </a:ext>
            </a:extLst>
          </p:cNvPr>
          <p:cNvSpPr txBox="1"/>
          <p:nvPr/>
        </p:nvSpPr>
        <p:spPr>
          <a:xfrm>
            <a:off x="4077549" y="1083761"/>
            <a:ext cx="4669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Montserrat Medium" panose="00000600000000000000" pitchFamily="2" charset="0"/>
              </a:rPr>
              <a:t>Автономный контролёр доступа</a:t>
            </a:r>
            <a:endParaRPr lang="en-US" b="1" dirty="0">
              <a:latin typeface="Montserrat Medium" panose="00000600000000000000" pitchFamily="2" charset="0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A1885908-35DB-4CE3-8A33-66ABC756C4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2"/>
            <a:ext cx="9144000" cy="725182"/>
          </a:xfrm>
          <a:prstGeom prst="rect">
            <a:avLst/>
          </a:prstGeom>
        </p:spPr>
      </p:pic>
      <p:sp>
        <p:nvSpPr>
          <p:cNvPr id="32" name="Nube 31">
            <a:extLst>
              <a:ext uri="{FF2B5EF4-FFF2-40B4-BE49-F238E27FC236}">
                <a16:creationId xmlns:a16="http://schemas.microsoft.com/office/drawing/2014/main" xmlns="" id="{C4123965-E291-9A32-37A3-21B3C43A23A6}"/>
              </a:ext>
            </a:extLst>
          </p:cNvPr>
          <p:cNvSpPr/>
          <p:nvPr/>
        </p:nvSpPr>
        <p:spPr>
          <a:xfrm rot="778746">
            <a:off x="7207621" y="339971"/>
            <a:ext cx="1591496" cy="819581"/>
          </a:xfrm>
          <a:prstGeom prst="cloud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 Black" panose="020B0A04020102020204" pitchFamily="34" charset="0"/>
              </a:rPr>
              <a:t>NEW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xmlns="" id="{D4CD870E-EA66-5241-CAC1-45B52CAAC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155" y="6130587"/>
            <a:ext cx="1447800" cy="634048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xmlns="" id="{EAA0833D-B929-2BFE-6FEE-B6674AC04A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4127" y="4941730"/>
            <a:ext cx="4132093" cy="1698604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BD63710F-3D99-5AAB-A02F-0505D957B2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7079" y="4483860"/>
            <a:ext cx="1918207" cy="1242855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DE521FEF-8463-9213-840C-A095F2AEC4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3457" y="5707916"/>
            <a:ext cx="2237437" cy="115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175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857393" y="117548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274421" y="0"/>
                </a:moveTo>
                <a:lnTo>
                  <a:pt x="0" y="0"/>
                </a:lnTo>
                <a:lnTo>
                  <a:pt x="0" y="228701"/>
                </a:lnTo>
                <a:lnTo>
                  <a:pt x="274421" y="228701"/>
                </a:lnTo>
                <a:lnTo>
                  <a:pt x="320167" y="183172"/>
                </a:lnTo>
                <a:lnTo>
                  <a:pt x="320167" y="182956"/>
                </a:lnTo>
                <a:lnTo>
                  <a:pt x="45732" y="182956"/>
                </a:lnTo>
                <a:lnTo>
                  <a:pt x="45732" y="45745"/>
                </a:lnTo>
                <a:lnTo>
                  <a:pt x="320167" y="45745"/>
                </a:lnTo>
                <a:lnTo>
                  <a:pt x="274421" y="0"/>
                </a:lnTo>
                <a:close/>
              </a:path>
              <a:path w="320675" h="229235">
                <a:moveTo>
                  <a:pt x="320167" y="45745"/>
                </a:moveTo>
                <a:lnTo>
                  <a:pt x="255206" y="45745"/>
                </a:lnTo>
                <a:lnTo>
                  <a:pt x="274421" y="64960"/>
                </a:lnTo>
                <a:lnTo>
                  <a:pt x="274421" y="164147"/>
                </a:lnTo>
                <a:lnTo>
                  <a:pt x="255511" y="182956"/>
                </a:lnTo>
                <a:lnTo>
                  <a:pt x="320167" y="182956"/>
                </a:lnTo>
                <a:lnTo>
                  <a:pt x="320167" y="457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23290" y="32385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46163" y="163829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23290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20590" y="163283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7210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89189" y="117551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79" y="0"/>
                </a:moveTo>
                <a:lnTo>
                  <a:pt x="0" y="0"/>
                </a:lnTo>
                <a:lnTo>
                  <a:pt x="0" y="228688"/>
                </a:lnTo>
                <a:lnTo>
                  <a:pt x="45745" y="228688"/>
                </a:lnTo>
                <a:lnTo>
                  <a:pt x="45745" y="137223"/>
                </a:lnTo>
                <a:lnTo>
                  <a:pt x="320179" y="137223"/>
                </a:lnTo>
                <a:lnTo>
                  <a:pt x="320179" y="91478"/>
                </a:lnTo>
                <a:lnTo>
                  <a:pt x="45745" y="91478"/>
                </a:lnTo>
                <a:lnTo>
                  <a:pt x="45745" y="45732"/>
                </a:lnTo>
                <a:lnTo>
                  <a:pt x="320179" y="45732"/>
                </a:lnTo>
                <a:lnTo>
                  <a:pt x="320179" y="0"/>
                </a:lnTo>
                <a:close/>
              </a:path>
              <a:path w="320675" h="229235">
                <a:moveTo>
                  <a:pt x="274434" y="137223"/>
                </a:moveTo>
                <a:lnTo>
                  <a:pt x="223202" y="137223"/>
                </a:lnTo>
                <a:lnTo>
                  <a:pt x="268947" y="228688"/>
                </a:lnTo>
                <a:lnTo>
                  <a:pt x="320179" y="228688"/>
                </a:lnTo>
                <a:lnTo>
                  <a:pt x="274434" y="137223"/>
                </a:lnTo>
                <a:close/>
              </a:path>
              <a:path w="320675" h="229235">
                <a:moveTo>
                  <a:pt x="320179" y="45732"/>
                </a:moveTo>
                <a:lnTo>
                  <a:pt x="274434" y="45732"/>
                </a:lnTo>
                <a:lnTo>
                  <a:pt x="274434" y="91478"/>
                </a:lnTo>
                <a:lnTo>
                  <a:pt x="320179" y="91478"/>
                </a:lnTo>
                <a:lnTo>
                  <a:pt x="320179" y="457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43874" y="255270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21002" y="232409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21002" y="163829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45" y="45720"/>
                </a:lnTo>
                <a:lnTo>
                  <a:pt x="45745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21002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18302" y="254774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465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95436" y="163283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45732" y="0"/>
                </a:moveTo>
                <a:lnTo>
                  <a:pt x="0" y="0"/>
                </a:lnTo>
                <a:lnTo>
                  <a:pt x="0" y="45745"/>
                </a:lnTo>
                <a:lnTo>
                  <a:pt x="45732" y="45745"/>
                </a:lnTo>
                <a:lnTo>
                  <a:pt x="45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86903" y="32331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61337" y="25473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19"/>
                </a:moveTo>
                <a:lnTo>
                  <a:pt x="45732" y="45719"/>
                </a:lnTo>
                <a:lnTo>
                  <a:pt x="45732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86903" y="2318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86903" y="16329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32" y="45720"/>
                </a:lnTo>
                <a:lnTo>
                  <a:pt x="45732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686903" y="14043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55097" y="117556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67" y="0"/>
                </a:moveTo>
                <a:lnTo>
                  <a:pt x="0" y="0"/>
                </a:lnTo>
                <a:lnTo>
                  <a:pt x="0" y="228688"/>
                </a:lnTo>
                <a:lnTo>
                  <a:pt x="320167" y="228688"/>
                </a:lnTo>
                <a:lnTo>
                  <a:pt x="274523" y="183172"/>
                </a:lnTo>
                <a:lnTo>
                  <a:pt x="274739" y="182943"/>
                </a:lnTo>
                <a:lnTo>
                  <a:pt x="45745" y="182943"/>
                </a:lnTo>
                <a:lnTo>
                  <a:pt x="45745" y="45732"/>
                </a:lnTo>
                <a:lnTo>
                  <a:pt x="274523" y="45732"/>
                </a:lnTo>
                <a:lnTo>
                  <a:pt x="320167" y="355"/>
                </a:lnTo>
                <a:lnTo>
                  <a:pt x="320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82619" y="444492"/>
            <a:ext cx="4661535" cy="302260"/>
          </a:xfrm>
          <a:custGeom>
            <a:avLst/>
            <a:gdLst/>
            <a:ahLst/>
            <a:cxnLst/>
            <a:rect l="l" t="t" r="r" b="b"/>
            <a:pathLst>
              <a:path w="4661534" h="302259">
                <a:moveTo>
                  <a:pt x="4661382" y="0"/>
                </a:moveTo>
                <a:lnTo>
                  <a:pt x="301726" y="0"/>
                </a:lnTo>
                <a:lnTo>
                  <a:pt x="0" y="301726"/>
                </a:lnTo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400800" y="481161"/>
            <a:ext cx="2934375" cy="1859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340" dirty="0">
                <a:solidFill>
                  <a:srgbClr val="FFFFFF"/>
                </a:solidFill>
                <a:latin typeface="Calibri"/>
                <a:cs typeface="Calibri"/>
              </a:rPr>
              <a:t>PRODUCTS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100" spc="3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s-ES" sz="1100" spc="245" dirty="0">
                <a:solidFill>
                  <a:srgbClr val="FFFFFF"/>
                </a:solidFill>
                <a:latin typeface="Calibri"/>
                <a:cs typeface="Calibri"/>
              </a:rPr>
              <a:t>ACCESS CONTROLS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238346" y="1030259"/>
            <a:ext cx="1430438" cy="630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s-ES" sz="4000" spc="1450" dirty="0"/>
              <a:t>K18</a:t>
            </a:r>
            <a:endParaRPr sz="4000" dirty="0"/>
          </a:p>
        </p:txBody>
      </p:sp>
      <p:sp>
        <p:nvSpPr>
          <p:cNvPr id="24" name="object 24"/>
          <p:cNvSpPr txBox="1"/>
          <p:nvPr/>
        </p:nvSpPr>
        <p:spPr>
          <a:xfrm>
            <a:off x="447065" y="1704772"/>
            <a:ext cx="2726055" cy="191718"/>
          </a:xfrm>
          <a:prstGeom prst="rect">
            <a:avLst/>
          </a:prstGeom>
          <a:solidFill>
            <a:srgbClr val="FE5100"/>
          </a:solidFill>
        </p:spPr>
        <p:txBody>
          <a:bodyPr vert="horz" wrap="square" lIns="0" tIns="29844" rIns="0" bIns="0" rtlCol="0">
            <a:spAutoFit/>
          </a:bodyPr>
          <a:lstStyle/>
          <a:p>
            <a:pPr marL="170180">
              <a:lnSpc>
                <a:spcPct val="100000"/>
              </a:lnSpc>
              <a:spcBef>
                <a:spcPts val="234"/>
              </a:spcBef>
            </a:pPr>
            <a:r>
              <a:rPr lang="es-ES" sz="1050" spc="215" dirty="0">
                <a:solidFill>
                  <a:srgbClr val="FFFFFF"/>
                </a:solidFill>
                <a:latin typeface="Calibri"/>
                <a:cs typeface="Calibri"/>
              </a:rPr>
              <a:t>ACCESS CONTROLS 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970589" y="1960721"/>
            <a:ext cx="4684361" cy="30591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US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K</a:t>
            </a:r>
            <a:r>
              <a:rPr lang="ru-RU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18        </a:t>
            </a:r>
            <a:r>
              <a:rPr lang="en-US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K</a:t>
            </a:r>
            <a:r>
              <a:rPr lang="ru-RU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арта доступа + </a:t>
            </a:r>
            <a:r>
              <a:rPr lang="en-US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P</a:t>
            </a:r>
            <a:r>
              <a:rPr lang="ru-RU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аспознавание лица  </a:t>
            </a:r>
            <a:endParaRPr lang="es-ES" sz="1200" dirty="0">
              <a:effectLst/>
              <a:latin typeface="Montserrat Light" panose="00000400000000000000" pitchFamily="2" charset="0"/>
              <a:ea typeface="Calibri" panose="020F0502020204030204" pitchFamily="34" charset="0"/>
            </a:endParaRPr>
          </a:p>
          <a:p>
            <a:endParaRPr lang="es-ES" sz="1200" dirty="0">
              <a:latin typeface="Montserrat Light" panose="00000400000000000000" pitchFamily="2" charset="0"/>
              <a:ea typeface="Calibri" panose="020F0502020204030204" pitchFamily="34" charset="0"/>
            </a:endParaRPr>
          </a:p>
          <a:p>
            <a:r>
              <a:rPr lang="ru-RU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( клавиатура для програмирования в комплекте)</a:t>
            </a:r>
            <a:endParaRPr lang="es-ES" sz="1200" dirty="0">
              <a:effectLst/>
              <a:latin typeface="Montserrat Light" panose="00000400000000000000" pitchFamily="2" charset="0"/>
              <a:ea typeface="Calibri" panose="020F0502020204030204" pitchFamily="34" charset="0"/>
            </a:endParaRPr>
          </a:p>
          <a:p>
            <a:endParaRPr lang="es-ES" sz="1200" dirty="0">
              <a:latin typeface="Montserrat Light" panose="00000400000000000000" pitchFamily="2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latin typeface="Montserrat Light" panose="00000400000000000000" pitchFamily="2" charset="0"/>
                <a:ea typeface="Calibri" panose="020F0502020204030204" pitchFamily="34" charset="0"/>
              </a:rPr>
              <a:t>P</a:t>
            </a:r>
            <a:r>
              <a:rPr lang="ru-RU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абочий ранг температур -25° до +60°</a:t>
            </a:r>
            <a:r>
              <a:rPr lang="es-ES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C</a:t>
            </a:r>
            <a:endParaRPr lang="es-ES" sz="1200" dirty="0">
              <a:latin typeface="Montserrat Light" panose="00000400000000000000" pitchFamily="2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Память на 200 000 событий, информация может быть скачана из устройства. </a:t>
            </a:r>
            <a:endParaRPr lang="es-ES" sz="1200" dirty="0">
              <a:effectLst/>
              <a:latin typeface="Montserrat Light" panose="00000400000000000000" pitchFamily="2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Выполнены из металла и закалённого стекла</a:t>
            </a:r>
            <a:r>
              <a:rPr lang="es-ES" sz="1200" dirty="0">
                <a:latin typeface="Montserrat Light" panose="00000400000000000000" pitchFamily="2" charset="0"/>
                <a:ea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A</a:t>
            </a:r>
            <a:r>
              <a:rPr lang="ru-RU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нтивандальные</a:t>
            </a:r>
            <a:r>
              <a:rPr lang="es-ES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 IK08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latin typeface="Montserrat Light" panose="00000400000000000000" pitchFamily="2" charset="0"/>
                <a:ea typeface="Calibri" panose="020F0502020204030204" pitchFamily="34" charset="0"/>
              </a:rPr>
              <a:t>O</a:t>
            </a:r>
            <a:r>
              <a:rPr lang="ru-RU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бладают водоустойчивым сертификатом </a:t>
            </a:r>
            <a:r>
              <a:rPr lang="es-ES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IP</a:t>
            </a:r>
            <a:r>
              <a:rPr lang="es-ES" sz="1200" dirty="0">
                <a:latin typeface="Montserrat Light" panose="00000400000000000000" pitchFamily="2" charset="0"/>
                <a:ea typeface="Calibri" panose="020F0502020204030204" pitchFamily="34" charset="0"/>
              </a:rPr>
              <a:t>44</a:t>
            </a:r>
            <a:r>
              <a:rPr lang="ru-RU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,</a:t>
            </a:r>
            <a:endParaRPr lang="es-ES" sz="1200" dirty="0">
              <a:latin typeface="Montserrat Light" panose="00000400000000000000" pitchFamily="2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Идеально подходит для офисных зданий, многоквартирных или частных домов, туристического жилья. </a:t>
            </a:r>
          </a:p>
          <a:p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s-E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7" name="Imagen 86">
            <a:extLst>
              <a:ext uri="{FF2B5EF4-FFF2-40B4-BE49-F238E27FC236}">
                <a16:creationId xmlns:a16="http://schemas.microsoft.com/office/drawing/2014/main" xmlns="" id="{331F0AB9-43F3-430C-A698-568808316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85" y="2362200"/>
            <a:ext cx="2524735" cy="3558224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55AA061E-31B5-411C-8396-35ACA9A800CE}"/>
              </a:ext>
            </a:extLst>
          </p:cNvPr>
          <p:cNvSpPr txBox="1"/>
          <p:nvPr/>
        </p:nvSpPr>
        <p:spPr>
          <a:xfrm>
            <a:off x="3811735" y="1238803"/>
            <a:ext cx="4669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Montserrat Medium" panose="00000600000000000000" pitchFamily="2" charset="0"/>
              </a:rPr>
              <a:t>Автономный контролёр доступа</a:t>
            </a:r>
            <a:endParaRPr lang="en-US" b="1" dirty="0">
              <a:latin typeface="Montserrat Medium" panose="00000600000000000000" pitchFamily="2" charset="0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939D4650-C676-4E1F-8A13-DB98434590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2"/>
            <a:ext cx="9144000" cy="725182"/>
          </a:xfrm>
          <a:prstGeom prst="rect">
            <a:avLst/>
          </a:prstGeom>
        </p:spPr>
      </p:pic>
      <p:sp>
        <p:nvSpPr>
          <p:cNvPr id="32" name="Nube 31">
            <a:extLst>
              <a:ext uri="{FF2B5EF4-FFF2-40B4-BE49-F238E27FC236}">
                <a16:creationId xmlns:a16="http://schemas.microsoft.com/office/drawing/2014/main" xmlns="" id="{FFC33844-AD03-5D15-624F-C11A1BB6EBA6}"/>
              </a:ext>
            </a:extLst>
          </p:cNvPr>
          <p:cNvSpPr/>
          <p:nvPr/>
        </p:nvSpPr>
        <p:spPr>
          <a:xfrm rot="1212946">
            <a:off x="7331242" y="430210"/>
            <a:ext cx="1562410" cy="840525"/>
          </a:xfrm>
          <a:prstGeom prst="cloud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 Black" panose="020B0A04020102020204" pitchFamily="34" charset="0"/>
              </a:rPr>
              <a:t>NEW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xmlns="" id="{BCBBAB70-7724-1069-385C-D605615D5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6380" y="4988909"/>
            <a:ext cx="3931539" cy="1805814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xmlns="" id="{6CD40952-FB13-DD8F-5F3D-6269FE9F1B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145" y="6073419"/>
            <a:ext cx="1427455" cy="589884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39EB3D00-F02B-1D2E-9666-D33F5C8A0E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8921" y="5220464"/>
            <a:ext cx="2254913" cy="146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697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858206" y="117548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274421" y="0"/>
                </a:moveTo>
                <a:lnTo>
                  <a:pt x="0" y="0"/>
                </a:lnTo>
                <a:lnTo>
                  <a:pt x="0" y="228701"/>
                </a:lnTo>
                <a:lnTo>
                  <a:pt x="274421" y="228701"/>
                </a:lnTo>
                <a:lnTo>
                  <a:pt x="320167" y="183172"/>
                </a:lnTo>
                <a:lnTo>
                  <a:pt x="320167" y="182956"/>
                </a:lnTo>
                <a:lnTo>
                  <a:pt x="45732" y="182956"/>
                </a:lnTo>
                <a:lnTo>
                  <a:pt x="45732" y="45745"/>
                </a:lnTo>
                <a:lnTo>
                  <a:pt x="320167" y="45745"/>
                </a:lnTo>
                <a:lnTo>
                  <a:pt x="274421" y="0"/>
                </a:lnTo>
                <a:close/>
              </a:path>
              <a:path w="320675" h="229235">
                <a:moveTo>
                  <a:pt x="320167" y="45745"/>
                </a:moveTo>
                <a:lnTo>
                  <a:pt x="255206" y="45745"/>
                </a:lnTo>
                <a:lnTo>
                  <a:pt x="274421" y="64960"/>
                </a:lnTo>
                <a:lnTo>
                  <a:pt x="274421" y="164147"/>
                </a:lnTo>
                <a:lnTo>
                  <a:pt x="255511" y="182956"/>
                </a:lnTo>
                <a:lnTo>
                  <a:pt x="320167" y="182956"/>
                </a:lnTo>
                <a:lnTo>
                  <a:pt x="320167" y="457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24103" y="32385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46975" y="163829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24103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21403" y="163283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7210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90002" y="117551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79" y="0"/>
                </a:moveTo>
                <a:lnTo>
                  <a:pt x="0" y="0"/>
                </a:lnTo>
                <a:lnTo>
                  <a:pt x="0" y="228688"/>
                </a:lnTo>
                <a:lnTo>
                  <a:pt x="45745" y="228688"/>
                </a:lnTo>
                <a:lnTo>
                  <a:pt x="45745" y="137223"/>
                </a:lnTo>
                <a:lnTo>
                  <a:pt x="320179" y="137223"/>
                </a:lnTo>
                <a:lnTo>
                  <a:pt x="320179" y="91478"/>
                </a:lnTo>
                <a:lnTo>
                  <a:pt x="45745" y="91478"/>
                </a:lnTo>
                <a:lnTo>
                  <a:pt x="45745" y="45732"/>
                </a:lnTo>
                <a:lnTo>
                  <a:pt x="320179" y="45732"/>
                </a:lnTo>
                <a:lnTo>
                  <a:pt x="320179" y="0"/>
                </a:lnTo>
                <a:close/>
              </a:path>
              <a:path w="320675" h="229235">
                <a:moveTo>
                  <a:pt x="274434" y="137223"/>
                </a:moveTo>
                <a:lnTo>
                  <a:pt x="223215" y="137223"/>
                </a:lnTo>
                <a:lnTo>
                  <a:pt x="268947" y="228688"/>
                </a:lnTo>
                <a:lnTo>
                  <a:pt x="320179" y="228688"/>
                </a:lnTo>
                <a:lnTo>
                  <a:pt x="274434" y="137223"/>
                </a:lnTo>
                <a:close/>
              </a:path>
              <a:path w="320675" h="229235">
                <a:moveTo>
                  <a:pt x="320179" y="45732"/>
                </a:moveTo>
                <a:lnTo>
                  <a:pt x="274434" y="45732"/>
                </a:lnTo>
                <a:lnTo>
                  <a:pt x="274434" y="91478"/>
                </a:lnTo>
                <a:lnTo>
                  <a:pt x="320179" y="91478"/>
                </a:lnTo>
                <a:lnTo>
                  <a:pt x="320179" y="457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44687" y="255270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21814" y="232409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21814" y="163829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45" y="45720"/>
                </a:lnTo>
                <a:lnTo>
                  <a:pt x="45745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21814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19114" y="254774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465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96248" y="163283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45732" y="0"/>
                </a:moveTo>
                <a:lnTo>
                  <a:pt x="0" y="0"/>
                </a:lnTo>
                <a:lnTo>
                  <a:pt x="0" y="45745"/>
                </a:lnTo>
                <a:lnTo>
                  <a:pt x="45732" y="45745"/>
                </a:lnTo>
                <a:lnTo>
                  <a:pt x="45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87716" y="32331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62151" y="25473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19"/>
                </a:moveTo>
                <a:lnTo>
                  <a:pt x="45732" y="45719"/>
                </a:lnTo>
                <a:lnTo>
                  <a:pt x="45732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87716" y="2318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87716" y="16329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32" y="45720"/>
                </a:lnTo>
                <a:lnTo>
                  <a:pt x="45732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687716" y="14043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55909" y="117556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67" y="0"/>
                </a:moveTo>
                <a:lnTo>
                  <a:pt x="0" y="0"/>
                </a:lnTo>
                <a:lnTo>
                  <a:pt x="0" y="228688"/>
                </a:lnTo>
                <a:lnTo>
                  <a:pt x="320167" y="228688"/>
                </a:lnTo>
                <a:lnTo>
                  <a:pt x="274523" y="183172"/>
                </a:lnTo>
                <a:lnTo>
                  <a:pt x="274739" y="182943"/>
                </a:lnTo>
                <a:lnTo>
                  <a:pt x="45745" y="182943"/>
                </a:lnTo>
                <a:lnTo>
                  <a:pt x="45745" y="45732"/>
                </a:lnTo>
                <a:lnTo>
                  <a:pt x="274523" y="45732"/>
                </a:lnTo>
                <a:lnTo>
                  <a:pt x="320167" y="355"/>
                </a:lnTo>
                <a:lnTo>
                  <a:pt x="320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83434" y="444492"/>
            <a:ext cx="4661535" cy="302260"/>
          </a:xfrm>
          <a:custGeom>
            <a:avLst/>
            <a:gdLst/>
            <a:ahLst/>
            <a:cxnLst/>
            <a:rect l="l" t="t" r="r" b="b"/>
            <a:pathLst>
              <a:path w="4661534" h="302259">
                <a:moveTo>
                  <a:pt x="4661382" y="0"/>
                </a:moveTo>
                <a:lnTo>
                  <a:pt x="301726" y="0"/>
                </a:lnTo>
                <a:lnTo>
                  <a:pt x="0" y="301726"/>
                </a:lnTo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670097" y="483725"/>
            <a:ext cx="3350895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340" dirty="0">
                <a:solidFill>
                  <a:srgbClr val="FFFFFF"/>
                </a:solidFill>
                <a:latin typeface="Calibri"/>
                <a:cs typeface="Calibri"/>
              </a:rPr>
              <a:t>PRODUCTS 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100" spc="290" dirty="0">
                <a:solidFill>
                  <a:srgbClr val="FFFFFF"/>
                </a:solidFill>
                <a:latin typeface="Calibri"/>
                <a:cs typeface="Calibri"/>
              </a:rPr>
              <a:t>ELECTROMAGNETIC</a:t>
            </a:r>
            <a:r>
              <a:rPr sz="11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370" dirty="0">
                <a:solidFill>
                  <a:srgbClr val="FFFFFF"/>
                </a:solidFill>
                <a:latin typeface="Calibri"/>
                <a:cs typeface="Calibri"/>
              </a:rPr>
              <a:t>LOCK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31765" y="1244462"/>
            <a:ext cx="350520" cy="333375"/>
          </a:xfrm>
          <a:custGeom>
            <a:avLst/>
            <a:gdLst/>
            <a:ahLst/>
            <a:cxnLst/>
            <a:rect l="l" t="t" r="r" b="b"/>
            <a:pathLst>
              <a:path w="350519" h="333375">
                <a:moveTo>
                  <a:pt x="249758" y="0"/>
                </a:moveTo>
                <a:lnTo>
                  <a:pt x="0" y="0"/>
                </a:lnTo>
                <a:lnTo>
                  <a:pt x="0" y="333006"/>
                </a:lnTo>
                <a:lnTo>
                  <a:pt x="65341" y="333006"/>
                </a:lnTo>
                <a:lnTo>
                  <a:pt x="65341" y="225069"/>
                </a:lnTo>
                <a:lnTo>
                  <a:pt x="249758" y="225069"/>
                </a:lnTo>
                <a:lnTo>
                  <a:pt x="297675" y="219989"/>
                </a:lnTo>
                <a:lnTo>
                  <a:pt x="334051" y="197784"/>
                </a:lnTo>
                <a:lnTo>
                  <a:pt x="347519" y="165531"/>
                </a:lnTo>
                <a:lnTo>
                  <a:pt x="65341" y="165531"/>
                </a:lnTo>
                <a:lnTo>
                  <a:pt x="65341" y="65824"/>
                </a:lnTo>
                <a:lnTo>
                  <a:pt x="347959" y="65824"/>
                </a:lnTo>
                <a:lnTo>
                  <a:pt x="347575" y="63040"/>
                </a:lnTo>
                <a:lnTo>
                  <a:pt x="328650" y="21780"/>
                </a:lnTo>
                <a:lnTo>
                  <a:pt x="287416" y="2861"/>
                </a:lnTo>
                <a:lnTo>
                  <a:pt x="263460" y="318"/>
                </a:lnTo>
                <a:lnTo>
                  <a:pt x="249758" y="0"/>
                </a:lnTo>
                <a:close/>
              </a:path>
              <a:path w="350519" h="333375">
                <a:moveTo>
                  <a:pt x="347959" y="65824"/>
                </a:moveTo>
                <a:lnTo>
                  <a:pt x="249758" y="65824"/>
                </a:lnTo>
                <a:lnTo>
                  <a:pt x="258935" y="66307"/>
                </a:lnTo>
                <a:lnTo>
                  <a:pt x="266633" y="67759"/>
                </a:lnTo>
                <a:lnTo>
                  <a:pt x="285572" y="101155"/>
                </a:lnTo>
                <a:lnTo>
                  <a:pt x="285572" y="131660"/>
                </a:lnTo>
                <a:lnTo>
                  <a:pt x="258935" y="165031"/>
                </a:lnTo>
                <a:lnTo>
                  <a:pt x="249758" y="165531"/>
                </a:lnTo>
                <a:lnTo>
                  <a:pt x="347519" y="165531"/>
                </a:lnTo>
                <a:lnTo>
                  <a:pt x="350431" y="101155"/>
                </a:lnTo>
                <a:lnTo>
                  <a:pt x="350114" y="87242"/>
                </a:lnTo>
                <a:lnTo>
                  <a:pt x="349162" y="74536"/>
                </a:lnTo>
                <a:lnTo>
                  <a:pt x="347959" y="6582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7681" y="1244464"/>
            <a:ext cx="378460" cy="333375"/>
          </a:xfrm>
          <a:custGeom>
            <a:avLst/>
            <a:gdLst/>
            <a:ahLst/>
            <a:cxnLst/>
            <a:rect l="l" t="t" r="r" b="b"/>
            <a:pathLst>
              <a:path w="378459" h="333375">
                <a:moveTo>
                  <a:pt x="272021" y="0"/>
                </a:moveTo>
                <a:lnTo>
                  <a:pt x="0" y="0"/>
                </a:lnTo>
                <a:lnTo>
                  <a:pt x="0" y="332994"/>
                </a:lnTo>
                <a:lnTo>
                  <a:pt x="65836" y="332994"/>
                </a:lnTo>
                <a:lnTo>
                  <a:pt x="65836" y="224104"/>
                </a:lnTo>
                <a:lnTo>
                  <a:pt x="255695" y="224104"/>
                </a:lnTo>
                <a:lnTo>
                  <a:pt x="254596" y="223126"/>
                </a:lnTo>
                <a:lnTo>
                  <a:pt x="269479" y="222871"/>
                </a:lnTo>
                <a:lnTo>
                  <a:pt x="283152" y="222103"/>
                </a:lnTo>
                <a:lnTo>
                  <a:pt x="326228" y="213145"/>
                </a:lnTo>
                <a:lnTo>
                  <a:pt x="357829" y="182443"/>
                </a:lnTo>
                <a:lnTo>
                  <a:pt x="362314" y="169405"/>
                </a:lnTo>
                <a:lnTo>
                  <a:pt x="65836" y="169405"/>
                </a:lnTo>
                <a:lnTo>
                  <a:pt x="65836" y="66306"/>
                </a:lnTo>
                <a:lnTo>
                  <a:pt x="364613" y="66306"/>
                </a:lnTo>
                <a:lnTo>
                  <a:pt x="364517" y="65609"/>
                </a:lnTo>
                <a:lnTo>
                  <a:pt x="351261" y="29762"/>
                </a:lnTo>
                <a:lnTo>
                  <a:pt x="316801" y="5562"/>
                </a:lnTo>
                <a:lnTo>
                  <a:pt x="284801" y="347"/>
                </a:lnTo>
                <a:lnTo>
                  <a:pt x="272021" y="0"/>
                </a:lnTo>
                <a:close/>
              </a:path>
              <a:path w="378459" h="333375">
                <a:moveTo>
                  <a:pt x="255695" y="224104"/>
                </a:moveTo>
                <a:lnTo>
                  <a:pt x="170853" y="224104"/>
                </a:lnTo>
                <a:lnTo>
                  <a:pt x="286054" y="332994"/>
                </a:lnTo>
                <a:lnTo>
                  <a:pt x="378015" y="332994"/>
                </a:lnTo>
                <a:lnTo>
                  <a:pt x="255695" y="224104"/>
                </a:lnTo>
                <a:close/>
              </a:path>
              <a:path w="378459" h="333375">
                <a:moveTo>
                  <a:pt x="364613" y="66306"/>
                </a:moveTo>
                <a:lnTo>
                  <a:pt x="270090" y="66306"/>
                </a:lnTo>
                <a:lnTo>
                  <a:pt x="279749" y="67049"/>
                </a:lnTo>
                <a:lnTo>
                  <a:pt x="287445" y="69275"/>
                </a:lnTo>
                <a:lnTo>
                  <a:pt x="302514" y="114223"/>
                </a:lnTo>
                <a:lnTo>
                  <a:pt x="302514" y="130187"/>
                </a:lnTo>
                <a:lnTo>
                  <a:pt x="285026" y="167225"/>
                </a:lnTo>
                <a:lnTo>
                  <a:pt x="270090" y="169405"/>
                </a:lnTo>
                <a:lnTo>
                  <a:pt x="362314" y="169405"/>
                </a:lnTo>
                <a:lnTo>
                  <a:pt x="363970" y="162903"/>
                </a:lnTo>
                <a:lnTo>
                  <a:pt x="365860" y="151134"/>
                </a:lnTo>
                <a:lnTo>
                  <a:pt x="366994" y="137972"/>
                </a:lnTo>
                <a:lnTo>
                  <a:pt x="367372" y="123418"/>
                </a:lnTo>
                <a:lnTo>
                  <a:pt x="367368" y="102893"/>
                </a:lnTo>
                <a:lnTo>
                  <a:pt x="367055" y="89573"/>
                </a:lnTo>
                <a:lnTo>
                  <a:pt x="366104" y="77079"/>
                </a:lnTo>
                <a:lnTo>
                  <a:pt x="364613" y="6630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44907" y="1244470"/>
            <a:ext cx="384175" cy="333375"/>
          </a:xfrm>
          <a:custGeom>
            <a:avLst/>
            <a:gdLst/>
            <a:ahLst/>
            <a:cxnLst/>
            <a:rect l="l" t="t" r="r" b="b"/>
            <a:pathLst>
              <a:path w="384175" h="333375">
                <a:moveTo>
                  <a:pt x="279768" y="0"/>
                </a:moveTo>
                <a:lnTo>
                  <a:pt x="104076" y="0"/>
                </a:lnTo>
                <a:lnTo>
                  <a:pt x="89491" y="331"/>
                </a:lnTo>
                <a:lnTo>
                  <a:pt x="44292" y="8433"/>
                </a:lnTo>
                <a:lnTo>
                  <a:pt x="11495" y="37866"/>
                </a:lnTo>
                <a:lnTo>
                  <a:pt x="1209" y="79859"/>
                </a:lnTo>
                <a:lnTo>
                  <a:pt x="0" y="107937"/>
                </a:lnTo>
                <a:lnTo>
                  <a:pt x="9" y="225539"/>
                </a:lnTo>
                <a:lnTo>
                  <a:pt x="2745" y="265477"/>
                </a:lnTo>
                <a:lnTo>
                  <a:pt x="16184" y="302957"/>
                </a:lnTo>
                <a:lnTo>
                  <a:pt x="53733" y="327672"/>
                </a:lnTo>
                <a:lnTo>
                  <a:pt x="104076" y="332994"/>
                </a:lnTo>
                <a:lnTo>
                  <a:pt x="279768" y="332994"/>
                </a:lnTo>
                <a:lnTo>
                  <a:pt x="318742" y="330004"/>
                </a:lnTo>
                <a:lnTo>
                  <a:pt x="355013" y="315601"/>
                </a:lnTo>
                <a:lnTo>
                  <a:pt x="378752" y="276364"/>
                </a:lnTo>
                <a:lnTo>
                  <a:pt x="380512" y="267652"/>
                </a:lnTo>
                <a:lnTo>
                  <a:pt x="96647" y="267652"/>
                </a:lnTo>
                <a:lnTo>
                  <a:pt x="90436" y="267004"/>
                </a:lnTo>
                <a:lnTo>
                  <a:pt x="64858" y="233946"/>
                </a:lnTo>
                <a:lnTo>
                  <a:pt x="64881" y="107937"/>
                </a:lnTo>
                <a:lnTo>
                  <a:pt x="78748" y="70860"/>
                </a:lnTo>
                <a:lnTo>
                  <a:pt x="104076" y="65824"/>
                </a:lnTo>
                <a:lnTo>
                  <a:pt x="380609" y="65824"/>
                </a:lnTo>
                <a:lnTo>
                  <a:pt x="378752" y="56629"/>
                </a:lnTo>
                <a:lnTo>
                  <a:pt x="355013" y="17387"/>
                </a:lnTo>
                <a:lnTo>
                  <a:pt x="318742" y="2989"/>
                </a:lnTo>
                <a:lnTo>
                  <a:pt x="293936" y="331"/>
                </a:lnTo>
                <a:lnTo>
                  <a:pt x="279768" y="0"/>
                </a:lnTo>
                <a:close/>
              </a:path>
              <a:path w="384175" h="333375">
                <a:moveTo>
                  <a:pt x="380609" y="65824"/>
                </a:moveTo>
                <a:lnTo>
                  <a:pt x="279285" y="65824"/>
                </a:lnTo>
                <a:lnTo>
                  <a:pt x="289357" y="66383"/>
                </a:lnTo>
                <a:lnTo>
                  <a:pt x="297799" y="68062"/>
                </a:lnTo>
                <a:lnTo>
                  <a:pt x="318468" y="107937"/>
                </a:lnTo>
                <a:lnTo>
                  <a:pt x="318490" y="225539"/>
                </a:lnTo>
                <a:lnTo>
                  <a:pt x="317959" y="236885"/>
                </a:lnTo>
                <a:lnTo>
                  <a:pt x="289551" y="267109"/>
                </a:lnTo>
                <a:lnTo>
                  <a:pt x="279285" y="267652"/>
                </a:lnTo>
                <a:lnTo>
                  <a:pt x="380512" y="267652"/>
                </a:lnTo>
                <a:lnTo>
                  <a:pt x="383821" y="225539"/>
                </a:lnTo>
                <a:lnTo>
                  <a:pt x="383832" y="107937"/>
                </a:lnTo>
                <a:lnTo>
                  <a:pt x="383515" y="93292"/>
                </a:lnTo>
                <a:lnTo>
                  <a:pt x="382563" y="79859"/>
                </a:lnTo>
                <a:lnTo>
                  <a:pt x="380976" y="67637"/>
                </a:lnTo>
                <a:lnTo>
                  <a:pt x="380609" y="6582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19005" y="1444846"/>
            <a:ext cx="0" cy="132080"/>
          </a:xfrm>
          <a:custGeom>
            <a:avLst/>
            <a:gdLst/>
            <a:ahLst/>
            <a:cxnLst/>
            <a:rect l="l" t="t" r="r" b="b"/>
            <a:pathLst>
              <a:path h="132080">
                <a:moveTo>
                  <a:pt x="0" y="0"/>
                </a:moveTo>
                <a:lnTo>
                  <a:pt x="0" y="132079"/>
                </a:lnTo>
              </a:path>
            </a:pathLst>
          </a:custGeom>
          <a:ln w="6534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86334" y="1415635"/>
            <a:ext cx="307340" cy="0"/>
          </a:xfrm>
          <a:custGeom>
            <a:avLst/>
            <a:gdLst/>
            <a:ahLst/>
            <a:cxnLst/>
            <a:rect l="l" t="t" r="r" b="b"/>
            <a:pathLst>
              <a:path w="307339">
                <a:moveTo>
                  <a:pt x="0" y="0"/>
                </a:moveTo>
                <a:lnTo>
                  <a:pt x="307340" y="0"/>
                </a:lnTo>
              </a:path>
            </a:pathLst>
          </a:custGeom>
          <a:ln w="584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86334" y="1310225"/>
            <a:ext cx="65405" cy="76200"/>
          </a:xfrm>
          <a:custGeom>
            <a:avLst/>
            <a:gdLst/>
            <a:ahLst/>
            <a:cxnLst/>
            <a:rect l="l" t="t" r="r" b="b"/>
            <a:pathLst>
              <a:path w="65405" h="76200">
                <a:moveTo>
                  <a:pt x="0" y="76200"/>
                </a:moveTo>
                <a:lnTo>
                  <a:pt x="65341" y="76200"/>
                </a:lnTo>
                <a:lnTo>
                  <a:pt x="65341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86334" y="1277205"/>
            <a:ext cx="313055" cy="0"/>
          </a:xfrm>
          <a:custGeom>
            <a:avLst/>
            <a:gdLst/>
            <a:ahLst/>
            <a:cxnLst/>
            <a:rect l="l" t="t" r="r" b="b"/>
            <a:pathLst>
              <a:path w="313055">
                <a:moveTo>
                  <a:pt x="0" y="0"/>
                </a:moveTo>
                <a:lnTo>
                  <a:pt x="312674" y="0"/>
                </a:lnTo>
              </a:path>
            </a:pathLst>
          </a:custGeom>
          <a:ln w="660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80140" y="1244464"/>
            <a:ext cx="433705" cy="333375"/>
          </a:xfrm>
          <a:custGeom>
            <a:avLst/>
            <a:gdLst/>
            <a:ahLst/>
            <a:cxnLst/>
            <a:rect l="l" t="t" r="r" b="b"/>
            <a:pathLst>
              <a:path w="433705" h="333375">
                <a:moveTo>
                  <a:pt x="250710" y="0"/>
                </a:moveTo>
                <a:lnTo>
                  <a:pt x="182473" y="0"/>
                </a:lnTo>
                <a:lnTo>
                  <a:pt x="0" y="332993"/>
                </a:lnTo>
                <a:lnTo>
                  <a:pt x="74536" y="332993"/>
                </a:lnTo>
                <a:lnTo>
                  <a:pt x="116166" y="255562"/>
                </a:lnTo>
                <a:lnTo>
                  <a:pt x="390753" y="255562"/>
                </a:lnTo>
                <a:lnTo>
                  <a:pt x="362101" y="203276"/>
                </a:lnTo>
                <a:lnTo>
                  <a:pt x="141325" y="203276"/>
                </a:lnTo>
                <a:lnTo>
                  <a:pt x="216839" y="65341"/>
                </a:lnTo>
                <a:lnTo>
                  <a:pt x="286516" y="65341"/>
                </a:lnTo>
                <a:lnTo>
                  <a:pt x="250710" y="0"/>
                </a:lnTo>
                <a:close/>
              </a:path>
              <a:path w="433705" h="333375">
                <a:moveTo>
                  <a:pt x="390753" y="255562"/>
                </a:moveTo>
                <a:lnTo>
                  <a:pt x="317030" y="255562"/>
                </a:lnTo>
                <a:lnTo>
                  <a:pt x="358648" y="332993"/>
                </a:lnTo>
                <a:lnTo>
                  <a:pt x="433184" y="332993"/>
                </a:lnTo>
                <a:lnTo>
                  <a:pt x="390753" y="255562"/>
                </a:lnTo>
                <a:close/>
              </a:path>
              <a:path w="433705" h="333375">
                <a:moveTo>
                  <a:pt x="286516" y="65341"/>
                </a:moveTo>
                <a:lnTo>
                  <a:pt x="216839" y="65341"/>
                </a:lnTo>
                <a:lnTo>
                  <a:pt x="292341" y="203276"/>
                </a:lnTo>
                <a:lnTo>
                  <a:pt x="362101" y="203276"/>
                </a:lnTo>
                <a:lnTo>
                  <a:pt x="286516" y="6534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38985" y="1244469"/>
            <a:ext cx="352425" cy="333375"/>
          </a:xfrm>
          <a:custGeom>
            <a:avLst/>
            <a:gdLst/>
            <a:ahLst/>
            <a:cxnLst/>
            <a:rect l="l" t="t" r="r" b="b"/>
            <a:pathLst>
              <a:path w="352425" h="333375">
                <a:moveTo>
                  <a:pt x="340740" y="0"/>
                </a:moveTo>
                <a:lnTo>
                  <a:pt x="107454" y="0"/>
                </a:lnTo>
                <a:lnTo>
                  <a:pt x="92826" y="331"/>
                </a:lnTo>
                <a:lnTo>
                  <a:pt x="46600" y="8348"/>
                </a:lnTo>
                <a:lnTo>
                  <a:pt x="12455" y="34601"/>
                </a:lnTo>
                <a:lnTo>
                  <a:pt x="331" y="81495"/>
                </a:lnTo>
                <a:lnTo>
                  <a:pt x="0" y="104533"/>
                </a:lnTo>
                <a:lnTo>
                  <a:pt x="331" y="115549"/>
                </a:lnTo>
                <a:lnTo>
                  <a:pt x="12396" y="159724"/>
                </a:lnTo>
                <a:lnTo>
                  <a:pt x="45859" y="185738"/>
                </a:lnTo>
                <a:lnTo>
                  <a:pt x="91129" y="193748"/>
                </a:lnTo>
                <a:lnTo>
                  <a:pt x="105511" y="194081"/>
                </a:lnTo>
                <a:lnTo>
                  <a:pt x="240550" y="194081"/>
                </a:lnTo>
                <a:lnTo>
                  <a:pt x="252351" y="194581"/>
                </a:lnTo>
                <a:lnTo>
                  <a:pt x="284030" y="221264"/>
                </a:lnTo>
                <a:lnTo>
                  <a:pt x="284606" y="230860"/>
                </a:lnTo>
                <a:lnTo>
                  <a:pt x="284606" y="237972"/>
                </a:lnTo>
                <a:lnTo>
                  <a:pt x="255155" y="267093"/>
                </a:lnTo>
                <a:lnTo>
                  <a:pt x="247815" y="267652"/>
                </a:lnTo>
                <a:lnTo>
                  <a:pt x="12585" y="267652"/>
                </a:lnTo>
                <a:lnTo>
                  <a:pt x="12083" y="275872"/>
                </a:lnTo>
                <a:lnTo>
                  <a:pt x="11550" y="284057"/>
                </a:lnTo>
                <a:lnTo>
                  <a:pt x="10989" y="292209"/>
                </a:lnTo>
                <a:lnTo>
                  <a:pt x="9808" y="308449"/>
                </a:lnTo>
                <a:lnTo>
                  <a:pt x="9239" y="316748"/>
                </a:lnTo>
                <a:lnTo>
                  <a:pt x="8710" y="324977"/>
                </a:lnTo>
                <a:lnTo>
                  <a:pt x="8229" y="332994"/>
                </a:lnTo>
                <a:lnTo>
                  <a:pt x="243458" y="332994"/>
                </a:lnTo>
                <a:lnTo>
                  <a:pt x="282846" y="330138"/>
                </a:lnTo>
                <a:lnTo>
                  <a:pt x="320521" y="316748"/>
                </a:lnTo>
                <a:lnTo>
                  <a:pt x="346062" y="281686"/>
                </a:lnTo>
                <a:lnTo>
                  <a:pt x="351842" y="237972"/>
                </a:lnTo>
                <a:lnTo>
                  <a:pt x="351878" y="225056"/>
                </a:lnTo>
                <a:lnTo>
                  <a:pt x="351514" y="214517"/>
                </a:lnTo>
                <a:lnTo>
                  <a:pt x="338450" y="172246"/>
                </a:lnTo>
                <a:lnTo>
                  <a:pt x="302963" y="147365"/>
                </a:lnTo>
                <a:lnTo>
                  <a:pt x="255433" y="139701"/>
                </a:lnTo>
                <a:lnTo>
                  <a:pt x="240550" y="139382"/>
                </a:lnTo>
                <a:lnTo>
                  <a:pt x="107454" y="139382"/>
                </a:lnTo>
                <a:lnTo>
                  <a:pt x="96332" y="138853"/>
                </a:lnTo>
                <a:lnTo>
                  <a:pt x="66835" y="111816"/>
                </a:lnTo>
                <a:lnTo>
                  <a:pt x="66306" y="102603"/>
                </a:lnTo>
                <a:lnTo>
                  <a:pt x="66835" y="93406"/>
                </a:lnTo>
                <a:lnTo>
                  <a:pt x="96332" y="66808"/>
                </a:lnTo>
                <a:lnTo>
                  <a:pt x="107454" y="66294"/>
                </a:lnTo>
                <a:lnTo>
                  <a:pt x="332511" y="66294"/>
                </a:lnTo>
                <a:lnTo>
                  <a:pt x="333697" y="57878"/>
                </a:lnTo>
                <a:lnTo>
                  <a:pt x="334819" y="49549"/>
                </a:lnTo>
                <a:lnTo>
                  <a:pt x="335879" y="41305"/>
                </a:lnTo>
                <a:lnTo>
                  <a:pt x="336880" y="33147"/>
                </a:lnTo>
                <a:lnTo>
                  <a:pt x="337844" y="24995"/>
                </a:lnTo>
                <a:lnTo>
                  <a:pt x="34074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75514" y="1310293"/>
            <a:ext cx="0" cy="267335"/>
          </a:xfrm>
          <a:custGeom>
            <a:avLst/>
            <a:gdLst/>
            <a:ahLst/>
            <a:cxnLst/>
            <a:rect l="l" t="t" r="r" b="b"/>
            <a:pathLst>
              <a:path h="267334">
                <a:moveTo>
                  <a:pt x="0" y="0"/>
                </a:moveTo>
                <a:lnTo>
                  <a:pt x="0" y="267169"/>
                </a:lnTo>
              </a:path>
            </a:pathLst>
          </a:custGeom>
          <a:ln w="6534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21355" y="1277381"/>
            <a:ext cx="308610" cy="0"/>
          </a:xfrm>
          <a:custGeom>
            <a:avLst/>
            <a:gdLst/>
            <a:ahLst/>
            <a:cxnLst/>
            <a:rect l="l" t="t" r="r" b="b"/>
            <a:pathLst>
              <a:path w="308610">
                <a:moveTo>
                  <a:pt x="0" y="0"/>
                </a:moveTo>
                <a:lnTo>
                  <a:pt x="308330" y="0"/>
                </a:lnTo>
              </a:path>
            </a:pathLst>
          </a:custGeom>
          <a:ln w="6582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03681" y="1695818"/>
            <a:ext cx="2726055" cy="237490"/>
          </a:xfrm>
          <a:prstGeom prst="rect">
            <a:avLst/>
          </a:prstGeom>
          <a:solidFill>
            <a:srgbClr val="FE5100"/>
          </a:solidFill>
        </p:spPr>
        <p:txBody>
          <a:bodyPr vert="horz" wrap="square" lIns="0" tIns="29844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234"/>
              </a:spcBef>
            </a:pPr>
            <a:r>
              <a:rPr sz="1050" spc="145" dirty="0">
                <a:solidFill>
                  <a:srgbClr val="FFFFFF"/>
                </a:solidFill>
                <a:latin typeface="Calibri"/>
                <a:cs typeface="Calibri"/>
              </a:rPr>
              <a:t>RIM </a:t>
            </a:r>
            <a:r>
              <a:rPr sz="1050" spc="260" dirty="0">
                <a:solidFill>
                  <a:srgbClr val="FFFFFF"/>
                </a:solidFill>
                <a:latin typeface="Calibri"/>
                <a:cs typeface="Calibri"/>
              </a:rPr>
              <a:t>ELECTROMAGNETIC</a:t>
            </a:r>
            <a:r>
              <a:rPr sz="10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340" dirty="0">
                <a:solidFill>
                  <a:srgbClr val="FFFFFF"/>
                </a:solidFill>
                <a:latin typeface="Calibri"/>
                <a:cs typeface="Calibri"/>
              </a:rPr>
              <a:t>LOCK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124146" y="1651538"/>
            <a:ext cx="4356100" cy="10902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r>
              <a:rPr lang="ru-RU" sz="1400" b="0" spc="1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Инновационный продукт, состоящий из электромагнитного замка и двух алюминиевых профилей, один из которых крепится на дверь, а второй на дверную раму. </a:t>
            </a:r>
            <a:endParaRPr sz="1400" dirty="0">
              <a:latin typeface="Montserrat Light" panose="00000400000000000000" pitchFamily="2" charset="0"/>
              <a:cs typeface="Calibri Ligh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124146" y="2884886"/>
            <a:ext cx="4358005" cy="110902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4"/>
              </a:spcBef>
            </a:pPr>
            <a:r>
              <a:rPr lang="ru-RU" sz="14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Приводится в действие встроенной ручкой. </a:t>
            </a:r>
            <a:endParaRPr lang="es-ES" sz="1400" b="0" dirty="0">
              <a:solidFill>
                <a:srgbClr val="231F20"/>
              </a:solidFill>
              <a:latin typeface="Montserrat Light" panose="00000400000000000000" pitchFamily="2" charset="0"/>
              <a:cs typeface="Calibri Light"/>
            </a:endParaRPr>
          </a:p>
          <a:p>
            <a:pPr marL="12700" algn="just">
              <a:lnSpc>
                <a:spcPct val="100000"/>
              </a:lnSpc>
              <a:spcBef>
                <a:spcPts val="114"/>
              </a:spcBef>
            </a:pPr>
            <a:endParaRPr sz="1450" dirty="0">
              <a:latin typeface="Montserrat Light" panose="00000400000000000000" pitchFamily="2" charset="0"/>
              <a:cs typeface="Times New Roman"/>
            </a:endParaRPr>
          </a:p>
          <a:p>
            <a:pPr marL="12700" marR="5080" algn="just">
              <a:lnSpc>
                <a:spcPct val="101200"/>
              </a:lnSpc>
            </a:pPr>
            <a:r>
              <a:rPr lang="ru-RU" sz="1400" b="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Простая и быстрая установка, работа в режиме от 12 до 48</a:t>
            </a:r>
            <a:r>
              <a:rPr lang="es-ES" sz="1400" b="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 VDC </a:t>
            </a:r>
            <a:r>
              <a:rPr lang="ru-RU" sz="1400" b="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, удерживающая сила до 600кг. </a:t>
            </a:r>
            <a:endParaRPr sz="1400" dirty="0">
              <a:latin typeface="Montserrat Light" panose="00000400000000000000" pitchFamily="2" charset="0"/>
              <a:cs typeface="Calibri Light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73724" y="2242736"/>
            <a:ext cx="398268" cy="42500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58404" y="2748168"/>
            <a:ext cx="0" cy="1632585"/>
          </a:xfrm>
          <a:custGeom>
            <a:avLst/>
            <a:gdLst/>
            <a:ahLst/>
            <a:cxnLst/>
            <a:rect l="l" t="t" r="r" b="b"/>
            <a:pathLst>
              <a:path h="1632585">
                <a:moveTo>
                  <a:pt x="0" y="0"/>
                </a:moveTo>
                <a:lnTo>
                  <a:pt x="0" y="1632343"/>
                </a:lnTo>
              </a:path>
            </a:pathLst>
          </a:custGeom>
          <a:ln w="57086">
            <a:solidFill>
              <a:srgbClr val="F26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70144" y="2901054"/>
            <a:ext cx="88265" cy="1657350"/>
          </a:xfrm>
          <a:custGeom>
            <a:avLst/>
            <a:gdLst/>
            <a:ahLst/>
            <a:cxnLst/>
            <a:rect l="l" t="t" r="r" b="b"/>
            <a:pathLst>
              <a:path w="88264" h="1657350">
                <a:moveTo>
                  <a:pt x="55612" y="1655978"/>
                </a:moveTo>
                <a:lnTo>
                  <a:pt x="43548" y="1655978"/>
                </a:lnTo>
                <a:lnTo>
                  <a:pt x="50368" y="1657070"/>
                </a:lnTo>
                <a:lnTo>
                  <a:pt x="55612" y="1655978"/>
                </a:lnTo>
                <a:close/>
              </a:path>
              <a:path w="88264" h="1657350">
                <a:moveTo>
                  <a:pt x="21196" y="1333"/>
                </a:moveTo>
                <a:lnTo>
                  <a:pt x="9735" y="3674"/>
                </a:lnTo>
                <a:lnTo>
                  <a:pt x="3706" y="6248"/>
                </a:lnTo>
                <a:lnTo>
                  <a:pt x="1124" y="10670"/>
                </a:lnTo>
                <a:lnTo>
                  <a:pt x="0" y="18554"/>
                </a:lnTo>
                <a:lnTo>
                  <a:pt x="14833" y="1637639"/>
                </a:lnTo>
                <a:lnTo>
                  <a:pt x="15595" y="1638592"/>
                </a:lnTo>
                <a:lnTo>
                  <a:pt x="15608" y="1639722"/>
                </a:lnTo>
                <a:lnTo>
                  <a:pt x="15189" y="1640166"/>
                </a:lnTo>
                <a:lnTo>
                  <a:pt x="17500" y="1640865"/>
                </a:lnTo>
                <a:lnTo>
                  <a:pt x="22491" y="1645945"/>
                </a:lnTo>
                <a:lnTo>
                  <a:pt x="23596" y="1646326"/>
                </a:lnTo>
                <a:lnTo>
                  <a:pt x="23393" y="1647621"/>
                </a:lnTo>
                <a:lnTo>
                  <a:pt x="26009" y="1647990"/>
                </a:lnTo>
                <a:lnTo>
                  <a:pt x="30213" y="1650923"/>
                </a:lnTo>
                <a:lnTo>
                  <a:pt x="34658" y="1653146"/>
                </a:lnTo>
                <a:lnTo>
                  <a:pt x="34239" y="1654619"/>
                </a:lnTo>
                <a:lnTo>
                  <a:pt x="37719" y="1654695"/>
                </a:lnTo>
                <a:lnTo>
                  <a:pt x="39293" y="1655140"/>
                </a:lnTo>
                <a:lnTo>
                  <a:pt x="40335" y="1656232"/>
                </a:lnTo>
                <a:lnTo>
                  <a:pt x="43548" y="1655978"/>
                </a:lnTo>
                <a:lnTo>
                  <a:pt x="55612" y="1655978"/>
                </a:lnTo>
                <a:lnTo>
                  <a:pt x="58356" y="1655406"/>
                </a:lnTo>
                <a:lnTo>
                  <a:pt x="87249" y="1648561"/>
                </a:lnTo>
                <a:lnTo>
                  <a:pt x="87820" y="1648561"/>
                </a:lnTo>
                <a:lnTo>
                  <a:pt x="73050" y="35039"/>
                </a:lnTo>
                <a:lnTo>
                  <a:pt x="47510" y="35039"/>
                </a:lnTo>
                <a:lnTo>
                  <a:pt x="46342" y="34315"/>
                </a:lnTo>
                <a:lnTo>
                  <a:pt x="46228" y="12192"/>
                </a:lnTo>
                <a:lnTo>
                  <a:pt x="44526" y="12166"/>
                </a:lnTo>
                <a:lnTo>
                  <a:pt x="44729" y="11925"/>
                </a:lnTo>
                <a:lnTo>
                  <a:pt x="36931" y="7200"/>
                </a:lnTo>
                <a:lnTo>
                  <a:pt x="36931" y="6362"/>
                </a:lnTo>
                <a:lnTo>
                  <a:pt x="36080" y="5829"/>
                </a:lnTo>
                <a:lnTo>
                  <a:pt x="34709" y="5803"/>
                </a:lnTo>
                <a:lnTo>
                  <a:pt x="27650" y="1511"/>
                </a:lnTo>
                <a:lnTo>
                  <a:pt x="21513" y="1511"/>
                </a:lnTo>
                <a:lnTo>
                  <a:pt x="21196" y="1333"/>
                </a:lnTo>
                <a:close/>
              </a:path>
              <a:path w="88264" h="1657350">
                <a:moveTo>
                  <a:pt x="87820" y="1648561"/>
                </a:moveTo>
                <a:lnTo>
                  <a:pt x="87249" y="1648561"/>
                </a:lnTo>
                <a:lnTo>
                  <a:pt x="87820" y="1648587"/>
                </a:lnTo>
                <a:close/>
              </a:path>
              <a:path w="88264" h="1657350">
                <a:moveTo>
                  <a:pt x="72834" y="28930"/>
                </a:moveTo>
                <a:lnTo>
                  <a:pt x="71869" y="29133"/>
                </a:lnTo>
                <a:lnTo>
                  <a:pt x="48158" y="34709"/>
                </a:lnTo>
                <a:lnTo>
                  <a:pt x="47510" y="35039"/>
                </a:lnTo>
                <a:lnTo>
                  <a:pt x="73050" y="35039"/>
                </a:lnTo>
                <a:lnTo>
                  <a:pt x="72999" y="29489"/>
                </a:lnTo>
                <a:lnTo>
                  <a:pt x="72834" y="28930"/>
                </a:lnTo>
                <a:close/>
              </a:path>
              <a:path w="88264" h="1657350">
                <a:moveTo>
                  <a:pt x="45161" y="11684"/>
                </a:moveTo>
                <a:lnTo>
                  <a:pt x="44526" y="12166"/>
                </a:lnTo>
                <a:lnTo>
                  <a:pt x="46205" y="12166"/>
                </a:lnTo>
                <a:lnTo>
                  <a:pt x="45872" y="11785"/>
                </a:lnTo>
                <a:lnTo>
                  <a:pt x="45161" y="11684"/>
                </a:lnTo>
                <a:close/>
              </a:path>
              <a:path w="88264" h="1657350">
                <a:moveTo>
                  <a:pt x="26593" y="0"/>
                </a:moveTo>
                <a:lnTo>
                  <a:pt x="21602" y="1244"/>
                </a:lnTo>
                <a:lnTo>
                  <a:pt x="21513" y="1511"/>
                </a:lnTo>
                <a:lnTo>
                  <a:pt x="27650" y="1511"/>
                </a:lnTo>
                <a:lnTo>
                  <a:pt x="27358" y="1333"/>
                </a:lnTo>
                <a:lnTo>
                  <a:pt x="27279" y="457"/>
                </a:lnTo>
                <a:lnTo>
                  <a:pt x="26593" y="0"/>
                </a:lnTo>
                <a:close/>
              </a:path>
            </a:pathLst>
          </a:custGeom>
          <a:solidFill>
            <a:srgbClr val="F26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34370" y="3455102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0" y="0"/>
                </a:moveTo>
                <a:lnTo>
                  <a:pt x="1981" y="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34586" y="3453984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0" y="0"/>
                </a:moveTo>
                <a:lnTo>
                  <a:pt x="1739" y="15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39375" y="2887793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60" h="1905">
                <a:moveTo>
                  <a:pt x="0" y="88"/>
                </a:moveTo>
                <a:lnTo>
                  <a:pt x="5143" y="1866"/>
                </a:lnTo>
                <a:lnTo>
                  <a:pt x="6375" y="1752"/>
                </a:lnTo>
                <a:lnTo>
                  <a:pt x="7505" y="1549"/>
                </a:lnTo>
                <a:lnTo>
                  <a:pt x="8445" y="1206"/>
                </a:lnTo>
                <a:lnTo>
                  <a:pt x="9143" y="812"/>
                </a:lnTo>
                <a:lnTo>
                  <a:pt x="9550" y="368"/>
                </a:lnTo>
                <a:lnTo>
                  <a:pt x="96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43846" y="2813904"/>
            <a:ext cx="4445" cy="1905"/>
          </a:xfrm>
          <a:custGeom>
            <a:avLst/>
            <a:gdLst/>
            <a:ahLst/>
            <a:cxnLst/>
            <a:rect l="l" t="t" r="r" b="b"/>
            <a:pathLst>
              <a:path w="4444" h="1905">
                <a:moveTo>
                  <a:pt x="4406" y="0"/>
                </a:moveTo>
                <a:lnTo>
                  <a:pt x="1206" y="1727"/>
                </a:lnTo>
                <a:lnTo>
                  <a:pt x="0" y="18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838778" y="2813968"/>
            <a:ext cx="5080" cy="1905"/>
          </a:xfrm>
          <a:custGeom>
            <a:avLst/>
            <a:gdLst/>
            <a:ahLst/>
            <a:cxnLst/>
            <a:rect l="l" t="t" r="r" b="b"/>
            <a:pathLst>
              <a:path w="5080" h="1905">
                <a:moveTo>
                  <a:pt x="5067" y="1752"/>
                </a:moveTo>
                <a:lnTo>
                  <a:pt x="0" y="139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850208" y="4073452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60" h="1904">
                <a:moveTo>
                  <a:pt x="0" y="88"/>
                </a:moveTo>
                <a:lnTo>
                  <a:pt x="3898" y="1841"/>
                </a:lnTo>
                <a:lnTo>
                  <a:pt x="5156" y="1841"/>
                </a:lnTo>
                <a:lnTo>
                  <a:pt x="9550" y="355"/>
                </a:lnTo>
                <a:lnTo>
                  <a:pt x="965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854679" y="3999551"/>
            <a:ext cx="4445" cy="1905"/>
          </a:xfrm>
          <a:custGeom>
            <a:avLst/>
            <a:gdLst/>
            <a:ahLst/>
            <a:cxnLst/>
            <a:rect l="l" t="t" r="r" b="b"/>
            <a:pathLst>
              <a:path w="4444" h="1904">
                <a:moveTo>
                  <a:pt x="4394" y="0"/>
                </a:moveTo>
                <a:lnTo>
                  <a:pt x="1193" y="1701"/>
                </a:lnTo>
                <a:lnTo>
                  <a:pt x="0" y="179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849624" y="3999627"/>
            <a:ext cx="5080" cy="1905"/>
          </a:xfrm>
          <a:custGeom>
            <a:avLst/>
            <a:gdLst/>
            <a:ahLst/>
            <a:cxnLst/>
            <a:rect l="l" t="t" r="r" b="b"/>
            <a:pathLst>
              <a:path w="5080" h="1904">
                <a:moveTo>
                  <a:pt x="5054" y="1714"/>
                </a:moveTo>
                <a:lnTo>
                  <a:pt x="3810" y="1714"/>
                </a:lnTo>
                <a:lnTo>
                  <a:pt x="2641" y="1562"/>
                </a:lnTo>
                <a:lnTo>
                  <a:pt x="1625" y="1320"/>
                </a:lnTo>
                <a:lnTo>
                  <a:pt x="800" y="990"/>
                </a:lnTo>
                <a:lnTo>
                  <a:pt x="254" y="571"/>
                </a:lnTo>
                <a:lnTo>
                  <a:pt x="12" y="1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839248" y="2874547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60" h="1905">
                <a:moveTo>
                  <a:pt x="0" y="101"/>
                </a:moveTo>
                <a:lnTo>
                  <a:pt x="4648" y="1866"/>
                </a:lnTo>
                <a:lnTo>
                  <a:pt x="5905" y="1803"/>
                </a:lnTo>
                <a:lnTo>
                  <a:pt x="9639" y="8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839223" y="2870927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60" h="1905">
                <a:moveTo>
                  <a:pt x="9626" y="0"/>
                </a:moveTo>
                <a:lnTo>
                  <a:pt x="9423" y="520"/>
                </a:lnTo>
                <a:lnTo>
                  <a:pt x="4635" y="1841"/>
                </a:lnTo>
                <a:lnTo>
                  <a:pt x="3390" y="1777"/>
                </a:lnTo>
                <a:lnTo>
                  <a:pt x="2260" y="1562"/>
                </a:lnTo>
                <a:lnTo>
                  <a:pt x="1269" y="1282"/>
                </a:lnTo>
                <a:lnTo>
                  <a:pt x="546" y="901"/>
                </a:lnTo>
                <a:lnTo>
                  <a:pt x="114" y="469"/>
                </a:lnTo>
                <a:lnTo>
                  <a:pt x="0" y="3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840099" y="2871219"/>
            <a:ext cx="8255" cy="1270"/>
          </a:xfrm>
          <a:custGeom>
            <a:avLst/>
            <a:gdLst/>
            <a:ahLst/>
            <a:cxnLst/>
            <a:rect l="l" t="t" r="r" b="b"/>
            <a:pathLst>
              <a:path w="8255" h="1269">
                <a:moveTo>
                  <a:pt x="0" y="63"/>
                </a:moveTo>
                <a:lnTo>
                  <a:pt x="342" y="304"/>
                </a:lnTo>
                <a:lnTo>
                  <a:pt x="1155" y="609"/>
                </a:lnTo>
                <a:lnTo>
                  <a:pt x="2184" y="850"/>
                </a:lnTo>
                <a:lnTo>
                  <a:pt x="3327" y="952"/>
                </a:lnTo>
                <a:lnTo>
                  <a:pt x="4508" y="952"/>
                </a:lnTo>
                <a:lnTo>
                  <a:pt x="5676" y="825"/>
                </a:lnTo>
                <a:lnTo>
                  <a:pt x="6692" y="571"/>
                </a:lnTo>
                <a:lnTo>
                  <a:pt x="7518" y="241"/>
                </a:lnTo>
                <a:lnTo>
                  <a:pt x="78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849688" y="4016416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0" y="0"/>
                </a:moveTo>
                <a:lnTo>
                  <a:pt x="190" y="482"/>
                </a:lnTo>
                <a:lnTo>
                  <a:pt x="4864" y="1778"/>
                </a:lnTo>
                <a:lnTo>
                  <a:pt x="6108" y="1701"/>
                </a:lnTo>
                <a:lnTo>
                  <a:pt x="7264" y="1524"/>
                </a:lnTo>
                <a:lnTo>
                  <a:pt x="8255" y="1206"/>
                </a:lnTo>
                <a:lnTo>
                  <a:pt x="9004" y="82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858692" y="4016404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0" y="838"/>
                </a:moveTo>
                <a:lnTo>
                  <a:pt x="482" y="393"/>
                </a:lnTo>
                <a:lnTo>
                  <a:pt x="6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858667" y="4012746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609" y="0"/>
                </a:moveTo>
                <a:lnTo>
                  <a:pt x="469" y="393"/>
                </a:lnTo>
                <a:lnTo>
                  <a:pt x="0" y="8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849650" y="4012784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9016" y="812"/>
                </a:moveTo>
                <a:lnTo>
                  <a:pt x="8254" y="1206"/>
                </a:lnTo>
                <a:lnTo>
                  <a:pt x="7264" y="1485"/>
                </a:lnTo>
                <a:lnTo>
                  <a:pt x="6108" y="1689"/>
                </a:lnTo>
                <a:lnTo>
                  <a:pt x="4864" y="1777"/>
                </a:lnTo>
                <a:lnTo>
                  <a:pt x="3619" y="1714"/>
                </a:lnTo>
                <a:lnTo>
                  <a:pt x="2438" y="1549"/>
                </a:lnTo>
                <a:lnTo>
                  <a:pt x="1435" y="1257"/>
                </a:lnTo>
                <a:lnTo>
                  <a:pt x="660" y="901"/>
                </a:lnTo>
                <a:lnTo>
                  <a:pt x="165" y="469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850742" y="4013178"/>
            <a:ext cx="7620" cy="1270"/>
          </a:xfrm>
          <a:custGeom>
            <a:avLst/>
            <a:gdLst/>
            <a:ahLst/>
            <a:cxnLst/>
            <a:rect l="l" t="t" r="r" b="b"/>
            <a:pathLst>
              <a:path w="7619" h="1270">
                <a:moveTo>
                  <a:pt x="0" y="38"/>
                </a:moveTo>
                <a:lnTo>
                  <a:pt x="431" y="266"/>
                </a:lnTo>
                <a:lnTo>
                  <a:pt x="1320" y="533"/>
                </a:lnTo>
                <a:lnTo>
                  <a:pt x="2387" y="723"/>
                </a:lnTo>
                <a:lnTo>
                  <a:pt x="3556" y="812"/>
                </a:lnTo>
                <a:lnTo>
                  <a:pt x="4749" y="749"/>
                </a:lnTo>
                <a:lnTo>
                  <a:pt x="5867" y="571"/>
                </a:lnTo>
                <a:lnTo>
                  <a:pt x="6819" y="292"/>
                </a:lnTo>
                <a:lnTo>
                  <a:pt x="740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838842" y="2830783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5">
                <a:moveTo>
                  <a:pt x="0" y="0"/>
                </a:moveTo>
                <a:lnTo>
                  <a:pt x="177" y="482"/>
                </a:lnTo>
                <a:lnTo>
                  <a:pt x="4876" y="1777"/>
                </a:lnTo>
                <a:lnTo>
                  <a:pt x="6108" y="1689"/>
                </a:lnTo>
                <a:lnTo>
                  <a:pt x="7277" y="1485"/>
                </a:lnTo>
                <a:lnTo>
                  <a:pt x="8254" y="1206"/>
                </a:lnTo>
                <a:lnTo>
                  <a:pt x="9016" y="81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847859" y="2830744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850"/>
                </a:moveTo>
                <a:lnTo>
                  <a:pt x="482" y="393"/>
                </a:lnTo>
                <a:lnTo>
                  <a:pt x="6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847821" y="2827099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622" y="0"/>
                </a:moveTo>
                <a:lnTo>
                  <a:pt x="482" y="393"/>
                </a:lnTo>
                <a:lnTo>
                  <a:pt x="0" y="8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838817" y="2827138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5">
                <a:moveTo>
                  <a:pt x="9004" y="812"/>
                </a:moveTo>
                <a:lnTo>
                  <a:pt x="8254" y="1193"/>
                </a:lnTo>
                <a:lnTo>
                  <a:pt x="7264" y="1498"/>
                </a:lnTo>
                <a:lnTo>
                  <a:pt x="6108" y="1676"/>
                </a:lnTo>
                <a:lnTo>
                  <a:pt x="4864" y="1765"/>
                </a:lnTo>
                <a:lnTo>
                  <a:pt x="3619" y="1714"/>
                </a:lnTo>
                <a:lnTo>
                  <a:pt x="2438" y="1562"/>
                </a:lnTo>
                <a:lnTo>
                  <a:pt x="1435" y="1270"/>
                </a:lnTo>
                <a:lnTo>
                  <a:pt x="660" y="889"/>
                </a:lnTo>
                <a:lnTo>
                  <a:pt x="177" y="469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839896" y="2827557"/>
            <a:ext cx="7620" cy="1270"/>
          </a:xfrm>
          <a:custGeom>
            <a:avLst/>
            <a:gdLst/>
            <a:ahLst/>
            <a:cxnLst/>
            <a:rect l="l" t="t" r="r" b="b"/>
            <a:pathLst>
              <a:path w="7619" h="1269">
                <a:moveTo>
                  <a:pt x="0" y="25"/>
                </a:moveTo>
                <a:lnTo>
                  <a:pt x="419" y="228"/>
                </a:lnTo>
                <a:lnTo>
                  <a:pt x="1333" y="508"/>
                </a:lnTo>
                <a:lnTo>
                  <a:pt x="2400" y="698"/>
                </a:lnTo>
                <a:lnTo>
                  <a:pt x="3568" y="774"/>
                </a:lnTo>
                <a:lnTo>
                  <a:pt x="4762" y="723"/>
                </a:lnTo>
                <a:lnTo>
                  <a:pt x="5880" y="533"/>
                </a:lnTo>
                <a:lnTo>
                  <a:pt x="6832" y="266"/>
                </a:lnTo>
                <a:lnTo>
                  <a:pt x="74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850081" y="4060193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60" h="1904">
                <a:moveTo>
                  <a:pt x="0" y="88"/>
                </a:moveTo>
                <a:lnTo>
                  <a:pt x="4660" y="1879"/>
                </a:lnTo>
                <a:lnTo>
                  <a:pt x="5905" y="1816"/>
                </a:lnTo>
                <a:lnTo>
                  <a:pt x="9626" y="8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850056" y="4056574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60" h="1904">
                <a:moveTo>
                  <a:pt x="9626" y="0"/>
                </a:moveTo>
                <a:lnTo>
                  <a:pt x="9423" y="507"/>
                </a:lnTo>
                <a:lnTo>
                  <a:pt x="4635" y="1841"/>
                </a:lnTo>
                <a:lnTo>
                  <a:pt x="3403" y="1777"/>
                </a:lnTo>
                <a:lnTo>
                  <a:pt x="2247" y="1587"/>
                </a:lnTo>
                <a:lnTo>
                  <a:pt x="1282" y="1295"/>
                </a:lnTo>
                <a:lnTo>
                  <a:pt x="558" y="914"/>
                </a:lnTo>
                <a:lnTo>
                  <a:pt x="127" y="457"/>
                </a:lnTo>
                <a:lnTo>
                  <a:pt x="0" y="2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850932" y="4056879"/>
            <a:ext cx="8255" cy="1270"/>
          </a:xfrm>
          <a:custGeom>
            <a:avLst/>
            <a:gdLst/>
            <a:ahLst/>
            <a:cxnLst/>
            <a:rect l="l" t="t" r="r" b="b"/>
            <a:pathLst>
              <a:path w="8255" h="1270">
                <a:moveTo>
                  <a:pt x="0" y="63"/>
                </a:moveTo>
                <a:lnTo>
                  <a:pt x="355" y="304"/>
                </a:lnTo>
                <a:lnTo>
                  <a:pt x="1155" y="622"/>
                </a:lnTo>
                <a:lnTo>
                  <a:pt x="2184" y="838"/>
                </a:lnTo>
                <a:lnTo>
                  <a:pt x="3327" y="965"/>
                </a:lnTo>
                <a:lnTo>
                  <a:pt x="4521" y="939"/>
                </a:lnTo>
                <a:lnTo>
                  <a:pt x="5676" y="812"/>
                </a:lnTo>
                <a:lnTo>
                  <a:pt x="6692" y="571"/>
                </a:lnTo>
                <a:lnTo>
                  <a:pt x="7518" y="241"/>
                </a:lnTo>
                <a:lnTo>
                  <a:pt x="78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924161" y="2857453"/>
            <a:ext cx="6985" cy="723900"/>
          </a:xfrm>
          <a:custGeom>
            <a:avLst/>
            <a:gdLst/>
            <a:ahLst/>
            <a:cxnLst/>
            <a:rect l="l" t="t" r="r" b="b"/>
            <a:pathLst>
              <a:path w="6985" h="723900">
                <a:moveTo>
                  <a:pt x="6616" y="7235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933990" y="3578990"/>
            <a:ext cx="221615" cy="135890"/>
          </a:xfrm>
          <a:custGeom>
            <a:avLst/>
            <a:gdLst/>
            <a:ahLst/>
            <a:cxnLst/>
            <a:rect l="l" t="t" r="r" b="b"/>
            <a:pathLst>
              <a:path w="221614" h="135889">
                <a:moveTo>
                  <a:pt x="0" y="0"/>
                </a:moveTo>
                <a:lnTo>
                  <a:pt x="221056" y="13530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930777" y="3581022"/>
            <a:ext cx="224790" cy="137795"/>
          </a:xfrm>
          <a:custGeom>
            <a:avLst/>
            <a:gdLst/>
            <a:ahLst/>
            <a:cxnLst/>
            <a:rect l="l" t="t" r="r" b="b"/>
            <a:pathLst>
              <a:path w="224789" h="137795">
                <a:moveTo>
                  <a:pt x="0" y="0"/>
                </a:moveTo>
                <a:lnTo>
                  <a:pt x="224307" y="1372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927412" y="2859891"/>
            <a:ext cx="221615" cy="135890"/>
          </a:xfrm>
          <a:custGeom>
            <a:avLst/>
            <a:gdLst/>
            <a:ahLst/>
            <a:cxnLst/>
            <a:rect l="l" t="t" r="r" b="b"/>
            <a:pathLst>
              <a:path w="221614" h="135889">
                <a:moveTo>
                  <a:pt x="0" y="0"/>
                </a:moveTo>
                <a:lnTo>
                  <a:pt x="221068" y="13531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931438" y="3704403"/>
            <a:ext cx="3810" cy="403860"/>
          </a:xfrm>
          <a:custGeom>
            <a:avLst/>
            <a:gdLst/>
            <a:ahLst/>
            <a:cxnLst/>
            <a:rect l="l" t="t" r="r" b="b"/>
            <a:pathLst>
              <a:path w="3810" h="403860">
                <a:moveTo>
                  <a:pt x="3695" y="40384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938347" y="4106193"/>
            <a:ext cx="220979" cy="135255"/>
          </a:xfrm>
          <a:custGeom>
            <a:avLst/>
            <a:gdLst/>
            <a:ahLst/>
            <a:cxnLst/>
            <a:rect l="l" t="t" r="r" b="b"/>
            <a:pathLst>
              <a:path w="220980" h="135254">
                <a:moveTo>
                  <a:pt x="0" y="0"/>
                </a:moveTo>
                <a:lnTo>
                  <a:pt x="220624" y="1350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935133" y="4108250"/>
            <a:ext cx="224154" cy="137160"/>
          </a:xfrm>
          <a:custGeom>
            <a:avLst/>
            <a:gdLst/>
            <a:ahLst/>
            <a:cxnLst/>
            <a:rect l="l" t="t" r="r" b="b"/>
            <a:pathLst>
              <a:path w="224155" h="137160">
                <a:moveTo>
                  <a:pt x="0" y="0"/>
                </a:moveTo>
                <a:lnTo>
                  <a:pt x="223862" y="1370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934702" y="3706854"/>
            <a:ext cx="220979" cy="135255"/>
          </a:xfrm>
          <a:custGeom>
            <a:avLst/>
            <a:gdLst/>
            <a:ahLst/>
            <a:cxnLst/>
            <a:rect l="l" t="t" r="r" b="b"/>
            <a:pathLst>
              <a:path w="220980" h="135254">
                <a:moveTo>
                  <a:pt x="0" y="0"/>
                </a:moveTo>
                <a:lnTo>
                  <a:pt x="220611" y="1350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195921" y="2901166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24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197268" y="2900124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0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184765" y="2925944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-901" y="317"/>
                </a:moveTo>
                <a:lnTo>
                  <a:pt x="914" y="31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193642" y="2922603"/>
            <a:ext cx="635" cy="10795"/>
          </a:xfrm>
          <a:custGeom>
            <a:avLst/>
            <a:gdLst/>
            <a:ahLst/>
            <a:cxnLst/>
            <a:rect l="l" t="t" r="r" b="b"/>
            <a:pathLst>
              <a:path w="635" h="10794">
                <a:moveTo>
                  <a:pt x="0" y="0"/>
                </a:moveTo>
                <a:lnTo>
                  <a:pt x="114" y="1049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200944" y="2935812"/>
            <a:ext cx="635" cy="1905"/>
          </a:xfrm>
          <a:custGeom>
            <a:avLst/>
            <a:gdLst/>
            <a:ahLst/>
            <a:cxnLst/>
            <a:rect l="l" t="t" r="r" b="b"/>
            <a:pathLst>
              <a:path w="635" h="1905">
                <a:moveTo>
                  <a:pt x="-901" y="946"/>
                </a:moveTo>
                <a:lnTo>
                  <a:pt x="914" y="94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534370" y="3453984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0" y="1117"/>
                </a:moveTo>
                <a:lnTo>
                  <a:pt x="88" y="952"/>
                </a:lnTo>
                <a:lnTo>
                  <a:pt x="139" y="812"/>
                </a:lnTo>
                <a:lnTo>
                  <a:pt x="165" y="660"/>
                </a:lnTo>
                <a:lnTo>
                  <a:pt x="177" y="508"/>
                </a:lnTo>
                <a:lnTo>
                  <a:pt x="190" y="330"/>
                </a:lnTo>
                <a:lnTo>
                  <a:pt x="215" y="165"/>
                </a:lnTo>
                <a:lnTo>
                  <a:pt x="21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529900" y="3455102"/>
            <a:ext cx="5080" cy="6985"/>
          </a:xfrm>
          <a:custGeom>
            <a:avLst/>
            <a:gdLst/>
            <a:ahLst/>
            <a:cxnLst/>
            <a:rect l="l" t="t" r="r" b="b"/>
            <a:pathLst>
              <a:path w="5079" h="6985">
                <a:moveTo>
                  <a:pt x="0" y="6972"/>
                </a:moveTo>
                <a:lnTo>
                  <a:pt x="447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532833" y="3261211"/>
            <a:ext cx="1905" cy="193040"/>
          </a:xfrm>
          <a:custGeom>
            <a:avLst/>
            <a:gdLst/>
            <a:ahLst/>
            <a:cxnLst/>
            <a:rect l="l" t="t" r="r" b="b"/>
            <a:pathLst>
              <a:path w="1904" h="193039">
                <a:moveTo>
                  <a:pt x="1752" y="19277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860953" y="2689787"/>
            <a:ext cx="0" cy="635"/>
          </a:xfrm>
          <a:custGeom>
            <a:avLst/>
            <a:gdLst/>
            <a:ahLst/>
            <a:cxnLst/>
            <a:rect l="l" t="t" r="r" b="b"/>
            <a:pathLst>
              <a:path h="635">
                <a:moveTo>
                  <a:pt x="-901" y="184"/>
                </a:moveTo>
                <a:lnTo>
                  <a:pt x="901" y="18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856711" y="4301582"/>
            <a:ext cx="6350" cy="10160"/>
          </a:xfrm>
          <a:custGeom>
            <a:avLst/>
            <a:gdLst/>
            <a:ahLst/>
            <a:cxnLst/>
            <a:rect l="l" t="t" r="r" b="b"/>
            <a:pathLst>
              <a:path w="6350" h="10160">
                <a:moveTo>
                  <a:pt x="6248" y="0"/>
                </a:moveTo>
                <a:lnTo>
                  <a:pt x="0" y="966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848215" y="2688708"/>
            <a:ext cx="1270" cy="111760"/>
          </a:xfrm>
          <a:custGeom>
            <a:avLst/>
            <a:gdLst/>
            <a:ahLst/>
            <a:cxnLst/>
            <a:rect l="l" t="t" r="r" b="b"/>
            <a:pathLst>
              <a:path w="1269" h="111760">
                <a:moveTo>
                  <a:pt x="1028" y="11153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850018" y="2887285"/>
            <a:ext cx="10160" cy="1099185"/>
          </a:xfrm>
          <a:custGeom>
            <a:avLst/>
            <a:gdLst/>
            <a:ahLst/>
            <a:cxnLst/>
            <a:rect l="l" t="t" r="r" b="b"/>
            <a:pathLst>
              <a:path w="10160" h="1099185">
                <a:moveTo>
                  <a:pt x="10045" y="10986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860876" y="4072932"/>
            <a:ext cx="2540" cy="229235"/>
          </a:xfrm>
          <a:custGeom>
            <a:avLst/>
            <a:gdLst/>
            <a:ahLst/>
            <a:cxnLst/>
            <a:rect l="l" t="t" r="r" b="b"/>
            <a:pathLst>
              <a:path w="2539" h="229235">
                <a:moveTo>
                  <a:pt x="2082" y="22865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862959" y="4301582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5">
                <a:moveTo>
                  <a:pt x="-901" y="273"/>
                </a:moveTo>
                <a:lnTo>
                  <a:pt x="7391" y="27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856736" y="2689444"/>
            <a:ext cx="635" cy="1905"/>
          </a:xfrm>
          <a:custGeom>
            <a:avLst/>
            <a:gdLst/>
            <a:ahLst/>
            <a:cxnLst/>
            <a:rect l="l" t="t" r="r" b="b"/>
            <a:pathLst>
              <a:path w="635" h="1905">
                <a:moveTo>
                  <a:pt x="-901" y="850"/>
                </a:moveTo>
                <a:lnTo>
                  <a:pt x="914" y="8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520667" y="2745273"/>
            <a:ext cx="15240" cy="1612900"/>
          </a:xfrm>
          <a:custGeom>
            <a:avLst/>
            <a:gdLst/>
            <a:ahLst/>
            <a:cxnLst/>
            <a:rect l="l" t="t" r="r" b="b"/>
            <a:pathLst>
              <a:path w="15239" h="1612900">
                <a:moveTo>
                  <a:pt x="14732" y="161287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535399" y="4358148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-901" y="88"/>
                </a:moveTo>
                <a:lnTo>
                  <a:pt x="3073" y="8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781781" y="2626351"/>
            <a:ext cx="15875" cy="1680210"/>
          </a:xfrm>
          <a:custGeom>
            <a:avLst/>
            <a:gdLst/>
            <a:ahLst/>
            <a:cxnLst/>
            <a:rect l="l" t="t" r="r" b="b"/>
            <a:pathLst>
              <a:path w="15875" h="1680210">
                <a:moveTo>
                  <a:pt x="0" y="0"/>
                </a:moveTo>
                <a:lnTo>
                  <a:pt x="15354" y="16798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797135" y="4306243"/>
            <a:ext cx="59690" cy="5080"/>
          </a:xfrm>
          <a:custGeom>
            <a:avLst/>
            <a:gdLst/>
            <a:ahLst/>
            <a:cxnLst/>
            <a:rect l="l" t="t" r="r" b="b"/>
            <a:pathLst>
              <a:path w="59689" h="5079">
                <a:moveTo>
                  <a:pt x="-901" y="2501"/>
                </a:moveTo>
                <a:lnTo>
                  <a:pt x="60477" y="2501"/>
                </a:lnTo>
              </a:path>
            </a:pathLst>
          </a:custGeom>
          <a:ln w="68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841890" y="2688162"/>
            <a:ext cx="1270" cy="121920"/>
          </a:xfrm>
          <a:custGeom>
            <a:avLst/>
            <a:gdLst/>
            <a:ahLst/>
            <a:cxnLst/>
            <a:rect l="l" t="t" r="r" b="b"/>
            <a:pathLst>
              <a:path w="1269" h="121919">
                <a:moveTo>
                  <a:pt x="1117" y="12176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843731" y="2890180"/>
            <a:ext cx="10160" cy="1105535"/>
          </a:xfrm>
          <a:custGeom>
            <a:avLst/>
            <a:gdLst/>
            <a:ahLst/>
            <a:cxnLst/>
            <a:rect l="l" t="t" r="r" b="b"/>
            <a:pathLst>
              <a:path w="10160" h="1105535">
                <a:moveTo>
                  <a:pt x="10109" y="11053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854565" y="4075827"/>
            <a:ext cx="2540" cy="235585"/>
          </a:xfrm>
          <a:custGeom>
            <a:avLst/>
            <a:gdLst/>
            <a:ahLst/>
            <a:cxnLst/>
            <a:rect l="l" t="t" r="r" b="b"/>
            <a:pathLst>
              <a:path w="2539" h="235585">
                <a:moveTo>
                  <a:pt x="2146" y="23541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841890" y="2688162"/>
            <a:ext cx="681355" cy="57785"/>
          </a:xfrm>
          <a:custGeom>
            <a:avLst/>
            <a:gdLst/>
            <a:ahLst/>
            <a:cxnLst/>
            <a:rect l="l" t="t" r="r" b="b"/>
            <a:pathLst>
              <a:path w="681354" h="57785">
                <a:moveTo>
                  <a:pt x="0" y="0"/>
                </a:moveTo>
                <a:lnTo>
                  <a:pt x="680948" y="572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522838" y="2745451"/>
            <a:ext cx="5080" cy="515620"/>
          </a:xfrm>
          <a:custGeom>
            <a:avLst/>
            <a:gdLst/>
            <a:ahLst/>
            <a:cxnLst/>
            <a:rect l="l" t="t" r="r" b="b"/>
            <a:pathLst>
              <a:path w="5079" h="515620">
                <a:moveTo>
                  <a:pt x="4711" y="51534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527550" y="3260792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-901" y="285"/>
                </a:moveTo>
                <a:lnTo>
                  <a:pt x="7912" y="2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533532" y="3461134"/>
            <a:ext cx="0" cy="908685"/>
          </a:xfrm>
          <a:custGeom>
            <a:avLst/>
            <a:gdLst/>
            <a:ahLst/>
            <a:cxnLst/>
            <a:rect l="l" t="t" r="r" b="b"/>
            <a:pathLst>
              <a:path h="908685">
                <a:moveTo>
                  <a:pt x="0" y="0"/>
                </a:moveTo>
                <a:lnTo>
                  <a:pt x="0" y="908291"/>
                </a:lnTo>
              </a:path>
            </a:pathLst>
          </a:custGeom>
          <a:ln w="100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587050" y="4372677"/>
            <a:ext cx="10795" cy="1270"/>
          </a:xfrm>
          <a:custGeom>
            <a:avLst/>
            <a:gdLst/>
            <a:ahLst/>
            <a:cxnLst/>
            <a:rect l="l" t="t" r="r" b="b"/>
            <a:pathLst>
              <a:path w="10795" h="1270">
                <a:moveTo>
                  <a:pt x="-901" y="419"/>
                </a:moveTo>
                <a:lnTo>
                  <a:pt x="11099" y="41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537672" y="4368524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-901" y="292"/>
                </a:moveTo>
                <a:lnTo>
                  <a:pt x="7924" y="2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581906" y="2693661"/>
            <a:ext cx="15875" cy="1680210"/>
          </a:xfrm>
          <a:custGeom>
            <a:avLst/>
            <a:gdLst/>
            <a:ahLst/>
            <a:cxnLst/>
            <a:rect l="l" t="t" r="r" b="b"/>
            <a:pathLst>
              <a:path w="15875" h="1680210">
                <a:moveTo>
                  <a:pt x="15341" y="16798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597248" y="4354198"/>
            <a:ext cx="12700" cy="19685"/>
          </a:xfrm>
          <a:custGeom>
            <a:avLst/>
            <a:gdLst/>
            <a:ahLst/>
            <a:cxnLst/>
            <a:rect l="l" t="t" r="r" b="b"/>
            <a:pathLst>
              <a:path w="12700" h="19685">
                <a:moveTo>
                  <a:pt x="0" y="19316"/>
                </a:moveTo>
                <a:lnTo>
                  <a:pt x="1247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594378" y="2674331"/>
            <a:ext cx="15875" cy="1680210"/>
          </a:xfrm>
          <a:custGeom>
            <a:avLst/>
            <a:gdLst/>
            <a:ahLst/>
            <a:cxnLst/>
            <a:rect l="l" t="t" r="r" b="b"/>
            <a:pathLst>
              <a:path w="15875" h="1680210">
                <a:moveTo>
                  <a:pt x="15341" y="167986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781781" y="2607034"/>
            <a:ext cx="12700" cy="19685"/>
          </a:xfrm>
          <a:custGeom>
            <a:avLst/>
            <a:gdLst/>
            <a:ahLst/>
            <a:cxnLst/>
            <a:rect l="l" t="t" r="r" b="b"/>
            <a:pathLst>
              <a:path w="12700" h="19685">
                <a:moveTo>
                  <a:pt x="0" y="19316"/>
                </a:moveTo>
                <a:lnTo>
                  <a:pt x="1248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781781" y="2626351"/>
            <a:ext cx="800735" cy="67310"/>
          </a:xfrm>
          <a:custGeom>
            <a:avLst/>
            <a:gdLst/>
            <a:ahLst/>
            <a:cxnLst/>
            <a:rect l="l" t="t" r="r" b="b"/>
            <a:pathLst>
              <a:path w="800735" h="67310">
                <a:moveTo>
                  <a:pt x="0" y="0"/>
                </a:moveTo>
                <a:lnTo>
                  <a:pt x="800125" y="6730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581906" y="2674331"/>
            <a:ext cx="12700" cy="19685"/>
          </a:xfrm>
          <a:custGeom>
            <a:avLst/>
            <a:gdLst/>
            <a:ahLst/>
            <a:cxnLst/>
            <a:rect l="l" t="t" r="r" b="b"/>
            <a:pathLst>
              <a:path w="12700" h="19685">
                <a:moveTo>
                  <a:pt x="0" y="19329"/>
                </a:moveTo>
                <a:lnTo>
                  <a:pt x="1247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794265" y="2607034"/>
            <a:ext cx="800735" cy="67310"/>
          </a:xfrm>
          <a:custGeom>
            <a:avLst/>
            <a:gdLst/>
            <a:ahLst/>
            <a:cxnLst/>
            <a:rect l="l" t="t" r="r" b="b"/>
            <a:pathLst>
              <a:path w="800735" h="67310">
                <a:moveTo>
                  <a:pt x="0" y="0"/>
                </a:moveTo>
                <a:lnTo>
                  <a:pt x="800112" y="6729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839375" y="2887069"/>
            <a:ext cx="8890" cy="1905"/>
          </a:xfrm>
          <a:custGeom>
            <a:avLst/>
            <a:gdLst/>
            <a:ahLst/>
            <a:cxnLst/>
            <a:rect l="l" t="t" r="r" b="b"/>
            <a:pathLst>
              <a:path w="8889" h="1905">
                <a:moveTo>
                  <a:pt x="8889" y="901"/>
                </a:moveTo>
                <a:lnTo>
                  <a:pt x="8445" y="1130"/>
                </a:lnTo>
                <a:lnTo>
                  <a:pt x="7505" y="1447"/>
                </a:lnTo>
                <a:lnTo>
                  <a:pt x="6375" y="1676"/>
                </a:lnTo>
                <a:lnTo>
                  <a:pt x="5143" y="1765"/>
                </a:lnTo>
                <a:lnTo>
                  <a:pt x="3898" y="1752"/>
                </a:lnTo>
                <a:lnTo>
                  <a:pt x="12" y="1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841941" y="2812545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69">
                <a:moveTo>
                  <a:pt x="1663" y="1181"/>
                </a:moveTo>
                <a:lnTo>
                  <a:pt x="2260" y="1104"/>
                </a:lnTo>
                <a:lnTo>
                  <a:pt x="2755" y="952"/>
                </a:lnTo>
                <a:lnTo>
                  <a:pt x="3035" y="762"/>
                </a:lnTo>
                <a:lnTo>
                  <a:pt x="3136" y="520"/>
                </a:lnTo>
                <a:lnTo>
                  <a:pt x="2971" y="304"/>
                </a:lnTo>
                <a:lnTo>
                  <a:pt x="2590" y="127"/>
                </a:lnTo>
                <a:lnTo>
                  <a:pt x="2070" y="0"/>
                </a:lnTo>
                <a:lnTo>
                  <a:pt x="1473" y="0"/>
                </a:lnTo>
                <a:lnTo>
                  <a:pt x="863" y="63"/>
                </a:lnTo>
                <a:lnTo>
                  <a:pt x="380" y="177"/>
                </a:lnTo>
                <a:lnTo>
                  <a:pt x="76" y="393"/>
                </a:lnTo>
                <a:lnTo>
                  <a:pt x="0" y="635"/>
                </a:lnTo>
                <a:lnTo>
                  <a:pt x="165" y="863"/>
                </a:lnTo>
                <a:lnTo>
                  <a:pt x="546" y="1028"/>
                </a:lnTo>
                <a:lnTo>
                  <a:pt x="1066" y="1155"/>
                </a:lnTo>
                <a:lnTo>
                  <a:pt x="1663" y="118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838778" y="2814793"/>
            <a:ext cx="5080" cy="1905"/>
          </a:xfrm>
          <a:custGeom>
            <a:avLst/>
            <a:gdLst/>
            <a:ahLst/>
            <a:cxnLst/>
            <a:rect l="l" t="t" r="r" b="b"/>
            <a:pathLst>
              <a:path w="5080" h="1905">
                <a:moveTo>
                  <a:pt x="0" y="0"/>
                </a:moveTo>
                <a:lnTo>
                  <a:pt x="3822" y="1714"/>
                </a:lnTo>
                <a:lnTo>
                  <a:pt x="5067" y="17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843846" y="2814704"/>
            <a:ext cx="4445" cy="1905"/>
          </a:xfrm>
          <a:custGeom>
            <a:avLst/>
            <a:gdLst/>
            <a:ahLst/>
            <a:cxnLst/>
            <a:rect l="l" t="t" r="r" b="b"/>
            <a:pathLst>
              <a:path w="4444" h="1905">
                <a:moveTo>
                  <a:pt x="0" y="1828"/>
                </a:moveTo>
                <a:lnTo>
                  <a:pt x="4318" y="355"/>
                </a:lnTo>
                <a:lnTo>
                  <a:pt x="440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839667" y="2811669"/>
            <a:ext cx="8255" cy="3175"/>
          </a:xfrm>
          <a:custGeom>
            <a:avLst/>
            <a:gdLst/>
            <a:ahLst/>
            <a:cxnLst/>
            <a:rect l="l" t="t" r="r" b="b"/>
            <a:pathLst>
              <a:path w="8255" h="3175">
                <a:moveTo>
                  <a:pt x="4102" y="2908"/>
                </a:moveTo>
                <a:lnTo>
                  <a:pt x="7683" y="1549"/>
                </a:lnTo>
                <a:lnTo>
                  <a:pt x="7607" y="1117"/>
                </a:lnTo>
                <a:lnTo>
                  <a:pt x="3568" y="0"/>
                </a:lnTo>
                <a:lnTo>
                  <a:pt x="2501" y="101"/>
                </a:lnTo>
                <a:lnTo>
                  <a:pt x="1549" y="304"/>
                </a:lnTo>
                <a:lnTo>
                  <a:pt x="761" y="609"/>
                </a:lnTo>
                <a:lnTo>
                  <a:pt x="228" y="977"/>
                </a:lnTo>
                <a:lnTo>
                  <a:pt x="0" y="1396"/>
                </a:lnTo>
                <a:lnTo>
                  <a:pt x="63" y="1790"/>
                </a:lnTo>
                <a:lnTo>
                  <a:pt x="4102" y="290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850208" y="4072728"/>
            <a:ext cx="8890" cy="1905"/>
          </a:xfrm>
          <a:custGeom>
            <a:avLst/>
            <a:gdLst/>
            <a:ahLst/>
            <a:cxnLst/>
            <a:rect l="l" t="t" r="r" b="b"/>
            <a:pathLst>
              <a:path w="8889" h="1904">
                <a:moveTo>
                  <a:pt x="8877" y="888"/>
                </a:moveTo>
                <a:lnTo>
                  <a:pt x="8458" y="1104"/>
                </a:lnTo>
                <a:lnTo>
                  <a:pt x="7505" y="1435"/>
                </a:lnTo>
                <a:lnTo>
                  <a:pt x="6375" y="1650"/>
                </a:lnTo>
                <a:lnTo>
                  <a:pt x="5156" y="1752"/>
                </a:lnTo>
                <a:lnTo>
                  <a:pt x="3898" y="1752"/>
                </a:lnTo>
                <a:lnTo>
                  <a:pt x="12" y="1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852774" y="3998192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1676" y="1155"/>
                </a:moveTo>
                <a:lnTo>
                  <a:pt x="2273" y="1092"/>
                </a:lnTo>
                <a:lnTo>
                  <a:pt x="2755" y="977"/>
                </a:lnTo>
                <a:lnTo>
                  <a:pt x="3060" y="749"/>
                </a:lnTo>
                <a:lnTo>
                  <a:pt x="3136" y="520"/>
                </a:lnTo>
                <a:lnTo>
                  <a:pt x="2971" y="304"/>
                </a:lnTo>
                <a:lnTo>
                  <a:pt x="2603" y="139"/>
                </a:lnTo>
                <a:lnTo>
                  <a:pt x="2070" y="25"/>
                </a:lnTo>
                <a:lnTo>
                  <a:pt x="1473" y="0"/>
                </a:lnTo>
                <a:lnTo>
                  <a:pt x="863" y="50"/>
                </a:lnTo>
                <a:lnTo>
                  <a:pt x="380" y="203"/>
                </a:lnTo>
                <a:lnTo>
                  <a:pt x="76" y="406"/>
                </a:lnTo>
                <a:lnTo>
                  <a:pt x="0" y="622"/>
                </a:lnTo>
                <a:lnTo>
                  <a:pt x="165" y="850"/>
                </a:lnTo>
                <a:lnTo>
                  <a:pt x="533" y="1041"/>
                </a:lnTo>
                <a:lnTo>
                  <a:pt x="1066" y="1155"/>
                </a:lnTo>
                <a:lnTo>
                  <a:pt x="1676" y="115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849624" y="4000440"/>
            <a:ext cx="5080" cy="1905"/>
          </a:xfrm>
          <a:custGeom>
            <a:avLst/>
            <a:gdLst/>
            <a:ahLst/>
            <a:cxnLst/>
            <a:rect l="l" t="t" r="r" b="b"/>
            <a:pathLst>
              <a:path w="5080" h="1904">
                <a:moveTo>
                  <a:pt x="0" y="0"/>
                </a:moveTo>
                <a:lnTo>
                  <a:pt x="3810" y="1714"/>
                </a:lnTo>
                <a:lnTo>
                  <a:pt x="5054" y="172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854679" y="4000338"/>
            <a:ext cx="4445" cy="1905"/>
          </a:xfrm>
          <a:custGeom>
            <a:avLst/>
            <a:gdLst/>
            <a:ahLst/>
            <a:cxnLst/>
            <a:rect l="l" t="t" r="r" b="b"/>
            <a:pathLst>
              <a:path w="4444" h="1904">
                <a:moveTo>
                  <a:pt x="0" y="1828"/>
                </a:moveTo>
                <a:lnTo>
                  <a:pt x="4330" y="368"/>
                </a:lnTo>
                <a:lnTo>
                  <a:pt x="440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850501" y="3997328"/>
            <a:ext cx="8255" cy="3175"/>
          </a:xfrm>
          <a:custGeom>
            <a:avLst/>
            <a:gdLst/>
            <a:ahLst/>
            <a:cxnLst/>
            <a:rect l="l" t="t" r="r" b="b"/>
            <a:pathLst>
              <a:path w="8255" h="3175">
                <a:moveTo>
                  <a:pt x="4089" y="2895"/>
                </a:moveTo>
                <a:lnTo>
                  <a:pt x="7683" y="1524"/>
                </a:lnTo>
                <a:lnTo>
                  <a:pt x="7607" y="1104"/>
                </a:lnTo>
                <a:lnTo>
                  <a:pt x="3581" y="0"/>
                </a:lnTo>
                <a:lnTo>
                  <a:pt x="2501" y="88"/>
                </a:lnTo>
                <a:lnTo>
                  <a:pt x="1549" y="292"/>
                </a:lnTo>
                <a:lnTo>
                  <a:pt x="762" y="596"/>
                </a:lnTo>
                <a:lnTo>
                  <a:pt x="228" y="965"/>
                </a:lnTo>
                <a:lnTo>
                  <a:pt x="0" y="1358"/>
                </a:lnTo>
                <a:lnTo>
                  <a:pt x="76" y="1778"/>
                </a:lnTo>
                <a:lnTo>
                  <a:pt x="4089" y="289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847618" y="2887107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69">
                <a:moveTo>
                  <a:pt x="2882" y="0"/>
                </a:moveTo>
                <a:lnTo>
                  <a:pt x="0" y="11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848849" y="2874826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533" y="0"/>
                </a:moveTo>
                <a:lnTo>
                  <a:pt x="0" y="20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847503" y="2875448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69">
                <a:moveTo>
                  <a:pt x="0" y="1130"/>
                </a:moveTo>
                <a:lnTo>
                  <a:pt x="28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839274" y="2875029"/>
            <a:ext cx="8255" cy="2540"/>
          </a:xfrm>
          <a:custGeom>
            <a:avLst/>
            <a:gdLst/>
            <a:ahLst/>
            <a:cxnLst/>
            <a:rect l="l" t="t" r="r" b="b"/>
            <a:pathLst>
              <a:path w="8255" h="2539">
                <a:moveTo>
                  <a:pt x="63" y="0"/>
                </a:moveTo>
                <a:lnTo>
                  <a:pt x="4940" y="2108"/>
                </a:lnTo>
                <a:lnTo>
                  <a:pt x="6146" y="2019"/>
                </a:lnTo>
                <a:lnTo>
                  <a:pt x="7264" y="1841"/>
                </a:lnTo>
                <a:lnTo>
                  <a:pt x="8229" y="154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839363" y="2887031"/>
            <a:ext cx="8255" cy="1905"/>
          </a:xfrm>
          <a:custGeom>
            <a:avLst/>
            <a:gdLst/>
            <a:ahLst/>
            <a:cxnLst/>
            <a:rect l="l" t="t" r="r" b="b"/>
            <a:pathLst>
              <a:path w="8255" h="1905">
                <a:moveTo>
                  <a:pt x="8254" y="1181"/>
                </a:moveTo>
                <a:lnTo>
                  <a:pt x="7289" y="1485"/>
                </a:lnTo>
                <a:lnTo>
                  <a:pt x="6159" y="1676"/>
                </a:lnTo>
                <a:lnTo>
                  <a:pt x="4952" y="1752"/>
                </a:lnTo>
                <a:lnTo>
                  <a:pt x="3733" y="1727"/>
                </a:lnTo>
                <a:lnTo>
                  <a:pt x="12" y="10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847503" y="2876579"/>
            <a:ext cx="635" cy="12065"/>
          </a:xfrm>
          <a:custGeom>
            <a:avLst/>
            <a:gdLst/>
            <a:ahLst/>
            <a:cxnLst/>
            <a:rect l="l" t="t" r="r" b="b"/>
            <a:pathLst>
              <a:path w="635" h="12064">
                <a:moveTo>
                  <a:pt x="114" y="1163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849383" y="2874826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1016" y="62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847351" y="2858392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69">
                <a:moveTo>
                  <a:pt x="2895" y="0"/>
                </a:moveTo>
                <a:lnTo>
                  <a:pt x="0" y="115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848608" y="2842936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482" y="0"/>
                </a:moveTo>
                <a:lnTo>
                  <a:pt x="0" y="19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847224" y="2843546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69">
                <a:moveTo>
                  <a:pt x="0" y="1142"/>
                </a:moveTo>
                <a:lnTo>
                  <a:pt x="287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838969" y="2843483"/>
            <a:ext cx="8255" cy="1905"/>
          </a:xfrm>
          <a:custGeom>
            <a:avLst/>
            <a:gdLst/>
            <a:ahLst/>
            <a:cxnLst/>
            <a:rect l="l" t="t" r="r" b="b"/>
            <a:pathLst>
              <a:path w="8255" h="1905">
                <a:moveTo>
                  <a:pt x="0" y="0"/>
                </a:moveTo>
                <a:lnTo>
                  <a:pt x="228" y="584"/>
                </a:lnTo>
                <a:lnTo>
                  <a:pt x="4953" y="1790"/>
                </a:lnTo>
                <a:lnTo>
                  <a:pt x="6159" y="1676"/>
                </a:lnTo>
                <a:lnTo>
                  <a:pt x="7277" y="1498"/>
                </a:lnTo>
                <a:lnTo>
                  <a:pt x="8254" y="12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839096" y="2858342"/>
            <a:ext cx="8255" cy="1905"/>
          </a:xfrm>
          <a:custGeom>
            <a:avLst/>
            <a:gdLst/>
            <a:ahLst/>
            <a:cxnLst/>
            <a:rect l="l" t="t" r="r" b="b"/>
            <a:pathLst>
              <a:path w="8255" h="1905">
                <a:moveTo>
                  <a:pt x="8255" y="1206"/>
                </a:moveTo>
                <a:lnTo>
                  <a:pt x="7302" y="1485"/>
                </a:lnTo>
                <a:lnTo>
                  <a:pt x="6159" y="1676"/>
                </a:lnTo>
                <a:lnTo>
                  <a:pt x="4965" y="1777"/>
                </a:lnTo>
                <a:lnTo>
                  <a:pt x="3746" y="1714"/>
                </a:lnTo>
                <a:lnTo>
                  <a:pt x="12" y="8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847224" y="2844689"/>
            <a:ext cx="635" cy="15240"/>
          </a:xfrm>
          <a:custGeom>
            <a:avLst/>
            <a:gdLst/>
            <a:ahLst/>
            <a:cxnLst/>
            <a:rect l="l" t="t" r="r" b="b"/>
            <a:pathLst>
              <a:path w="635" h="15239">
                <a:moveTo>
                  <a:pt x="126" y="1485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848938" y="2826884"/>
            <a:ext cx="635" cy="16510"/>
          </a:xfrm>
          <a:custGeom>
            <a:avLst/>
            <a:gdLst/>
            <a:ahLst/>
            <a:cxnLst/>
            <a:rect l="l" t="t" r="r" b="b"/>
            <a:pathLst>
              <a:path w="635" h="16510">
                <a:moveTo>
                  <a:pt x="76" y="-901"/>
                </a:moveTo>
                <a:lnTo>
                  <a:pt x="76" y="169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849091" y="2842936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1003" y="60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851351" y="2885621"/>
            <a:ext cx="5715" cy="1270"/>
          </a:xfrm>
          <a:custGeom>
            <a:avLst/>
            <a:gdLst/>
            <a:ahLst/>
            <a:cxnLst/>
            <a:rect l="l" t="t" r="r" b="b"/>
            <a:pathLst>
              <a:path w="5714" h="1269">
                <a:moveTo>
                  <a:pt x="5143" y="0"/>
                </a:moveTo>
                <a:lnTo>
                  <a:pt x="0" y="121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849942" y="2826503"/>
            <a:ext cx="635" cy="17145"/>
          </a:xfrm>
          <a:custGeom>
            <a:avLst/>
            <a:gdLst/>
            <a:ahLst/>
            <a:cxnLst/>
            <a:rect l="l" t="t" r="r" b="b"/>
            <a:pathLst>
              <a:path w="635" h="17144">
                <a:moveTo>
                  <a:pt x="76" y="-901"/>
                </a:moveTo>
                <a:lnTo>
                  <a:pt x="76" y="1794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850094" y="2843546"/>
            <a:ext cx="635" cy="15240"/>
          </a:xfrm>
          <a:custGeom>
            <a:avLst/>
            <a:gdLst/>
            <a:ahLst/>
            <a:cxnLst/>
            <a:rect l="l" t="t" r="r" b="b"/>
            <a:pathLst>
              <a:path w="635" h="15239">
                <a:moveTo>
                  <a:pt x="76" y="-901"/>
                </a:moveTo>
                <a:lnTo>
                  <a:pt x="76" y="1574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850246" y="2858392"/>
            <a:ext cx="635" cy="17145"/>
          </a:xfrm>
          <a:custGeom>
            <a:avLst/>
            <a:gdLst/>
            <a:ahLst/>
            <a:cxnLst/>
            <a:rect l="l" t="t" r="r" b="b"/>
            <a:pathLst>
              <a:path w="635" h="17144">
                <a:moveTo>
                  <a:pt x="76" y="-901"/>
                </a:moveTo>
                <a:lnTo>
                  <a:pt x="76" y="1795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850399" y="2875448"/>
            <a:ext cx="635" cy="12065"/>
          </a:xfrm>
          <a:custGeom>
            <a:avLst/>
            <a:gdLst/>
            <a:ahLst/>
            <a:cxnLst/>
            <a:rect l="l" t="t" r="r" b="b"/>
            <a:pathLst>
              <a:path w="635" h="12064">
                <a:moveTo>
                  <a:pt x="101" y="1165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850501" y="2886840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850" y="0"/>
                </a:moveTo>
                <a:lnTo>
                  <a:pt x="622" y="50"/>
                </a:lnTo>
                <a:lnTo>
                  <a:pt x="406" y="114"/>
                </a:lnTo>
                <a:lnTo>
                  <a:pt x="203" y="190"/>
                </a:lnTo>
                <a:lnTo>
                  <a:pt x="0" y="2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850691" y="2814603"/>
            <a:ext cx="1270" cy="72390"/>
          </a:xfrm>
          <a:custGeom>
            <a:avLst/>
            <a:gdLst/>
            <a:ahLst/>
            <a:cxnLst/>
            <a:rect l="l" t="t" r="r" b="b"/>
            <a:pathLst>
              <a:path w="1269" h="72389">
                <a:moveTo>
                  <a:pt x="660" y="7223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847071" y="2826503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69">
                <a:moveTo>
                  <a:pt x="2870" y="0"/>
                </a:moveTo>
                <a:lnTo>
                  <a:pt x="0" y="114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849840" y="2814869"/>
            <a:ext cx="635" cy="12065"/>
          </a:xfrm>
          <a:custGeom>
            <a:avLst/>
            <a:gdLst/>
            <a:ahLst/>
            <a:cxnLst/>
            <a:rect l="l" t="t" r="r" b="b"/>
            <a:pathLst>
              <a:path w="635" h="12064">
                <a:moveTo>
                  <a:pt x="101" y="1163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838804" y="2826439"/>
            <a:ext cx="8890" cy="1905"/>
          </a:xfrm>
          <a:custGeom>
            <a:avLst/>
            <a:gdLst/>
            <a:ahLst/>
            <a:cxnLst/>
            <a:rect l="l" t="t" r="r" b="b"/>
            <a:pathLst>
              <a:path w="8889" h="1905">
                <a:moveTo>
                  <a:pt x="8267" y="1206"/>
                </a:moveTo>
                <a:lnTo>
                  <a:pt x="7289" y="1511"/>
                </a:lnTo>
                <a:lnTo>
                  <a:pt x="6159" y="1689"/>
                </a:lnTo>
                <a:lnTo>
                  <a:pt x="4965" y="1777"/>
                </a:lnTo>
                <a:lnTo>
                  <a:pt x="3733" y="1714"/>
                </a:lnTo>
                <a:lnTo>
                  <a:pt x="12" y="1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846970" y="2816012"/>
            <a:ext cx="635" cy="12065"/>
          </a:xfrm>
          <a:custGeom>
            <a:avLst/>
            <a:gdLst/>
            <a:ahLst/>
            <a:cxnLst/>
            <a:rect l="l" t="t" r="r" b="b"/>
            <a:pathLst>
              <a:path w="635" h="12064">
                <a:moveTo>
                  <a:pt x="101" y="1163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849650" y="2812545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0" y="1460"/>
                </a:moveTo>
                <a:lnTo>
                  <a:pt x="618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848862" y="2814006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241"/>
                </a:moveTo>
                <a:lnTo>
                  <a:pt x="190" y="177"/>
                </a:lnTo>
                <a:lnTo>
                  <a:pt x="381" y="114"/>
                </a:lnTo>
                <a:lnTo>
                  <a:pt x="571" y="50"/>
                </a:lnTo>
                <a:lnTo>
                  <a:pt x="7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848291" y="2814247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203"/>
                </a:moveTo>
                <a:lnTo>
                  <a:pt x="57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848253" y="2814361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  <a:lnTo>
                  <a:pt x="38" y="8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838715" y="2814450"/>
            <a:ext cx="8255" cy="2540"/>
          </a:xfrm>
          <a:custGeom>
            <a:avLst/>
            <a:gdLst/>
            <a:ahLst/>
            <a:cxnLst/>
            <a:rect l="l" t="t" r="r" b="b"/>
            <a:pathLst>
              <a:path w="8255" h="2539">
                <a:moveTo>
                  <a:pt x="8255" y="1562"/>
                </a:moveTo>
                <a:lnTo>
                  <a:pt x="7277" y="1841"/>
                </a:lnTo>
                <a:lnTo>
                  <a:pt x="6146" y="2019"/>
                </a:lnTo>
                <a:lnTo>
                  <a:pt x="4940" y="2108"/>
                </a:lnTo>
                <a:lnTo>
                  <a:pt x="3721" y="2082"/>
                </a:lnTo>
                <a:lnTo>
                  <a:pt x="0" y="457"/>
                </a:lnTo>
                <a:lnTo>
                  <a:pt x="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846970" y="2814869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69">
                <a:moveTo>
                  <a:pt x="2870" y="0"/>
                </a:moveTo>
                <a:lnTo>
                  <a:pt x="0" y="114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849840" y="2814603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850" y="0"/>
                </a:moveTo>
                <a:lnTo>
                  <a:pt x="609" y="63"/>
                </a:lnTo>
                <a:lnTo>
                  <a:pt x="406" y="139"/>
                </a:lnTo>
                <a:lnTo>
                  <a:pt x="190" y="190"/>
                </a:lnTo>
                <a:lnTo>
                  <a:pt x="0" y="2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850691" y="2813396"/>
            <a:ext cx="5715" cy="1270"/>
          </a:xfrm>
          <a:custGeom>
            <a:avLst/>
            <a:gdLst/>
            <a:ahLst/>
            <a:cxnLst/>
            <a:rect l="l" t="t" r="r" b="b"/>
            <a:pathLst>
              <a:path w="5714" h="1269">
                <a:moveTo>
                  <a:pt x="5143" y="0"/>
                </a:moveTo>
                <a:lnTo>
                  <a:pt x="0" y="12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858451" y="4072754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2882" y="0"/>
                </a:moveTo>
                <a:lnTo>
                  <a:pt x="0" y="111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850196" y="4072665"/>
            <a:ext cx="8255" cy="1905"/>
          </a:xfrm>
          <a:custGeom>
            <a:avLst/>
            <a:gdLst/>
            <a:ahLst/>
            <a:cxnLst/>
            <a:rect l="l" t="t" r="r" b="b"/>
            <a:pathLst>
              <a:path w="8255" h="1904">
                <a:moveTo>
                  <a:pt x="8255" y="1206"/>
                </a:moveTo>
                <a:lnTo>
                  <a:pt x="7289" y="1498"/>
                </a:lnTo>
                <a:lnTo>
                  <a:pt x="6159" y="1689"/>
                </a:lnTo>
                <a:lnTo>
                  <a:pt x="4953" y="1777"/>
                </a:lnTo>
                <a:lnTo>
                  <a:pt x="3733" y="1739"/>
                </a:lnTo>
                <a:lnTo>
                  <a:pt x="12" y="1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858349" y="4062225"/>
            <a:ext cx="635" cy="12065"/>
          </a:xfrm>
          <a:custGeom>
            <a:avLst/>
            <a:gdLst/>
            <a:ahLst/>
            <a:cxnLst/>
            <a:rect l="l" t="t" r="r" b="b"/>
            <a:pathLst>
              <a:path w="635" h="12064">
                <a:moveTo>
                  <a:pt x="101" y="1164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859683" y="4060473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546" y="0"/>
                </a:moveTo>
                <a:lnTo>
                  <a:pt x="0" y="21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858349" y="4061108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0" y="1117"/>
                </a:moveTo>
                <a:lnTo>
                  <a:pt x="288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850094" y="4060688"/>
            <a:ext cx="8255" cy="2540"/>
          </a:xfrm>
          <a:custGeom>
            <a:avLst/>
            <a:gdLst/>
            <a:ahLst/>
            <a:cxnLst/>
            <a:rect l="l" t="t" r="r" b="b"/>
            <a:pathLst>
              <a:path w="8255" h="2539">
                <a:moveTo>
                  <a:pt x="88" y="0"/>
                </a:moveTo>
                <a:lnTo>
                  <a:pt x="4952" y="2108"/>
                </a:lnTo>
                <a:lnTo>
                  <a:pt x="6159" y="2019"/>
                </a:lnTo>
                <a:lnTo>
                  <a:pt x="7289" y="1828"/>
                </a:lnTo>
                <a:lnTo>
                  <a:pt x="8254" y="153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860229" y="4060473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1003" y="63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858184" y="4044051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2882" y="0"/>
                </a:moveTo>
                <a:lnTo>
                  <a:pt x="0" y="11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849929" y="4043976"/>
            <a:ext cx="8255" cy="1905"/>
          </a:xfrm>
          <a:custGeom>
            <a:avLst/>
            <a:gdLst/>
            <a:ahLst/>
            <a:cxnLst/>
            <a:rect l="l" t="t" r="r" b="b"/>
            <a:pathLst>
              <a:path w="8255" h="1904">
                <a:moveTo>
                  <a:pt x="8254" y="1206"/>
                </a:moveTo>
                <a:lnTo>
                  <a:pt x="7289" y="1498"/>
                </a:lnTo>
                <a:lnTo>
                  <a:pt x="6172" y="1701"/>
                </a:lnTo>
                <a:lnTo>
                  <a:pt x="4965" y="1765"/>
                </a:lnTo>
                <a:lnTo>
                  <a:pt x="3733" y="1739"/>
                </a:lnTo>
                <a:lnTo>
                  <a:pt x="12" y="1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858057" y="4030310"/>
            <a:ext cx="635" cy="15240"/>
          </a:xfrm>
          <a:custGeom>
            <a:avLst/>
            <a:gdLst/>
            <a:ahLst/>
            <a:cxnLst/>
            <a:rect l="l" t="t" r="r" b="b"/>
            <a:pathLst>
              <a:path w="635" h="15239">
                <a:moveTo>
                  <a:pt x="126" y="1487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859429" y="4028583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508" y="0"/>
                </a:moveTo>
                <a:lnTo>
                  <a:pt x="0" y="19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858057" y="4029205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0" y="1104"/>
                </a:moveTo>
                <a:lnTo>
                  <a:pt x="287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849802" y="4029129"/>
            <a:ext cx="8255" cy="1905"/>
          </a:xfrm>
          <a:custGeom>
            <a:avLst/>
            <a:gdLst/>
            <a:ahLst/>
            <a:cxnLst/>
            <a:rect l="l" t="t" r="r" b="b"/>
            <a:pathLst>
              <a:path w="8255" h="1904">
                <a:moveTo>
                  <a:pt x="0" y="0"/>
                </a:moveTo>
                <a:lnTo>
                  <a:pt x="228" y="558"/>
                </a:lnTo>
                <a:lnTo>
                  <a:pt x="4952" y="1765"/>
                </a:lnTo>
                <a:lnTo>
                  <a:pt x="6146" y="1701"/>
                </a:lnTo>
                <a:lnTo>
                  <a:pt x="7289" y="1498"/>
                </a:lnTo>
                <a:lnTo>
                  <a:pt x="8254" y="11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859937" y="4028583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990" y="62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862184" y="4071280"/>
            <a:ext cx="5715" cy="1270"/>
          </a:xfrm>
          <a:custGeom>
            <a:avLst/>
            <a:gdLst/>
            <a:ahLst/>
            <a:cxnLst/>
            <a:rect l="l" t="t" r="r" b="b"/>
            <a:pathLst>
              <a:path w="5714" h="1270">
                <a:moveTo>
                  <a:pt x="5156" y="0"/>
                </a:moveTo>
                <a:lnTo>
                  <a:pt x="0" y="12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860787" y="4012149"/>
            <a:ext cx="635" cy="17145"/>
          </a:xfrm>
          <a:custGeom>
            <a:avLst/>
            <a:gdLst/>
            <a:ahLst/>
            <a:cxnLst/>
            <a:rect l="l" t="t" r="r" b="b"/>
            <a:pathLst>
              <a:path w="635" h="17145">
                <a:moveTo>
                  <a:pt x="69" y="-901"/>
                </a:moveTo>
                <a:lnTo>
                  <a:pt x="69" y="1795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860927" y="4029205"/>
            <a:ext cx="635" cy="15240"/>
          </a:xfrm>
          <a:custGeom>
            <a:avLst/>
            <a:gdLst/>
            <a:ahLst/>
            <a:cxnLst/>
            <a:rect l="l" t="t" r="r" b="b"/>
            <a:pathLst>
              <a:path w="635" h="15239">
                <a:moveTo>
                  <a:pt x="69" y="-901"/>
                </a:moveTo>
                <a:lnTo>
                  <a:pt x="69" y="1574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861067" y="4044051"/>
            <a:ext cx="635" cy="17145"/>
          </a:xfrm>
          <a:custGeom>
            <a:avLst/>
            <a:gdLst/>
            <a:ahLst/>
            <a:cxnLst/>
            <a:rect l="l" t="t" r="r" b="b"/>
            <a:pathLst>
              <a:path w="635" h="17145">
                <a:moveTo>
                  <a:pt x="82" y="-901"/>
                </a:moveTo>
                <a:lnTo>
                  <a:pt x="82" y="1795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861232" y="4061108"/>
            <a:ext cx="635" cy="12065"/>
          </a:xfrm>
          <a:custGeom>
            <a:avLst/>
            <a:gdLst/>
            <a:ahLst/>
            <a:cxnLst/>
            <a:rect l="l" t="t" r="r" b="b"/>
            <a:pathLst>
              <a:path w="635" h="12064">
                <a:moveTo>
                  <a:pt x="101" y="1164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861334" y="4072487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850" y="0"/>
                </a:moveTo>
                <a:lnTo>
                  <a:pt x="723" y="25"/>
                </a:lnTo>
                <a:lnTo>
                  <a:pt x="508" y="88"/>
                </a:lnTo>
                <a:lnTo>
                  <a:pt x="292" y="152"/>
                </a:lnTo>
                <a:lnTo>
                  <a:pt x="101" y="20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861524" y="4000249"/>
            <a:ext cx="1270" cy="72390"/>
          </a:xfrm>
          <a:custGeom>
            <a:avLst/>
            <a:gdLst/>
            <a:ahLst/>
            <a:cxnLst/>
            <a:rect l="l" t="t" r="r" b="b"/>
            <a:pathLst>
              <a:path w="1269" h="72389">
                <a:moveTo>
                  <a:pt x="660" y="7223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857905" y="4012149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2882" y="0"/>
                </a:moveTo>
                <a:lnTo>
                  <a:pt x="0" y="11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860673" y="4000529"/>
            <a:ext cx="635" cy="12065"/>
          </a:xfrm>
          <a:custGeom>
            <a:avLst/>
            <a:gdLst/>
            <a:ahLst/>
            <a:cxnLst/>
            <a:rect l="l" t="t" r="r" b="b"/>
            <a:pathLst>
              <a:path w="635" h="12064">
                <a:moveTo>
                  <a:pt x="114" y="1162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849650" y="4012086"/>
            <a:ext cx="8255" cy="1905"/>
          </a:xfrm>
          <a:custGeom>
            <a:avLst/>
            <a:gdLst/>
            <a:ahLst/>
            <a:cxnLst/>
            <a:rect l="l" t="t" r="r" b="b"/>
            <a:pathLst>
              <a:path w="8255" h="1904">
                <a:moveTo>
                  <a:pt x="8254" y="1206"/>
                </a:moveTo>
                <a:lnTo>
                  <a:pt x="7289" y="1485"/>
                </a:lnTo>
                <a:lnTo>
                  <a:pt x="6146" y="1689"/>
                </a:lnTo>
                <a:lnTo>
                  <a:pt x="4940" y="1765"/>
                </a:lnTo>
                <a:lnTo>
                  <a:pt x="3721" y="1739"/>
                </a:lnTo>
                <a:lnTo>
                  <a:pt x="0" y="12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857790" y="4001634"/>
            <a:ext cx="635" cy="12065"/>
          </a:xfrm>
          <a:custGeom>
            <a:avLst/>
            <a:gdLst/>
            <a:ahLst/>
            <a:cxnLst/>
            <a:rect l="l" t="t" r="r" b="b"/>
            <a:pathLst>
              <a:path w="635" h="12064">
                <a:moveTo>
                  <a:pt x="114" y="1165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860495" y="3998192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1460"/>
                </a:moveTo>
                <a:lnTo>
                  <a:pt x="617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859695" y="3999652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241"/>
                </a:moveTo>
                <a:lnTo>
                  <a:pt x="190" y="177"/>
                </a:lnTo>
                <a:lnTo>
                  <a:pt x="368" y="114"/>
                </a:lnTo>
                <a:lnTo>
                  <a:pt x="571" y="38"/>
                </a:lnTo>
                <a:lnTo>
                  <a:pt x="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859124" y="3999894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215"/>
                </a:moveTo>
                <a:lnTo>
                  <a:pt x="57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859073" y="4000021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  <a:lnTo>
                  <a:pt x="50" y="8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849548" y="4000110"/>
            <a:ext cx="8255" cy="2540"/>
          </a:xfrm>
          <a:custGeom>
            <a:avLst/>
            <a:gdLst/>
            <a:ahLst/>
            <a:cxnLst/>
            <a:rect l="l" t="t" r="r" b="b"/>
            <a:pathLst>
              <a:path w="8255" h="2539">
                <a:moveTo>
                  <a:pt x="8242" y="1524"/>
                </a:moveTo>
                <a:lnTo>
                  <a:pt x="7277" y="1841"/>
                </a:lnTo>
                <a:lnTo>
                  <a:pt x="6146" y="2019"/>
                </a:lnTo>
                <a:lnTo>
                  <a:pt x="4940" y="2095"/>
                </a:lnTo>
                <a:lnTo>
                  <a:pt x="3721" y="2057"/>
                </a:lnTo>
                <a:lnTo>
                  <a:pt x="0" y="457"/>
                </a:lnTo>
                <a:lnTo>
                  <a:pt x="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857790" y="4000529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2882" y="0"/>
                </a:moveTo>
                <a:lnTo>
                  <a:pt x="0" y="11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860673" y="4000249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850" y="0"/>
                </a:moveTo>
                <a:lnTo>
                  <a:pt x="622" y="63"/>
                </a:lnTo>
                <a:lnTo>
                  <a:pt x="393" y="126"/>
                </a:lnTo>
                <a:lnTo>
                  <a:pt x="203" y="190"/>
                </a:lnTo>
                <a:lnTo>
                  <a:pt x="0" y="2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861524" y="3999030"/>
            <a:ext cx="5715" cy="1270"/>
          </a:xfrm>
          <a:custGeom>
            <a:avLst/>
            <a:gdLst/>
            <a:ahLst/>
            <a:cxnLst/>
            <a:rect l="l" t="t" r="r" b="b"/>
            <a:pathLst>
              <a:path w="5714" h="1270">
                <a:moveTo>
                  <a:pt x="5143" y="0"/>
                </a:moveTo>
                <a:lnTo>
                  <a:pt x="0" y="121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839198" y="2870165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60" h="1905">
                <a:moveTo>
                  <a:pt x="0" y="88"/>
                </a:moveTo>
                <a:lnTo>
                  <a:pt x="190" y="596"/>
                </a:lnTo>
                <a:lnTo>
                  <a:pt x="4762" y="1879"/>
                </a:lnTo>
                <a:lnTo>
                  <a:pt x="5994" y="1816"/>
                </a:lnTo>
                <a:lnTo>
                  <a:pt x="9651" y="1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839096" y="2858253"/>
            <a:ext cx="8255" cy="1905"/>
          </a:xfrm>
          <a:custGeom>
            <a:avLst/>
            <a:gdLst/>
            <a:ahLst/>
            <a:cxnLst/>
            <a:rect l="l" t="t" r="r" b="b"/>
            <a:pathLst>
              <a:path w="8255" h="1905">
                <a:moveTo>
                  <a:pt x="0" y="0"/>
                </a:moveTo>
                <a:lnTo>
                  <a:pt x="190" y="507"/>
                </a:lnTo>
                <a:lnTo>
                  <a:pt x="4762" y="1765"/>
                </a:lnTo>
                <a:lnTo>
                  <a:pt x="5969" y="1714"/>
                </a:lnTo>
                <a:lnTo>
                  <a:pt x="7124" y="1536"/>
                </a:lnTo>
                <a:lnTo>
                  <a:pt x="8115" y="1257"/>
                </a:lnTo>
                <a:lnTo>
                  <a:pt x="8255" y="119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846792" y="2809358"/>
            <a:ext cx="1270" cy="3175"/>
          </a:xfrm>
          <a:custGeom>
            <a:avLst/>
            <a:gdLst/>
            <a:ahLst/>
            <a:cxnLst/>
            <a:rect l="l" t="t" r="r" b="b"/>
            <a:pathLst>
              <a:path w="1269" h="3175">
                <a:moveTo>
                  <a:pt x="0" y="2832"/>
                </a:moveTo>
                <a:lnTo>
                  <a:pt x="76" y="2349"/>
                </a:lnTo>
                <a:lnTo>
                  <a:pt x="279" y="1346"/>
                </a:lnTo>
                <a:lnTo>
                  <a:pt x="507" y="571"/>
                </a:lnTo>
                <a:lnTo>
                  <a:pt x="77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847567" y="2809091"/>
            <a:ext cx="1270" cy="5715"/>
          </a:xfrm>
          <a:custGeom>
            <a:avLst/>
            <a:gdLst/>
            <a:ahLst/>
            <a:cxnLst/>
            <a:rect l="l" t="t" r="r" b="b"/>
            <a:pathLst>
              <a:path w="1269" h="5714">
                <a:moveTo>
                  <a:pt x="0" y="266"/>
                </a:moveTo>
                <a:lnTo>
                  <a:pt x="254" y="0"/>
                </a:lnTo>
                <a:lnTo>
                  <a:pt x="508" y="50"/>
                </a:lnTo>
                <a:lnTo>
                  <a:pt x="711" y="406"/>
                </a:lnTo>
                <a:lnTo>
                  <a:pt x="863" y="1066"/>
                </a:lnTo>
                <a:lnTo>
                  <a:pt x="952" y="1943"/>
                </a:lnTo>
                <a:lnTo>
                  <a:pt x="952" y="3009"/>
                </a:lnTo>
                <a:lnTo>
                  <a:pt x="889" y="4127"/>
                </a:lnTo>
                <a:lnTo>
                  <a:pt x="762" y="5207"/>
                </a:lnTo>
                <a:lnTo>
                  <a:pt x="736" y="53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848697" y="2837247"/>
            <a:ext cx="635" cy="5715"/>
          </a:xfrm>
          <a:custGeom>
            <a:avLst/>
            <a:gdLst/>
            <a:ahLst/>
            <a:cxnLst/>
            <a:rect l="l" t="t" r="r" b="b"/>
            <a:pathLst>
              <a:path w="635" h="5714">
                <a:moveTo>
                  <a:pt x="304" y="5689"/>
                </a:moveTo>
                <a:lnTo>
                  <a:pt x="241" y="5537"/>
                </a:lnTo>
                <a:lnTo>
                  <a:pt x="88" y="4914"/>
                </a:lnTo>
                <a:lnTo>
                  <a:pt x="12" y="4025"/>
                </a:lnTo>
                <a:lnTo>
                  <a:pt x="0" y="2984"/>
                </a:lnTo>
                <a:lnTo>
                  <a:pt x="76" y="1866"/>
                </a:lnTo>
                <a:lnTo>
                  <a:pt x="203" y="774"/>
                </a:lnTo>
                <a:lnTo>
                  <a:pt x="35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848811" y="2867651"/>
            <a:ext cx="635" cy="5080"/>
          </a:xfrm>
          <a:custGeom>
            <a:avLst/>
            <a:gdLst/>
            <a:ahLst/>
            <a:cxnLst/>
            <a:rect l="l" t="t" r="r" b="b"/>
            <a:pathLst>
              <a:path w="635" h="5080">
                <a:moveTo>
                  <a:pt x="0" y="0"/>
                </a:moveTo>
                <a:lnTo>
                  <a:pt x="165" y="622"/>
                </a:lnTo>
                <a:lnTo>
                  <a:pt x="241" y="1485"/>
                </a:lnTo>
                <a:lnTo>
                  <a:pt x="253" y="2539"/>
                </a:lnTo>
                <a:lnTo>
                  <a:pt x="177" y="3670"/>
                </a:lnTo>
                <a:lnTo>
                  <a:pt x="50" y="468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851097" y="2800391"/>
            <a:ext cx="635" cy="13335"/>
          </a:xfrm>
          <a:custGeom>
            <a:avLst/>
            <a:gdLst/>
            <a:ahLst/>
            <a:cxnLst/>
            <a:rect l="l" t="t" r="r" b="b"/>
            <a:pathLst>
              <a:path w="635" h="13335">
                <a:moveTo>
                  <a:pt x="0" y="0"/>
                </a:moveTo>
                <a:lnTo>
                  <a:pt x="126" y="1324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843871" y="2800391"/>
            <a:ext cx="7620" cy="11430"/>
          </a:xfrm>
          <a:custGeom>
            <a:avLst/>
            <a:gdLst/>
            <a:ahLst/>
            <a:cxnLst/>
            <a:rect l="l" t="t" r="r" b="b"/>
            <a:pathLst>
              <a:path w="7619" h="11430">
                <a:moveTo>
                  <a:pt x="0" y="11239"/>
                </a:moveTo>
                <a:lnTo>
                  <a:pt x="722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849243" y="2800239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5">
                <a:moveTo>
                  <a:pt x="1854" y="15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2841801" y="2800239"/>
            <a:ext cx="7620" cy="12065"/>
          </a:xfrm>
          <a:custGeom>
            <a:avLst/>
            <a:gdLst/>
            <a:ahLst/>
            <a:cxnLst/>
            <a:rect l="l" t="t" r="r" b="b"/>
            <a:pathLst>
              <a:path w="7619" h="12064">
                <a:moveTo>
                  <a:pt x="7442" y="0"/>
                </a:moveTo>
                <a:lnTo>
                  <a:pt x="0" y="1153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2838969" y="2843394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60" h="1905">
                <a:moveTo>
                  <a:pt x="0" y="88"/>
                </a:moveTo>
                <a:lnTo>
                  <a:pt x="190" y="584"/>
                </a:lnTo>
                <a:lnTo>
                  <a:pt x="4749" y="1879"/>
                </a:lnTo>
                <a:lnTo>
                  <a:pt x="5968" y="1803"/>
                </a:lnTo>
                <a:lnTo>
                  <a:pt x="9639" y="8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838842" y="2831202"/>
            <a:ext cx="10160" cy="2540"/>
          </a:xfrm>
          <a:custGeom>
            <a:avLst/>
            <a:gdLst/>
            <a:ahLst/>
            <a:cxnLst/>
            <a:rect l="l" t="t" r="r" b="b"/>
            <a:pathLst>
              <a:path w="10160" h="2539">
                <a:moveTo>
                  <a:pt x="76" y="0"/>
                </a:moveTo>
                <a:lnTo>
                  <a:pt x="4762" y="2057"/>
                </a:lnTo>
                <a:lnTo>
                  <a:pt x="5981" y="1993"/>
                </a:lnTo>
                <a:lnTo>
                  <a:pt x="9651" y="2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850031" y="4055824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60" h="1904">
                <a:moveTo>
                  <a:pt x="0" y="88"/>
                </a:moveTo>
                <a:lnTo>
                  <a:pt x="190" y="571"/>
                </a:lnTo>
                <a:lnTo>
                  <a:pt x="4775" y="1854"/>
                </a:lnTo>
                <a:lnTo>
                  <a:pt x="5994" y="1790"/>
                </a:lnTo>
                <a:lnTo>
                  <a:pt x="9651" y="8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849929" y="4043899"/>
            <a:ext cx="8255" cy="1905"/>
          </a:xfrm>
          <a:custGeom>
            <a:avLst/>
            <a:gdLst/>
            <a:ahLst/>
            <a:cxnLst/>
            <a:rect l="l" t="t" r="r" b="b"/>
            <a:pathLst>
              <a:path w="8255" h="1904">
                <a:moveTo>
                  <a:pt x="0" y="0"/>
                </a:moveTo>
                <a:lnTo>
                  <a:pt x="190" y="482"/>
                </a:lnTo>
                <a:lnTo>
                  <a:pt x="4762" y="1778"/>
                </a:lnTo>
                <a:lnTo>
                  <a:pt x="5968" y="1727"/>
                </a:lnTo>
                <a:lnTo>
                  <a:pt x="7124" y="1524"/>
                </a:lnTo>
                <a:lnTo>
                  <a:pt x="8115" y="1231"/>
                </a:lnTo>
                <a:lnTo>
                  <a:pt x="8254" y="12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857625" y="3995004"/>
            <a:ext cx="1270" cy="3175"/>
          </a:xfrm>
          <a:custGeom>
            <a:avLst/>
            <a:gdLst/>
            <a:ahLst/>
            <a:cxnLst/>
            <a:rect l="l" t="t" r="r" b="b"/>
            <a:pathLst>
              <a:path w="1269" h="3175">
                <a:moveTo>
                  <a:pt x="0" y="2844"/>
                </a:moveTo>
                <a:lnTo>
                  <a:pt x="76" y="2349"/>
                </a:lnTo>
                <a:lnTo>
                  <a:pt x="279" y="1358"/>
                </a:lnTo>
                <a:lnTo>
                  <a:pt x="508" y="546"/>
                </a:lnTo>
                <a:lnTo>
                  <a:pt x="77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858400" y="3994725"/>
            <a:ext cx="1270" cy="5715"/>
          </a:xfrm>
          <a:custGeom>
            <a:avLst/>
            <a:gdLst/>
            <a:ahLst/>
            <a:cxnLst/>
            <a:rect l="l" t="t" r="r" b="b"/>
            <a:pathLst>
              <a:path w="1269" h="5714">
                <a:moveTo>
                  <a:pt x="0" y="279"/>
                </a:moveTo>
                <a:lnTo>
                  <a:pt x="266" y="0"/>
                </a:lnTo>
                <a:lnTo>
                  <a:pt x="507" y="63"/>
                </a:lnTo>
                <a:lnTo>
                  <a:pt x="711" y="431"/>
                </a:lnTo>
                <a:lnTo>
                  <a:pt x="863" y="1092"/>
                </a:lnTo>
                <a:lnTo>
                  <a:pt x="952" y="1968"/>
                </a:lnTo>
                <a:lnTo>
                  <a:pt x="952" y="3009"/>
                </a:lnTo>
                <a:lnTo>
                  <a:pt x="901" y="4127"/>
                </a:lnTo>
                <a:lnTo>
                  <a:pt x="749" y="5232"/>
                </a:lnTo>
                <a:lnTo>
                  <a:pt x="736" y="538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859530" y="4022906"/>
            <a:ext cx="635" cy="5715"/>
          </a:xfrm>
          <a:custGeom>
            <a:avLst/>
            <a:gdLst/>
            <a:ahLst/>
            <a:cxnLst/>
            <a:rect l="l" t="t" r="r" b="b"/>
            <a:pathLst>
              <a:path w="635" h="5714">
                <a:moveTo>
                  <a:pt x="304" y="5689"/>
                </a:moveTo>
                <a:lnTo>
                  <a:pt x="241" y="5537"/>
                </a:lnTo>
                <a:lnTo>
                  <a:pt x="88" y="4889"/>
                </a:lnTo>
                <a:lnTo>
                  <a:pt x="12" y="4000"/>
                </a:lnTo>
                <a:lnTo>
                  <a:pt x="0" y="2971"/>
                </a:lnTo>
                <a:lnTo>
                  <a:pt x="76" y="1854"/>
                </a:lnTo>
                <a:lnTo>
                  <a:pt x="203" y="774"/>
                </a:lnTo>
                <a:lnTo>
                  <a:pt x="35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859670" y="4053310"/>
            <a:ext cx="635" cy="5080"/>
          </a:xfrm>
          <a:custGeom>
            <a:avLst/>
            <a:gdLst/>
            <a:ahLst/>
            <a:cxnLst/>
            <a:rect l="l" t="t" r="r" b="b"/>
            <a:pathLst>
              <a:path w="635" h="5079">
                <a:moveTo>
                  <a:pt x="0" y="0"/>
                </a:moveTo>
                <a:lnTo>
                  <a:pt x="139" y="609"/>
                </a:lnTo>
                <a:lnTo>
                  <a:pt x="215" y="1485"/>
                </a:lnTo>
                <a:lnTo>
                  <a:pt x="228" y="2539"/>
                </a:lnTo>
                <a:lnTo>
                  <a:pt x="152" y="3644"/>
                </a:lnTo>
                <a:lnTo>
                  <a:pt x="25" y="468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861943" y="3986038"/>
            <a:ext cx="635" cy="13335"/>
          </a:xfrm>
          <a:custGeom>
            <a:avLst/>
            <a:gdLst/>
            <a:ahLst/>
            <a:cxnLst/>
            <a:rect l="l" t="t" r="r" b="b"/>
            <a:pathLst>
              <a:path w="635" h="13335">
                <a:moveTo>
                  <a:pt x="0" y="0"/>
                </a:moveTo>
                <a:lnTo>
                  <a:pt x="114" y="1324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854704" y="3986038"/>
            <a:ext cx="7620" cy="11430"/>
          </a:xfrm>
          <a:custGeom>
            <a:avLst/>
            <a:gdLst/>
            <a:ahLst/>
            <a:cxnLst/>
            <a:rect l="l" t="t" r="r" b="b"/>
            <a:pathLst>
              <a:path w="7619" h="11429">
                <a:moveTo>
                  <a:pt x="0" y="11226"/>
                </a:moveTo>
                <a:lnTo>
                  <a:pt x="723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860064" y="3985886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5">
                <a:moveTo>
                  <a:pt x="1879" y="15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852634" y="3985886"/>
            <a:ext cx="7620" cy="12065"/>
          </a:xfrm>
          <a:custGeom>
            <a:avLst/>
            <a:gdLst/>
            <a:ahLst/>
            <a:cxnLst/>
            <a:rect l="l" t="t" r="r" b="b"/>
            <a:pathLst>
              <a:path w="7619" h="12064">
                <a:moveTo>
                  <a:pt x="7429" y="0"/>
                </a:moveTo>
                <a:lnTo>
                  <a:pt x="0" y="1153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849802" y="4029053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60" h="1904">
                <a:moveTo>
                  <a:pt x="0" y="76"/>
                </a:moveTo>
                <a:lnTo>
                  <a:pt x="190" y="571"/>
                </a:lnTo>
                <a:lnTo>
                  <a:pt x="4749" y="1841"/>
                </a:lnTo>
                <a:lnTo>
                  <a:pt x="5968" y="1778"/>
                </a:lnTo>
                <a:lnTo>
                  <a:pt x="9626" y="8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849700" y="4016861"/>
            <a:ext cx="10160" cy="2540"/>
          </a:xfrm>
          <a:custGeom>
            <a:avLst/>
            <a:gdLst/>
            <a:ahLst/>
            <a:cxnLst/>
            <a:rect l="l" t="t" r="r" b="b"/>
            <a:pathLst>
              <a:path w="10160" h="2539">
                <a:moveTo>
                  <a:pt x="50" y="0"/>
                </a:moveTo>
                <a:lnTo>
                  <a:pt x="4749" y="2031"/>
                </a:lnTo>
                <a:lnTo>
                  <a:pt x="5968" y="1968"/>
                </a:lnTo>
                <a:lnTo>
                  <a:pt x="9626" y="2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848468" y="2830694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50"/>
                </a:moveTo>
                <a:lnTo>
                  <a:pt x="2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859619" y="4023224"/>
            <a:ext cx="635" cy="1905"/>
          </a:xfrm>
          <a:custGeom>
            <a:avLst/>
            <a:gdLst/>
            <a:ahLst/>
            <a:cxnLst/>
            <a:rect l="l" t="t" r="r" b="b"/>
            <a:pathLst>
              <a:path w="635" h="1904">
                <a:moveTo>
                  <a:pt x="266" y="0"/>
                </a:moveTo>
                <a:lnTo>
                  <a:pt x="126" y="825"/>
                </a:lnTo>
                <a:lnTo>
                  <a:pt x="0" y="19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859594" y="4025129"/>
            <a:ext cx="635" cy="3810"/>
          </a:xfrm>
          <a:custGeom>
            <a:avLst/>
            <a:gdLst/>
            <a:ahLst/>
            <a:cxnLst/>
            <a:rect l="l" t="t" r="r" b="b"/>
            <a:pathLst>
              <a:path w="635" h="3810">
                <a:moveTo>
                  <a:pt x="25" y="0"/>
                </a:moveTo>
                <a:lnTo>
                  <a:pt x="0" y="1092"/>
                </a:lnTo>
                <a:lnTo>
                  <a:pt x="38" y="2044"/>
                </a:lnTo>
                <a:lnTo>
                  <a:pt x="152" y="2806"/>
                </a:lnTo>
                <a:lnTo>
                  <a:pt x="342" y="33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858311" y="3998141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330" y="38"/>
                </a:moveTo>
                <a:lnTo>
                  <a:pt x="63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2858463" y="3996693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101" y="-901"/>
                </a:moveTo>
                <a:lnTo>
                  <a:pt x="101" y="99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858387" y="3996757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0" y="1143"/>
                </a:moveTo>
                <a:lnTo>
                  <a:pt x="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2858463" y="3996693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101" y="-901"/>
                </a:moveTo>
                <a:lnTo>
                  <a:pt x="101" y="96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858591" y="3996693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76" y="0"/>
                </a:moveTo>
                <a:lnTo>
                  <a:pt x="0" y="11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858743" y="3996973"/>
            <a:ext cx="0" cy="2540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0" y="0"/>
                </a:moveTo>
                <a:lnTo>
                  <a:pt x="0" y="210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857689" y="3995017"/>
            <a:ext cx="1905" cy="5080"/>
          </a:xfrm>
          <a:custGeom>
            <a:avLst/>
            <a:gdLst/>
            <a:ahLst/>
            <a:cxnLst/>
            <a:rect l="l" t="t" r="r" b="b"/>
            <a:pathLst>
              <a:path w="1905" h="5079">
                <a:moveTo>
                  <a:pt x="1384" y="5003"/>
                </a:moveTo>
                <a:lnTo>
                  <a:pt x="1536" y="4000"/>
                </a:lnTo>
                <a:lnTo>
                  <a:pt x="1612" y="2908"/>
                </a:lnTo>
                <a:lnTo>
                  <a:pt x="1612" y="1892"/>
                </a:lnTo>
                <a:lnTo>
                  <a:pt x="1536" y="1015"/>
                </a:lnTo>
                <a:lnTo>
                  <a:pt x="1371" y="380"/>
                </a:lnTo>
                <a:lnTo>
                  <a:pt x="1181" y="12"/>
                </a:lnTo>
                <a:lnTo>
                  <a:pt x="927" y="0"/>
                </a:lnTo>
                <a:lnTo>
                  <a:pt x="685" y="292"/>
                </a:lnTo>
                <a:lnTo>
                  <a:pt x="419" y="888"/>
                </a:lnTo>
                <a:lnTo>
                  <a:pt x="190" y="1701"/>
                </a:lnTo>
                <a:lnTo>
                  <a:pt x="12" y="2717"/>
                </a:lnTo>
                <a:lnTo>
                  <a:pt x="0" y="285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847478" y="2812494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317" y="25"/>
                </a:moveTo>
                <a:lnTo>
                  <a:pt x="38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846856" y="2809358"/>
            <a:ext cx="1905" cy="5080"/>
          </a:xfrm>
          <a:custGeom>
            <a:avLst/>
            <a:gdLst/>
            <a:ahLst/>
            <a:cxnLst/>
            <a:rect l="l" t="t" r="r" b="b"/>
            <a:pathLst>
              <a:path w="1905" h="5080">
                <a:moveTo>
                  <a:pt x="1396" y="5029"/>
                </a:moveTo>
                <a:lnTo>
                  <a:pt x="1536" y="4000"/>
                </a:lnTo>
                <a:lnTo>
                  <a:pt x="1600" y="2921"/>
                </a:lnTo>
                <a:lnTo>
                  <a:pt x="1600" y="1892"/>
                </a:lnTo>
                <a:lnTo>
                  <a:pt x="1536" y="1016"/>
                </a:lnTo>
                <a:lnTo>
                  <a:pt x="1371" y="381"/>
                </a:lnTo>
                <a:lnTo>
                  <a:pt x="1168" y="25"/>
                </a:lnTo>
                <a:lnTo>
                  <a:pt x="927" y="0"/>
                </a:lnTo>
                <a:lnTo>
                  <a:pt x="673" y="292"/>
                </a:lnTo>
                <a:lnTo>
                  <a:pt x="419" y="901"/>
                </a:lnTo>
                <a:lnTo>
                  <a:pt x="203" y="1727"/>
                </a:lnTo>
                <a:lnTo>
                  <a:pt x="12" y="27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847541" y="2811097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1155"/>
                </a:moveTo>
                <a:lnTo>
                  <a:pt x="8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847745" y="2811060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76" y="0"/>
                </a:moveTo>
                <a:lnTo>
                  <a:pt x="0" y="114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847999" y="2810158"/>
            <a:ext cx="0" cy="5080"/>
          </a:xfrm>
          <a:custGeom>
            <a:avLst/>
            <a:gdLst/>
            <a:ahLst/>
            <a:cxnLst/>
            <a:rect l="l" t="t" r="r" b="b"/>
            <a:pathLst>
              <a:path h="5080">
                <a:moveTo>
                  <a:pt x="0" y="0"/>
                </a:moveTo>
                <a:lnTo>
                  <a:pt x="0" y="454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2848786" y="2837564"/>
            <a:ext cx="635" cy="2540"/>
          </a:xfrm>
          <a:custGeom>
            <a:avLst/>
            <a:gdLst/>
            <a:ahLst/>
            <a:cxnLst/>
            <a:rect l="l" t="t" r="r" b="b"/>
            <a:pathLst>
              <a:path w="635" h="2539">
                <a:moveTo>
                  <a:pt x="266" y="0"/>
                </a:moveTo>
                <a:lnTo>
                  <a:pt x="127" y="850"/>
                </a:lnTo>
                <a:lnTo>
                  <a:pt x="0" y="19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2848761" y="2839507"/>
            <a:ext cx="635" cy="3810"/>
          </a:xfrm>
          <a:custGeom>
            <a:avLst/>
            <a:gdLst/>
            <a:ahLst/>
            <a:cxnLst/>
            <a:rect l="l" t="t" r="r" b="b"/>
            <a:pathLst>
              <a:path w="635" h="3810">
                <a:moveTo>
                  <a:pt x="25" y="0"/>
                </a:moveTo>
                <a:lnTo>
                  <a:pt x="0" y="1054"/>
                </a:lnTo>
                <a:lnTo>
                  <a:pt x="38" y="2019"/>
                </a:lnTo>
                <a:lnTo>
                  <a:pt x="152" y="2768"/>
                </a:lnTo>
                <a:lnTo>
                  <a:pt x="330" y="32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2886378" y="2691933"/>
            <a:ext cx="353060" cy="215900"/>
          </a:xfrm>
          <a:custGeom>
            <a:avLst/>
            <a:gdLst/>
            <a:ahLst/>
            <a:cxnLst/>
            <a:rect l="l" t="t" r="r" b="b"/>
            <a:pathLst>
              <a:path w="353060" h="215900">
                <a:moveTo>
                  <a:pt x="0" y="0"/>
                </a:moveTo>
                <a:lnTo>
                  <a:pt x="352488" y="2157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2854730" y="2689876"/>
            <a:ext cx="7620" cy="1905"/>
          </a:xfrm>
          <a:custGeom>
            <a:avLst/>
            <a:gdLst/>
            <a:ahLst/>
            <a:cxnLst/>
            <a:rect l="l" t="t" r="r" b="b"/>
            <a:pathLst>
              <a:path w="7619" h="1905">
                <a:moveTo>
                  <a:pt x="7353" y="0"/>
                </a:moveTo>
                <a:lnTo>
                  <a:pt x="0" y="17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2854730" y="2691616"/>
            <a:ext cx="361950" cy="221615"/>
          </a:xfrm>
          <a:custGeom>
            <a:avLst/>
            <a:gdLst/>
            <a:ahLst/>
            <a:cxnLst/>
            <a:rect l="l" t="t" r="r" b="b"/>
            <a:pathLst>
              <a:path w="361950" h="221614">
                <a:moveTo>
                  <a:pt x="0" y="0"/>
                </a:moveTo>
                <a:lnTo>
                  <a:pt x="361683" y="22141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2854730" y="2691616"/>
            <a:ext cx="15240" cy="1619250"/>
          </a:xfrm>
          <a:custGeom>
            <a:avLst/>
            <a:gdLst/>
            <a:ahLst/>
            <a:cxnLst/>
            <a:rect l="l" t="t" r="r" b="b"/>
            <a:pathLst>
              <a:path w="15239" h="1619250">
                <a:moveTo>
                  <a:pt x="14795" y="161900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2869525" y="4310625"/>
            <a:ext cx="315595" cy="193040"/>
          </a:xfrm>
          <a:custGeom>
            <a:avLst/>
            <a:gdLst/>
            <a:ahLst/>
            <a:cxnLst/>
            <a:rect l="l" t="t" r="r" b="b"/>
            <a:pathLst>
              <a:path w="315594" h="193039">
                <a:moveTo>
                  <a:pt x="315061" y="19286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238867" y="2907694"/>
            <a:ext cx="635" cy="23495"/>
          </a:xfrm>
          <a:custGeom>
            <a:avLst/>
            <a:gdLst/>
            <a:ahLst/>
            <a:cxnLst/>
            <a:rect l="l" t="t" r="r" b="b"/>
            <a:pathLst>
              <a:path w="635" h="23494">
                <a:moveTo>
                  <a:pt x="0" y="0"/>
                </a:moveTo>
                <a:lnTo>
                  <a:pt x="215" y="23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216413" y="2907694"/>
            <a:ext cx="22860" cy="5715"/>
          </a:xfrm>
          <a:custGeom>
            <a:avLst/>
            <a:gdLst/>
            <a:ahLst/>
            <a:cxnLst/>
            <a:rect l="l" t="t" r="r" b="b"/>
            <a:pathLst>
              <a:path w="22860" h="5714">
                <a:moveTo>
                  <a:pt x="22453" y="0"/>
                </a:moveTo>
                <a:lnTo>
                  <a:pt x="0" y="53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931069" y="2863345"/>
            <a:ext cx="6985" cy="713740"/>
          </a:xfrm>
          <a:custGeom>
            <a:avLst/>
            <a:gdLst/>
            <a:ahLst/>
            <a:cxnLst/>
            <a:rect l="l" t="t" r="r" b="b"/>
            <a:pathLst>
              <a:path w="6985" h="713739">
                <a:moveTo>
                  <a:pt x="6527" y="71348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2927412" y="2859891"/>
            <a:ext cx="6985" cy="719455"/>
          </a:xfrm>
          <a:custGeom>
            <a:avLst/>
            <a:gdLst/>
            <a:ahLst/>
            <a:cxnLst/>
            <a:rect l="l" t="t" r="r" b="b"/>
            <a:pathLst>
              <a:path w="6985" h="719454">
                <a:moveTo>
                  <a:pt x="6578" y="71909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2937597" y="3576831"/>
            <a:ext cx="217804" cy="133350"/>
          </a:xfrm>
          <a:custGeom>
            <a:avLst/>
            <a:gdLst/>
            <a:ahLst/>
            <a:cxnLst/>
            <a:rect l="l" t="t" r="r" b="b"/>
            <a:pathLst>
              <a:path w="217805" h="133350">
                <a:moveTo>
                  <a:pt x="0" y="0"/>
                </a:moveTo>
                <a:lnTo>
                  <a:pt x="217411" y="1330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933990" y="3576831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3606" y="0"/>
                </a:moveTo>
                <a:lnTo>
                  <a:pt x="266" y="1866"/>
                </a:lnTo>
                <a:lnTo>
                  <a:pt x="0" y="21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930777" y="3578990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0" y="2032"/>
                </a:moveTo>
                <a:lnTo>
                  <a:pt x="431" y="1854"/>
                </a:lnTo>
                <a:lnTo>
                  <a:pt x="901" y="1663"/>
                </a:lnTo>
                <a:lnTo>
                  <a:pt x="1358" y="1422"/>
                </a:lnTo>
                <a:lnTo>
                  <a:pt x="1803" y="1155"/>
                </a:lnTo>
                <a:lnTo>
                  <a:pt x="2222" y="863"/>
                </a:lnTo>
                <a:lnTo>
                  <a:pt x="2616" y="584"/>
                </a:lnTo>
                <a:lnTo>
                  <a:pt x="2933" y="279"/>
                </a:lnTo>
                <a:lnTo>
                  <a:pt x="32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927209" y="3581022"/>
            <a:ext cx="3810" cy="3175"/>
          </a:xfrm>
          <a:custGeom>
            <a:avLst/>
            <a:gdLst/>
            <a:ahLst/>
            <a:cxnLst/>
            <a:rect l="l" t="t" r="r" b="b"/>
            <a:pathLst>
              <a:path w="3810" h="3175">
                <a:moveTo>
                  <a:pt x="3568" y="0"/>
                </a:moveTo>
                <a:lnTo>
                  <a:pt x="0" y="2743"/>
                </a:lnTo>
                <a:lnTo>
                  <a:pt x="25" y="2920"/>
                </a:lnTo>
                <a:lnTo>
                  <a:pt x="165" y="308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2919627" y="2849591"/>
            <a:ext cx="233718" cy="1429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3155123" y="3720798"/>
            <a:ext cx="4445" cy="5080"/>
          </a:xfrm>
          <a:custGeom>
            <a:avLst/>
            <a:gdLst/>
            <a:ahLst/>
            <a:cxnLst/>
            <a:rect l="l" t="t" r="r" b="b"/>
            <a:pathLst>
              <a:path w="4444" h="5079">
                <a:moveTo>
                  <a:pt x="0" y="0"/>
                </a:moveTo>
                <a:lnTo>
                  <a:pt x="38" y="596"/>
                </a:lnTo>
                <a:lnTo>
                  <a:pt x="3606" y="4533"/>
                </a:lnTo>
                <a:lnTo>
                  <a:pt x="4013" y="449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152443" y="2991679"/>
            <a:ext cx="6985" cy="734060"/>
          </a:xfrm>
          <a:custGeom>
            <a:avLst/>
            <a:gdLst/>
            <a:ahLst/>
            <a:cxnLst/>
            <a:rect l="l" t="t" r="r" b="b"/>
            <a:pathLst>
              <a:path w="6985" h="734060">
                <a:moveTo>
                  <a:pt x="6692" y="73361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3148468" y="2991679"/>
            <a:ext cx="4445" cy="3175"/>
          </a:xfrm>
          <a:custGeom>
            <a:avLst/>
            <a:gdLst/>
            <a:ahLst/>
            <a:cxnLst/>
            <a:rect l="l" t="t" r="r" b="b"/>
            <a:pathLst>
              <a:path w="4444" h="3175">
                <a:moveTo>
                  <a:pt x="3975" y="0"/>
                </a:moveTo>
                <a:lnTo>
                  <a:pt x="0" y="285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2938359" y="3710296"/>
            <a:ext cx="3810" cy="394335"/>
          </a:xfrm>
          <a:custGeom>
            <a:avLst/>
            <a:gdLst/>
            <a:ahLst/>
            <a:cxnLst/>
            <a:rect l="l" t="t" r="r" b="b"/>
            <a:pathLst>
              <a:path w="3810" h="394335">
                <a:moveTo>
                  <a:pt x="3619" y="39373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934702" y="3706854"/>
            <a:ext cx="3810" cy="399415"/>
          </a:xfrm>
          <a:custGeom>
            <a:avLst/>
            <a:gdLst/>
            <a:ahLst/>
            <a:cxnLst/>
            <a:rect l="l" t="t" r="r" b="b"/>
            <a:pathLst>
              <a:path w="3810" h="399414">
                <a:moveTo>
                  <a:pt x="3644" y="39933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941979" y="4104034"/>
            <a:ext cx="217170" cy="133350"/>
          </a:xfrm>
          <a:custGeom>
            <a:avLst/>
            <a:gdLst/>
            <a:ahLst/>
            <a:cxnLst/>
            <a:rect l="l" t="t" r="r" b="b"/>
            <a:pathLst>
              <a:path w="217169" h="133350">
                <a:moveTo>
                  <a:pt x="0" y="0"/>
                </a:moveTo>
                <a:lnTo>
                  <a:pt x="216941" y="1328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938347" y="4104034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3632" y="0"/>
                </a:moveTo>
                <a:lnTo>
                  <a:pt x="266" y="1879"/>
                </a:lnTo>
                <a:lnTo>
                  <a:pt x="0" y="21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935133" y="4106193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0" y="2057"/>
                </a:moveTo>
                <a:lnTo>
                  <a:pt x="457" y="1866"/>
                </a:lnTo>
                <a:lnTo>
                  <a:pt x="914" y="1676"/>
                </a:lnTo>
                <a:lnTo>
                  <a:pt x="1384" y="1435"/>
                </a:lnTo>
                <a:lnTo>
                  <a:pt x="1828" y="1181"/>
                </a:lnTo>
                <a:lnTo>
                  <a:pt x="2235" y="889"/>
                </a:lnTo>
                <a:lnTo>
                  <a:pt x="2628" y="571"/>
                </a:lnTo>
                <a:lnTo>
                  <a:pt x="2959" y="292"/>
                </a:lnTo>
                <a:lnTo>
                  <a:pt x="32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931565" y="4108250"/>
            <a:ext cx="3810" cy="3175"/>
          </a:xfrm>
          <a:custGeom>
            <a:avLst/>
            <a:gdLst/>
            <a:ahLst/>
            <a:cxnLst/>
            <a:rect l="l" t="t" r="r" b="b"/>
            <a:pathLst>
              <a:path w="3810" h="3175">
                <a:moveTo>
                  <a:pt x="3568" y="0"/>
                </a:moveTo>
                <a:lnTo>
                  <a:pt x="0" y="2730"/>
                </a:lnTo>
                <a:lnTo>
                  <a:pt x="25" y="2933"/>
                </a:lnTo>
                <a:lnTo>
                  <a:pt x="177" y="304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926916" y="3696529"/>
            <a:ext cx="233260" cy="1427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159022" y="4247722"/>
            <a:ext cx="4445" cy="5080"/>
          </a:xfrm>
          <a:custGeom>
            <a:avLst/>
            <a:gdLst/>
            <a:ahLst/>
            <a:cxnLst/>
            <a:rect l="l" t="t" r="r" b="b"/>
            <a:pathLst>
              <a:path w="4444" h="5079">
                <a:moveTo>
                  <a:pt x="0" y="0"/>
                </a:moveTo>
                <a:lnTo>
                  <a:pt x="50" y="596"/>
                </a:lnTo>
                <a:lnTo>
                  <a:pt x="3619" y="4559"/>
                </a:lnTo>
                <a:lnTo>
                  <a:pt x="4025" y="452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3159276" y="3838362"/>
            <a:ext cx="3810" cy="414020"/>
          </a:xfrm>
          <a:custGeom>
            <a:avLst/>
            <a:gdLst/>
            <a:ahLst/>
            <a:cxnLst/>
            <a:rect l="l" t="t" r="r" b="b"/>
            <a:pathLst>
              <a:path w="3810" h="414020">
                <a:moveTo>
                  <a:pt x="3771" y="41388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3155301" y="3838362"/>
            <a:ext cx="4445" cy="3175"/>
          </a:xfrm>
          <a:custGeom>
            <a:avLst/>
            <a:gdLst/>
            <a:ahLst/>
            <a:cxnLst/>
            <a:rect l="l" t="t" r="r" b="b"/>
            <a:pathLst>
              <a:path w="4444" h="3175">
                <a:moveTo>
                  <a:pt x="3975" y="0"/>
                </a:moveTo>
                <a:lnTo>
                  <a:pt x="0" y="285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3539437" y="3368361"/>
            <a:ext cx="0" cy="635"/>
          </a:xfrm>
          <a:custGeom>
            <a:avLst/>
            <a:gdLst/>
            <a:ahLst/>
            <a:cxnLst/>
            <a:rect l="l" t="t" r="r" b="b"/>
            <a:pathLst>
              <a:path h="635">
                <a:moveTo>
                  <a:pt x="-901" y="12"/>
                </a:moveTo>
                <a:lnTo>
                  <a:pt x="901" y="1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3542092" y="3261300"/>
            <a:ext cx="1270" cy="97790"/>
          </a:xfrm>
          <a:custGeom>
            <a:avLst/>
            <a:gdLst/>
            <a:ahLst/>
            <a:cxnLst/>
            <a:rect l="l" t="t" r="r" b="b"/>
            <a:pathLst>
              <a:path w="1270" h="97789">
                <a:moveTo>
                  <a:pt x="0" y="0"/>
                </a:moveTo>
                <a:lnTo>
                  <a:pt x="876" y="9739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3542968" y="3358696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-901" y="152"/>
                </a:moveTo>
                <a:lnTo>
                  <a:pt x="4572" y="15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3545749" y="3261617"/>
            <a:ext cx="1270" cy="97790"/>
          </a:xfrm>
          <a:custGeom>
            <a:avLst/>
            <a:gdLst/>
            <a:ahLst/>
            <a:cxnLst/>
            <a:rect l="l" t="t" r="r" b="b"/>
            <a:pathLst>
              <a:path w="1270" h="97789">
                <a:moveTo>
                  <a:pt x="888" y="9738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3546638" y="3358671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330"/>
                </a:moveTo>
                <a:lnTo>
                  <a:pt x="2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3542092" y="326098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317"/>
                </a:moveTo>
                <a:lnTo>
                  <a:pt x="2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3542092" y="3261300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-901" y="158"/>
                </a:moveTo>
                <a:lnTo>
                  <a:pt x="4559" y="15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3545749" y="3261300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317"/>
                </a:moveTo>
                <a:lnTo>
                  <a:pt x="21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3549166" y="326159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317"/>
                </a:moveTo>
                <a:lnTo>
                  <a:pt x="19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3556303" y="326218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317"/>
                </a:moveTo>
                <a:lnTo>
                  <a:pt x="2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3557192" y="335957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304"/>
                </a:moveTo>
                <a:lnTo>
                  <a:pt x="21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3549166" y="3261909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-901" y="298"/>
                </a:moveTo>
                <a:lnTo>
                  <a:pt x="8039" y="29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3549166" y="3261909"/>
            <a:ext cx="1270" cy="97790"/>
          </a:xfrm>
          <a:custGeom>
            <a:avLst/>
            <a:gdLst/>
            <a:ahLst/>
            <a:cxnLst/>
            <a:rect l="l" t="t" r="r" b="b"/>
            <a:pathLst>
              <a:path w="1270" h="97789">
                <a:moveTo>
                  <a:pt x="0" y="0"/>
                </a:moveTo>
                <a:lnTo>
                  <a:pt x="876" y="9739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3550042" y="3359306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-901" y="285"/>
                </a:moveTo>
                <a:lnTo>
                  <a:pt x="8051" y="2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3556303" y="3262506"/>
            <a:ext cx="1270" cy="97790"/>
          </a:xfrm>
          <a:custGeom>
            <a:avLst/>
            <a:gdLst/>
            <a:ahLst/>
            <a:cxnLst/>
            <a:rect l="l" t="t" r="r" b="b"/>
            <a:pathLst>
              <a:path w="1270" h="97789">
                <a:moveTo>
                  <a:pt x="889" y="9737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3559275" y="3262430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317"/>
                </a:moveTo>
                <a:lnTo>
                  <a:pt x="21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3562945" y="3262748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317"/>
                </a:moveTo>
                <a:lnTo>
                  <a:pt x="19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3563834" y="3360131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317"/>
                </a:moveTo>
                <a:lnTo>
                  <a:pt x="21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3559275" y="3262748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-901" y="158"/>
                </a:moveTo>
                <a:lnTo>
                  <a:pt x="4572" y="15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3559275" y="3262748"/>
            <a:ext cx="1270" cy="97790"/>
          </a:xfrm>
          <a:custGeom>
            <a:avLst/>
            <a:gdLst/>
            <a:ahLst/>
            <a:cxnLst/>
            <a:rect l="l" t="t" r="r" b="b"/>
            <a:pathLst>
              <a:path w="1270" h="97789">
                <a:moveTo>
                  <a:pt x="0" y="0"/>
                </a:moveTo>
                <a:lnTo>
                  <a:pt x="901" y="9739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3560176" y="3360144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-901" y="152"/>
                </a:moveTo>
                <a:lnTo>
                  <a:pt x="4559" y="15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3562945" y="3263065"/>
            <a:ext cx="1270" cy="97790"/>
          </a:xfrm>
          <a:custGeom>
            <a:avLst/>
            <a:gdLst/>
            <a:ahLst/>
            <a:cxnLst/>
            <a:rect l="l" t="t" r="r" b="b"/>
            <a:pathLst>
              <a:path w="1270" h="97789">
                <a:moveTo>
                  <a:pt x="888" y="9738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3549356" y="3261592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-901" y="298"/>
                </a:moveTo>
                <a:lnTo>
                  <a:pt x="8051" y="29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3556506" y="3262189"/>
            <a:ext cx="1270" cy="97790"/>
          </a:xfrm>
          <a:custGeom>
            <a:avLst/>
            <a:gdLst/>
            <a:ahLst/>
            <a:cxnLst/>
            <a:rect l="l" t="t" r="r" b="b"/>
            <a:pathLst>
              <a:path w="1270" h="97789">
                <a:moveTo>
                  <a:pt x="901" y="9738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3538434" y="3256398"/>
            <a:ext cx="1270" cy="112395"/>
          </a:xfrm>
          <a:custGeom>
            <a:avLst/>
            <a:gdLst/>
            <a:ahLst/>
            <a:cxnLst/>
            <a:rect l="l" t="t" r="r" b="b"/>
            <a:pathLst>
              <a:path w="1270" h="112395">
                <a:moveTo>
                  <a:pt x="0" y="0"/>
                </a:moveTo>
                <a:lnTo>
                  <a:pt x="1003" y="1119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3539437" y="3368361"/>
            <a:ext cx="27305" cy="2540"/>
          </a:xfrm>
          <a:custGeom>
            <a:avLst/>
            <a:gdLst/>
            <a:ahLst/>
            <a:cxnLst/>
            <a:rect l="l" t="t" r="r" b="b"/>
            <a:pathLst>
              <a:path w="27304" h="2539">
                <a:moveTo>
                  <a:pt x="-901" y="1123"/>
                </a:moveTo>
                <a:lnTo>
                  <a:pt x="27698" y="1123"/>
                </a:lnTo>
              </a:path>
            </a:pathLst>
          </a:custGeom>
          <a:ln w="40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3559491" y="3262430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-901" y="158"/>
                </a:moveTo>
                <a:lnTo>
                  <a:pt x="4546" y="15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3563135" y="3262748"/>
            <a:ext cx="1270" cy="97790"/>
          </a:xfrm>
          <a:custGeom>
            <a:avLst/>
            <a:gdLst/>
            <a:ahLst/>
            <a:cxnLst/>
            <a:rect l="l" t="t" r="r" b="b"/>
            <a:pathLst>
              <a:path w="1270" h="97789">
                <a:moveTo>
                  <a:pt x="914" y="9738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3542295" y="3260982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-901" y="158"/>
                </a:moveTo>
                <a:lnTo>
                  <a:pt x="4572" y="15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3545965" y="3261300"/>
            <a:ext cx="1270" cy="97790"/>
          </a:xfrm>
          <a:custGeom>
            <a:avLst/>
            <a:gdLst/>
            <a:ahLst/>
            <a:cxnLst/>
            <a:rect l="l" t="t" r="r" b="b"/>
            <a:pathLst>
              <a:path w="1270" h="97789">
                <a:moveTo>
                  <a:pt x="876" y="9737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3538396" y="3256398"/>
            <a:ext cx="1270" cy="112395"/>
          </a:xfrm>
          <a:custGeom>
            <a:avLst/>
            <a:gdLst/>
            <a:ahLst/>
            <a:cxnLst/>
            <a:rect l="l" t="t" r="r" b="b"/>
            <a:pathLst>
              <a:path w="1270" h="112395">
                <a:moveTo>
                  <a:pt x="0" y="0"/>
                </a:moveTo>
                <a:lnTo>
                  <a:pt x="1041" y="11198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3538396" y="3256398"/>
            <a:ext cx="27305" cy="2540"/>
          </a:xfrm>
          <a:custGeom>
            <a:avLst/>
            <a:gdLst/>
            <a:ahLst/>
            <a:cxnLst/>
            <a:rect l="l" t="t" r="r" b="b"/>
            <a:pathLst>
              <a:path w="27304" h="2539">
                <a:moveTo>
                  <a:pt x="-901" y="1123"/>
                </a:moveTo>
                <a:lnTo>
                  <a:pt x="27724" y="1123"/>
                </a:lnTo>
              </a:path>
            </a:pathLst>
          </a:custGeom>
          <a:ln w="40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3565218" y="3258646"/>
            <a:ext cx="1270" cy="112395"/>
          </a:xfrm>
          <a:custGeom>
            <a:avLst/>
            <a:gdLst/>
            <a:ahLst/>
            <a:cxnLst/>
            <a:rect l="l" t="t" r="r" b="b"/>
            <a:pathLst>
              <a:path w="1270" h="112395">
                <a:moveTo>
                  <a:pt x="1016" y="11200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3539437" y="3368386"/>
            <a:ext cx="27305" cy="2540"/>
          </a:xfrm>
          <a:custGeom>
            <a:avLst/>
            <a:gdLst/>
            <a:ahLst/>
            <a:cxnLst/>
            <a:rect l="l" t="t" r="r" b="b"/>
            <a:pathLst>
              <a:path w="27304" h="2539">
                <a:moveTo>
                  <a:pt x="-901" y="1130"/>
                </a:moveTo>
                <a:lnTo>
                  <a:pt x="27698" y="1130"/>
                </a:lnTo>
              </a:path>
            </a:pathLst>
          </a:custGeom>
          <a:ln w="40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3535729" y="3243190"/>
            <a:ext cx="1270" cy="138430"/>
          </a:xfrm>
          <a:custGeom>
            <a:avLst/>
            <a:gdLst/>
            <a:ahLst/>
            <a:cxnLst/>
            <a:rect l="l" t="t" r="r" b="b"/>
            <a:pathLst>
              <a:path w="1270" h="138429">
                <a:moveTo>
                  <a:pt x="0" y="0"/>
                </a:moveTo>
                <a:lnTo>
                  <a:pt x="1269" y="1379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3536999" y="3381150"/>
            <a:ext cx="34290" cy="3175"/>
          </a:xfrm>
          <a:custGeom>
            <a:avLst/>
            <a:gdLst/>
            <a:ahLst/>
            <a:cxnLst/>
            <a:rect l="l" t="t" r="r" b="b"/>
            <a:pathLst>
              <a:path w="34289" h="3175">
                <a:moveTo>
                  <a:pt x="-901" y="1435"/>
                </a:moveTo>
                <a:lnTo>
                  <a:pt x="34950" y="1435"/>
                </a:lnTo>
              </a:path>
            </a:pathLst>
          </a:custGeom>
          <a:ln w="46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3569778" y="3246060"/>
            <a:ext cx="1270" cy="138430"/>
          </a:xfrm>
          <a:custGeom>
            <a:avLst/>
            <a:gdLst/>
            <a:ahLst/>
            <a:cxnLst/>
            <a:rect l="l" t="t" r="r" b="b"/>
            <a:pathLst>
              <a:path w="1270" h="138429">
                <a:moveTo>
                  <a:pt x="1269" y="13796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3535729" y="3243190"/>
            <a:ext cx="34290" cy="3175"/>
          </a:xfrm>
          <a:custGeom>
            <a:avLst/>
            <a:gdLst/>
            <a:ahLst/>
            <a:cxnLst/>
            <a:rect l="l" t="t" r="r" b="b"/>
            <a:pathLst>
              <a:path w="34289" h="3175">
                <a:moveTo>
                  <a:pt x="-901" y="1435"/>
                </a:moveTo>
                <a:lnTo>
                  <a:pt x="34950" y="1435"/>
                </a:lnTo>
              </a:path>
            </a:pathLst>
          </a:custGeom>
          <a:ln w="46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3544085" y="387799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-895" y="19"/>
                </a:moveTo>
                <a:lnTo>
                  <a:pt x="908" y="1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3551287" y="386830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317"/>
                </a:moveTo>
                <a:lnTo>
                  <a:pt x="2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3546753" y="3770964"/>
            <a:ext cx="1270" cy="97790"/>
          </a:xfrm>
          <a:custGeom>
            <a:avLst/>
            <a:gdLst/>
            <a:ahLst/>
            <a:cxnLst/>
            <a:rect l="l" t="t" r="r" b="b"/>
            <a:pathLst>
              <a:path w="1270" h="97789">
                <a:moveTo>
                  <a:pt x="0" y="0"/>
                </a:moveTo>
                <a:lnTo>
                  <a:pt x="863" y="973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3547616" y="3868334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-901" y="146"/>
                </a:moveTo>
                <a:lnTo>
                  <a:pt x="4572" y="14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3550398" y="3771256"/>
            <a:ext cx="1270" cy="97790"/>
          </a:xfrm>
          <a:custGeom>
            <a:avLst/>
            <a:gdLst/>
            <a:ahLst/>
            <a:cxnLst/>
            <a:rect l="l" t="t" r="r" b="b"/>
            <a:pathLst>
              <a:path w="1270" h="97789">
                <a:moveTo>
                  <a:pt x="888" y="9737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3546753" y="3770633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330"/>
                </a:moveTo>
                <a:lnTo>
                  <a:pt x="19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3546753" y="3770964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-901" y="146"/>
                </a:moveTo>
                <a:lnTo>
                  <a:pt x="4546" y="14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3550398" y="3770951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304"/>
                </a:moveTo>
                <a:lnTo>
                  <a:pt x="21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3553814" y="3771548"/>
            <a:ext cx="1270" cy="97790"/>
          </a:xfrm>
          <a:custGeom>
            <a:avLst/>
            <a:gdLst/>
            <a:ahLst/>
            <a:cxnLst/>
            <a:rect l="l" t="t" r="r" b="b"/>
            <a:pathLst>
              <a:path w="1270" h="97789">
                <a:moveTo>
                  <a:pt x="0" y="0"/>
                </a:moveTo>
                <a:lnTo>
                  <a:pt x="901" y="9738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3554715" y="3868931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-901" y="298"/>
                </a:moveTo>
                <a:lnTo>
                  <a:pt x="8026" y="29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3560964" y="3772157"/>
            <a:ext cx="1270" cy="97790"/>
          </a:xfrm>
          <a:custGeom>
            <a:avLst/>
            <a:gdLst/>
            <a:ahLst/>
            <a:cxnLst/>
            <a:rect l="l" t="t" r="r" b="b"/>
            <a:pathLst>
              <a:path w="1270" h="97789">
                <a:moveTo>
                  <a:pt x="876" y="9737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3561840" y="3869211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317"/>
                </a:moveTo>
                <a:lnTo>
                  <a:pt x="21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3553814" y="3771230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317"/>
                </a:moveTo>
                <a:lnTo>
                  <a:pt x="19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3553814" y="3771548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-901" y="304"/>
                </a:moveTo>
                <a:lnTo>
                  <a:pt x="8051" y="3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3560964" y="3771840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317"/>
                </a:moveTo>
                <a:lnTo>
                  <a:pt x="21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3568482" y="386976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317"/>
                </a:moveTo>
                <a:lnTo>
                  <a:pt x="21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3563923" y="3772399"/>
            <a:ext cx="1270" cy="97790"/>
          </a:xfrm>
          <a:custGeom>
            <a:avLst/>
            <a:gdLst/>
            <a:ahLst/>
            <a:cxnLst/>
            <a:rect l="l" t="t" r="r" b="b"/>
            <a:pathLst>
              <a:path w="1270" h="97789">
                <a:moveTo>
                  <a:pt x="0" y="0"/>
                </a:moveTo>
                <a:lnTo>
                  <a:pt x="901" y="973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3564825" y="3869769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-901" y="158"/>
                </a:moveTo>
                <a:lnTo>
                  <a:pt x="4559" y="15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3567606" y="3772716"/>
            <a:ext cx="1270" cy="97790"/>
          </a:xfrm>
          <a:custGeom>
            <a:avLst/>
            <a:gdLst/>
            <a:ahLst/>
            <a:cxnLst/>
            <a:rect l="l" t="t" r="r" b="b"/>
            <a:pathLst>
              <a:path w="1270" h="97789">
                <a:moveTo>
                  <a:pt x="876" y="9737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3563923" y="3772081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317"/>
                </a:moveTo>
                <a:lnTo>
                  <a:pt x="2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3563923" y="3772399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-901" y="158"/>
                </a:moveTo>
                <a:lnTo>
                  <a:pt x="4584" y="15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3567606" y="3772373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342"/>
                </a:moveTo>
                <a:lnTo>
                  <a:pt x="2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3554004" y="3771230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-901" y="304"/>
                </a:moveTo>
                <a:lnTo>
                  <a:pt x="8077" y="3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3561180" y="3771840"/>
            <a:ext cx="1270" cy="97790"/>
          </a:xfrm>
          <a:custGeom>
            <a:avLst/>
            <a:gdLst/>
            <a:ahLst/>
            <a:cxnLst/>
            <a:rect l="l" t="t" r="r" b="b"/>
            <a:pathLst>
              <a:path w="1270" h="97789">
                <a:moveTo>
                  <a:pt x="876" y="9737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3543082" y="3766036"/>
            <a:ext cx="1270" cy="112395"/>
          </a:xfrm>
          <a:custGeom>
            <a:avLst/>
            <a:gdLst/>
            <a:ahLst/>
            <a:cxnLst/>
            <a:rect l="l" t="t" r="r" b="b"/>
            <a:pathLst>
              <a:path w="1270" h="112395">
                <a:moveTo>
                  <a:pt x="0" y="0"/>
                </a:moveTo>
                <a:lnTo>
                  <a:pt x="1016" y="1119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3544098" y="3877999"/>
            <a:ext cx="27305" cy="2540"/>
          </a:xfrm>
          <a:custGeom>
            <a:avLst/>
            <a:gdLst/>
            <a:ahLst/>
            <a:cxnLst/>
            <a:rect l="l" t="t" r="r" b="b"/>
            <a:pathLst>
              <a:path w="27304" h="2539">
                <a:moveTo>
                  <a:pt x="-901" y="1123"/>
                </a:moveTo>
                <a:lnTo>
                  <a:pt x="27698" y="1123"/>
                </a:lnTo>
              </a:path>
            </a:pathLst>
          </a:custGeom>
          <a:ln w="40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3564152" y="3772081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-901" y="146"/>
                </a:moveTo>
                <a:lnTo>
                  <a:pt x="4559" y="14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3567809" y="3772373"/>
            <a:ext cx="1270" cy="97790"/>
          </a:xfrm>
          <a:custGeom>
            <a:avLst/>
            <a:gdLst/>
            <a:ahLst/>
            <a:cxnLst/>
            <a:rect l="l" t="t" r="r" b="b"/>
            <a:pathLst>
              <a:path w="1270" h="97789">
                <a:moveTo>
                  <a:pt x="889" y="9739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3546943" y="3770633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-901" y="158"/>
                </a:moveTo>
                <a:lnTo>
                  <a:pt x="4572" y="15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3550613" y="3770951"/>
            <a:ext cx="1270" cy="97790"/>
          </a:xfrm>
          <a:custGeom>
            <a:avLst/>
            <a:gdLst/>
            <a:ahLst/>
            <a:cxnLst/>
            <a:rect l="l" t="t" r="r" b="b"/>
            <a:pathLst>
              <a:path w="1270" h="97789">
                <a:moveTo>
                  <a:pt x="901" y="9735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3543070" y="3766036"/>
            <a:ext cx="1270" cy="112395"/>
          </a:xfrm>
          <a:custGeom>
            <a:avLst/>
            <a:gdLst/>
            <a:ahLst/>
            <a:cxnLst/>
            <a:rect l="l" t="t" r="r" b="b"/>
            <a:pathLst>
              <a:path w="1270" h="112395">
                <a:moveTo>
                  <a:pt x="0" y="0"/>
                </a:moveTo>
                <a:lnTo>
                  <a:pt x="1015" y="11200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3543070" y="3766036"/>
            <a:ext cx="27305" cy="2540"/>
          </a:xfrm>
          <a:custGeom>
            <a:avLst/>
            <a:gdLst/>
            <a:ahLst/>
            <a:cxnLst/>
            <a:rect l="l" t="t" r="r" b="b"/>
            <a:pathLst>
              <a:path w="27304" h="2539">
                <a:moveTo>
                  <a:pt x="-901" y="1136"/>
                </a:moveTo>
                <a:lnTo>
                  <a:pt x="27698" y="1136"/>
                </a:lnTo>
              </a:path>
            </a:pathLst>
          </a:custGeom>
          <a:ln w="40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3569866" y="3768309"/>
            <a:ext cx="1270" cy="112395"/>
          </a:xfrm>
          <a:custGeom>
            <a:avLst/>
            <a:gdLst/>
            <a:ahLst/>
            <a:cxnLst/>
            <a:rect l="l" t="t" r="r" b="b"/>
            <a:pathLst>
              <a:path w="1270" h="112395">
                <a:moveTo>
                  <a:pt x="1028" y="11197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3544085" y="3878037"/>
            <a:ext cx="27305" cy="2540"/>
          </a:xfrm>
          <a:custGeom>
            <a:avLst/>
            <a:gdLst/>
            <a:ahLst/>
            <a:cxnLst/>
            <a:rect l="l" t="t" r="r" b="b"/>
            <a:pathLst>
              <a:path w="27304" h="2539">
                <a:moveTo>
                  <a:pt x="-901" y="1123"/>
                </a:moveTo>
                <a:lnTo>
                  <a:pt x="27711" y="1123"/>
                </a:lnTo>
              </a:path>
            </a:pathLst>
          </a:custGeom>
          <a:ln w="40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3540390" y="3752853"/>
            <a:ext cx="34290" cy="3175"/>
          </a:xfrm>
          <a:custGeom>
            <a:avLst/>
            <a:gdLst/>
            <a:ahLst/>
            <a:cxnLst/>
            <a:rect l="l" t="t" r="r" b="b"/>
            <a:pathLst>
              <a:path w="34289" h="3175">
                <a:moveTo>
                  <a:pt x="-901" y="1428"/>
                </a:moveTo>
                <a:lnTo>
                  <a:pt x="34950" y="1428"/>
                </a:lnTo>
              </a:path>
            </a:pathLst>
          </a:custGeom>
          <a:ln w="46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3540390" y="3752853"/>
            <a:ext cx="1270" cy="138430"/>
          </a:xfrm>
          <a:custGeom>
            <a:avLst/>
            <a:gdLst/>
            <a:ahLst/>
            <a:cxnLst/>
            <a:rect l="l" t="t" r="r" b="b"/>
            <a:pathLst>
              <a:path w="1270" h="138429">
                <a:moveTo>
                  <a:pt x="0" y="0"/>
                </a:moveTo>
                <a:lnTo>
                  <a:pt x="1257" y="13794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3541647" y="3890801"/>
            <a:ext cx="34290" cy="3175"/>
          </a:xfrm>
          <a:custGeom>
            <a:avLst/>
            <a:gdLst/>
            <a:ahLst/>
            <a:cxnLst/>
            <a:rect l="l" t="t" r="r" b="b"/>
            <a:pathLst>
              <a:path w="34289" h="3175">
                <a:moveTo>
                  <a:pt x="-901" y="1422"/>
                </a:moveTo>
                <a:lnTo>
                  <a:pt x="34950" y="1422"/>
                </a:lnTo>
              </a:path>
            </a:pathLst>
          </a:custGeom>
          <a:ln w="46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3574439" y="3755711"/>
            <a:ext cx="1270" cy="138430"/>
          </a:xfrm>
          <a:custGeom>
            <a:avLst/>
            <a:gdLst/>
            <a:ahLst/>
            <a:cxnLst/>
            <a:rect l="l" t="t" r="r" b="b"/>
            <a:pathLst>
              <a:path w="1270" h="138429">
                <a:moveTo>
                  <a:pt x="1257" y="13793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3188054" y="2904760"/>
            <a:ext cx="635" cy="19050"/>
          </a:xfrm>
          <a:custGeom>
            <a:avLst/>
            <a:gdLst/>
            <a:ahLst/>
            <a:cxnLst/>
            <a:rect l="l" t="t" r="r" b="b"/>
            <a:pathLst>
              <a:path w="635" h="19050">
                <a:moveTo>
                  <a:pt x="0" y="0"/>
                </a:moveTo>
                <a:lnTo>
                  <a:pt x="165" y="185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3170134" y="2902309"/>
            <a:ext cx="21590" cy="17780"/>
          </a:xfrm>
          <a:custGeom>
            <a:avLst/>
            <a:gdLst/>
            <a:ahLst/>
            <a:cxnLst/>
            <a:rect l="l" t="t" r="r" b="b"/>
            <a:pathLst>
              <a:path w="21589" h="17780">
                <a:moveTo>
                  <a:pt x="21209" y="0"/>
                </a:moveTo>
                <a:lnTo>
                  <a:pt x="596" y="13855"/>
                </a:lnTo>
                <a:lnTo>
                  <a:pt x="0" y="1723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3172547" y="2904760"/>
            <a:ext cx="15875" cy="12700"/>
          </a:xfrm>
          <a:custGeom>
            <a:avLst/>
            <a:gdLst/>
            <a:ahLst/>
            <a:cxnLst/>
            <a:rect l="l" t="t" r="r" b="b"/>
            <a:pathLst>
              <a:path w="15875" h="12700">
                <a:moveTo>
                  <a:pt x="0" y="12458"/>
                </a:moveTo>
                <a:lnTo>
                  <a:pt x="12865" y="762"/>
                </a:lnTo>
                <a:lnTo>
                  <a:pt x="1550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3188054" y="2902309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0" y="2451"/>
                </a:moveTo>
                <a:lnTo>
                  <a:pt x="1714" y="1917"/>
                </a:lnTo>
                <a:lnTo>
                  <a:pt x="2819" y="1269"/>
                </a:lnTo>
                <a:lnTo>
                  <a:pt x="3238" y="660"/>
                </a:lnTo>
                <a:lnTo>
                  <a:pt x="3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3170134" y="2919543"/>
            <a:ext cx="0" cy="635"/>
          </a:xfrm>
          <a:custGeom>
            <a:avLst/>
            <a:gdLst/>
            <a:ahLst/>
            <a:cxnLst/>
            <a:rect l="l" t="t" r="r" b="b"/>
            <a:pathLst>
              <a:path h="635">
                <a:moveTo>
                  <a:pt x="-901" y="57"/>
                </a:moveTo>
                <a:lnTo>
                  <a:pt x="901" y="5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3170134" y="2917219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0" y="2324"/>
                </a:moveTo>
                <a:lnTo>
                  <a:pt x="596" y="2032"/>
                </a:lnTo>
                <a:lnTo>
                  <a:pt x="812" y="1752"/>
                </a:lnTo>
                <a:lnTo>
                  <a:pt x="711" y="1117"/>
                </a:lnTo>
                <a:lnTo>
                  <a:pt x="685" y="787"/>
                </a:lnTo>
                <a:lnTo>
                  <a:pt x="850" y="508"/>
                </a:lnTo>
                <a:lnTo>
                  <a:pt x="1168" y="304"/>
                </a:lnTo>
                <a:lnTo>
                  <a:pt x="1651" y="152"/>
                </a:lnTo>
                <a:lnTo>
                  <a:pt x="24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3184917" y="4538704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3177449" y="3715096"/>
            <a:ext cx="7620" cy="824230"/>
          </a:xfrm>
          <a:custGeom>
            <a:avLst/>
            <a:gdLst/>
            <a:ahLst/>
            <a:cxnLst/>
            <a:rect l="l" t="t" r="r" b="b"/>
            <a:pathLst>
              <a:path w="7619" h="824229">
                <a:moveTo>
                  <a:pt x="0" y="0"/>
                </a:moveTo>
                <a:lnTo>
                  <a:pt x="7531" y="82369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3184980" y="4538793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0" y="0"/>
                </a:moveTo>
                <a:lnTo>
                  <a:pt x="749" y="95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3185781" y="4540888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0" y="0"/>
                </a:moveTo>
                <a:lnTo>
                  <a:pt x="165" y="419"/>
                </a:lnTo>
                <a:lnTo>
                  <a:pt x="863" y="825"/>
                </a:lnTo>
                <a:lnTo>
                  <a:pt x="1854" y="114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3180104" y="3718309"/>
            <a:ext cx="7620" cy="824230"/>
          </a:xfrm>
          <a:custGeom>
            <a:avLst/>
            <a:gdLst/>
            <a:ahLst/>
            <a:cxnLst/>
            <a:rect l="l" t="t" r="r" b="b"/>
            <a:pathLst>
              <a:path w="7619" h="824229">
                <a:moveTo>
                  <a:pt x="0" y="0"/>
                </a:moveTo>
                <a:lnTo>
                  <a:pt x="7531" y="82372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3187635" y="4542031"/>
            <a:ext cx="6350" cy="5715"/>
          </a:xfrm>
          <a:custGeom>
            <a:avLst/>
            <a:gdLst/>
            <a:ahLst/>
            <a:cxnLst/>
            <a:rect l="l" t="t" r="r" b="b"/>
            <a:pathLst>
              <a:path w="6350" h="5714">
                <a:moveTo>
                  <a:pt x="0" y="0"/>
                </a:moveTo>
                <a:lnTo>
                  <a:pt x="1384" y="1409"/>
                </a:lnTo>
                <a:lnTo>
                  <a:pt x="3047" y="2959"/>
                </a:lnTo>
                <a:lnTo>
                  <a:pt x="6108" y="544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3177386" y="371498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63" y="114"/>
                </a:move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3177449" y="3715096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761" y="96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3178249" y="3717179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1854" y="1130"/>
                </a:moveTo>
                <a:lnTo>
                  <a:pt x="863" y="838"/>
                </a:lnTo>
                <a:lnTo>
                  <a:pt x="177" y="406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3180104" y="3718309"/>
            <a:ext cx="6350" cy="5715"/>
          </a:xfrm>
          <a:custGeom>
            <a:avLst/>
            <a:gdLst/>
            <a:ahLst/>
            <a:cxnLst/>
            <a:rect l="l" t="t" r="r" b="b"/>
            <a:pathLst>
              <a:path w="6350" h="5714">
                <a:moveTo>
                  <a:pt x="6108" y="5448"/>
                </a:moveTo>
                <a:lnTo>
                  <a:pt x="4127" y="3886"/>
                </a:lnTo>
                <a:lnTo>
                  <a:pt x="2311" y="231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3191749" y="2901521"/>
            <a:ext cx="0" cy="20955"/>
          </a:xfrm>
          <a:custGeom>
            <a:avLst/>
            <a:gdLst/>
            <a:ahLst/>
            <a:cxnLst/>
            <a:rect l="l" t="t" r="r" b="b"/>
            <a:pathLst>
              <a:path h="20955">
                <a:moveTo>
                  <a:pt x="0" y="0"/>
                </a:moveTo>
                <a:lnTo>
                  <a:pt x="0" y="2053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3207954" y="2908621"/>
            <a:ext cx="0" cy="8255"/>
          </a:xfrm>
          <a:custGeom>
            <a:avLst/>
            <a:gdLst/>
            <a:ahLst/>
            <a:cxnLst/>
            <a:rect l="l" t="t" r="r" b="b"/>
            <a:pathLst>
              <a:path h="8255">
                <a:moveTo>
                  <a:pt x="0" y="0"/>
                </a:moveTo>
                <a:lnTo>
                  <a:pt x="0" y="82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3213428" y="2913231"/>
            <a:ext cx="0" cy="635"/>
          </a:xfrm>
          <a:custGeom>
            <a:avLst/>
            <a:gdLst/>
            <a:ahLst/>
            <a:cxnLst/>
            <a:rect l="l" t="t" r="r" b="b"/>
            <a:pathLst>
              <a:path h="635">
                <a:moveTo>
                  <a:pt x="-901" y="101"/>
                </a:moveTo>
                <a:lnTo>
                  <a:pt x="901" y="10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3204640" y="2915784"/>
            <a:ext cx="0" cy="1270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901" y="507"/>
                </a:moveTo>
                <a:lnTo>
                  <a:pt x="901" y="50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3202494" y="2916660"/>
            <a:ext cx="635" cy="1905"/>
          </a:xfrm>
          <a:custGeom>
            <a:avLst/>
            <a:gdLst/>
            <a:ahLst/>
            <a:cxnLst/>
            <a:rect l="l" t="t" r="r" b="b"/>
            <a:pathLst>
              <a:path w="635" h="1905">
                <a:moveTo>
                  <a:pt x="0" y="0"/>
                </a:moveTo>
                <a:lnTo>
                  <a:pt x="38" y="129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3203738" y="2917130"/>
            <a:ext cx="0" cy="635"/>
          </a:xfrm>
          <a:custGeom>
            <a:avLst/>
            <a:gdLst/>
            <a:ahLst/>
            <a:cxnLst/>
            <a:rect l="l" t="t" r="r" b="b"/>
            <a:pathLst>
              <a:path h="635">
                <a:moveTo>
                  <a:pt x="-901" y="165"/>
                </a:moveTo>
                <a:lnTo>
                  <a:pt x="901" y="16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3171099" y="2918463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-901" y="514"/>
                </a:moveTo>
                <a:lnTo>
                  <a:pt x="914" y="5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3171353" y="2918667"/>
            <a:ext cx="0" cy="1270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901" y="349"/>
                </a:moveTo>
                <a:lnTo>
                  <a:pt x="901" y="34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3175671" y="3528343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12" y="0"/>
                </a:move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3170185" y="2919784"/>
            <a:ext cx="5715" cy="608965"/>
          </a:xfrm>
          <a:custGeom>
            <a:avLst/>
            <a:gdLst/>
            <a:ahLst/>
            <a:cxnLst/>
            <a:rect l="l" t="t" r="r" b="b"/>
            <a:pathLst>
              <a:path w="5714" h="608964">
                <a:moveTo>
                  <a:pt x="0" y="0"/>
                </a:moveTo>
                <a:lnTo>
                  <a:pt x="5562" y="6086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3175748" y="3528444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0" y="0"/>
                </a:moveTo>
                <a:lnTo>
                  <a:pt x="761" y="9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3215892" y="2911834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57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3176548" y="3530527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0" y="0"/>
                </a:moveTo>
                <a:lnTo>
                  <a:pt x="177" y="406"/>
                </a:lnTo>
                <a:lnTo>
                  <a:pt x="863" y="825"/>
                </a:lnTo>
                <a:lnTo>
                  <a:pt x="1854" y="114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3192334" y="2922654"/>
            <a:ext cx="0" cy="8255"/>
          </a:xfrm>
          <a:custGeom>
            <a:avLst/>
            <a:gdLst/>
            <a:ahLst/>
            <a:cxnLst/>
            <a:rect l="l" t="t" r="r" b="b"/>
            <a:pathLst>
              <a:path h="8255">
                <a:moveTo>
                  <a:pt x="0" y="0"/>
                </a:moveTo>
                <a:lnTo>
                  <a:pt x="0" y="798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3182199" y="2927214"/>
            <a:ext cx="635" cy="2540"/>
          </a:xfrm>
          <a:custGeom>
            <a:avLst/>
            <a:gdLst/>
            <a:ahLst/>
            <a:cxnLst/>
            <a:rect l="l" t="t" r="r" b="b"/>
            <a:pathLst>
              <a:path w="635" h="2539">
                <a:moveTo>
                  <a:pt x="-901" y="1092"/>
                </a:moveTo>
                <a:lnTo>
                  <a:pt x="914" y="10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3180853" y="2927849"/>
            <a:ext cx="0" cy="635"/>
          </a:xfrm>
          <a:custGeom>
            <a:avLst/>
            <a:gdLst/>
            <a:ahLst/>
            <a:cxnLst/>
            <a:rect l="l" t="t" r="r" b="b"/>
            <a:pathLst>
              <a:path h="635">
                <a:moveTo>
                  <a:pt x="-901" y="273"/>
                </a:moveTo>
                <a:lnTo>
                  <a:pt x="901" y="27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3172839" y="2923023"/>
            <a:ext cx="5715" cy="608965"/>
          </a:xfrm>
          <a:custGeom>
            <a:avLst/>
            <a:gdLst/>
            <a:ahLst/>
            <a:cxnLst/>
            <a:rect l="l" t="t" r="r" b="b"/>
            <a:pathLst>
              <a:path w="5714" h="608964">
                <a:moveTo>
                  <a:pt x="0" y="0"/>
                </a:moveTo>
                <a:lnTo>
                  <a:pt x="5562" y="60864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3178402" y="3531670"/>
            <a:ext cx="6350" cy="5715"/>
          </a:xfrm>
          <a:custGeom>
            <a:avLst/>
            <a:gdLst/>
            <a:ahLst/>
            <a:cxnLst/>
            <a:rect l="l" t="t" r="r" b="b"/>
            <a:pathLst>
              <a:path w="6350" h="5714">
                <a:moveTo>
                  <a:pt x="0" y="0"/>
                </a:moveTo>
                <a:lnTo>
                  <a:pt x="1384" y="1422"/>
                </a:lnTo>
                <a:lnTo>
                  <a:pt x="3047" y="2959"/>
                </a:lnTo>
                <a:lnTo>
                  <a:pt x="6108" y="543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3184777" y="3538046"/>
            <a:ext cx="1905" cy="186690"/>
          </a:xfrm>
          <a:custGeom>
            <a:avLst/>
            <a:gdLst/>
            <a:ahLst/>
            <a:cxnLst/>
            <a:rect l="l" t="t" r="r" b="b"/>
            <a:pathLst>
              <a:path w="1905" h="186689">
                <a:moveTo>
                  <a:pt x="1701" y="18663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3186212" y="372420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266" y="482"/>
                </a:moveTo>
                <a:lnTo>
                  <a:pt x="0" y="38"/>
                </a:lnTo>
                <a:lnTo>
                  <a:pt x="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3193807" y="4547911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25" y="0"/>
                </a:moveTo>
                <a:lnTo>
                  <a:pt x="0" y="228"/>
                </a:lnTo>
                <a:lnTo>
                  <a:pt x="546" y="723"/>
                </a:lnTo>
                <a:lnTo>
                  <a:pt x="1346" y="1041"/>
                </a:lnTo>
                <a:lnTo>
                  <a:pt x="2349" y="124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3184523" y="3537563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38" y="0"/>
                </a:moveTo>
                <a:lnTo>
                  <a:pt x="0" y="114"/>
                </a:lnTo>
                <a:lnTo>
                  <a:pt x="253" y="48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3193566" y="2930096"/>
            <a:ext cx="635" cy="3175"/>
          </a:xfrm>
          <a:custGeom>
            <a:avLst/>
            <a:gdLst/>
            <a:ahLst/>
            <a:cxnLst/>
            <a:rect l="l" t="t" r="r" b="b"/>
            <a:pathLst>
              <a:path w="635" h="3175">
                <a:moveTo>
                  <a:pt x="0" y="0"/>
                </a:moveTo>
                <a:lnTo>
                  <a:pt x="38" y="30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3189883" y="2930960"/>
            <a:ext cx="635" cy="3175"/>
          </a:xfrm>
          <a:custGeom>
            <a:avLst/>
            <a:gdLst/>
            <a:ahLst/>
            <a:cxnLst/>
            <a:rect l="l" t="t" r="r" b="b"/>
            <a:pathLst>
              <a:path w="635" h="3175">
                <a:moveTo>
                  <a:pt x="-901" y="1581"/>
                </a:moveTo>
                <a:lnTo>
                  <a:pt x="927" y="15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3183825" y="2927277"/>
            <a:ext cx="635" cy="3810"/>
          </a:xfrm>
          <a:custGeom>
            <a:avLst/>
            <a:gdLst/>
            <a:ahLst/>
            <a:cxnLst/>
            <a:rect l="l" t="t" r="r" b="b"/>
            <a:pathLst>
              <a:path w="635" h="3810">
                <a:moveTo>
                  <a:pt x="-901" y="1644"/>
                </a:moveTo>
                <a:lnTo>
                  <a:pt x="927" y="1644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3257408" y="4549448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279"/>
                </a:moveTo>
                <a:lnTo>
                  <a:pt x="266" y="215"/>
                </a:lnTo>
                <a:lnTo>
                  <a:pt x="482" y="127"/>
                </a:lnTo>
                <a:lnTo>
                  <a:pt x="54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3196855" y="2933259"/>
            <a:ext cx="0" cy="1270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901" y="336"/>
                </a:moveTo>
                <a:lnTo>
                  <a:pt x="901" y="33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3193527" y="2933170"/>
            <a:ext cx="635" cy="3175"/>
          </a:xfrm>
          <a:custGeom>
            <a:avLst/>
            <a:gdLst/>
            <a:ahLst/>
            <a:cxnLst/>
            <a:rect l="l" t="t" r="r" b="b"/>
            <a:pathLst>
              <a:path w="635" h="3175">
                <a:moveTo>
                  <a:pt x="-901" y="1397"/>
                </a:moveTo>
                <a:lnTo>
                  <a:pt x="914" y="139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3196017" y="2934694"/>
            <a:ext cx="0" cy="635"/>
          </a:xfrm>
          <a:custGeom>
            <a:avLst/>
            <a:gdLst/>
            <a:ahLst/>
            <a:cxnLst/>
            <a:rect l="l" t="t" r="r" b="b"/>
            <a:pathLst>
              <a:path h="635">
                <a:moveTo>
                  <a:pt x="-901" y="120"/>
                </a:moveTo>
                <a:lnTo>
                  <a:pt x="901" y="1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3199611" y="2934846"/>
            <a:ext cx="0" cy="1270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901" y="501"/>
                </a:moveTo>
                <a:lnTo>
                  <a:pt x="901" y="50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3196156" y="4549156"/>
            <a:ext cx="8890" cy="5715"/>
          </a:xfrm>
          <a:custGeom>
            <a:avLst/>
            <a:gdLst/>
            <a:ahLst/>
            <a:cxnLst/>
            <a:rect l="l" t="t" r="r" b="b"/>
            <a:pathLst>
              <a:path w="8889" h="5714">
                <a:moveTo>
                  <a:pt x="0" y="0"/>
                </a:moveTo>
                <a:lnTo>
                  <a:pt x="1968" y="1346"/>
                </a:lnTo>
                <a:lnTo>
                  <a:pt x="4356" y="2806"/>
                </a:lnTo>
                <a:lnTo>
                  <a:pt x="8648" y="515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3181348" y="2930160"/>
            <a:ext cx="15240" cy="1619250"/>
          </a:xfrm>
          <a:custGeom>
            <a:avLst/>
            <a:gdLst/>
            <a:ahLst/>
            <a:cxnLst/>
            <a:rect l="l" t="t" r="r" b="b"/>
            <a:pathLst>
              <a:path w="15239" h="1619250">
                <a:moveTo>
                  <a:pt x="0" y="0"/>
                </a:moveTo>
                <a:lnTo>
                  <a:pt x="14808" y="161899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3195636" y="2935888"/>
            <a:ext cx="0" cy="635"/>
          </a:xfrm>
          <a:custGeom>
            <a:avLst/>
            <a:gdLst/>
            <a:ahLst/>
            <a:cxnLst/>
            <a:rect l="l" t="t" r="r" b="b"/>
            <a:pathLst>
              <a:path h="635">
                <a:moveTo>
                  <a:pt x="-901" y="146"/>
                </a:moveTo>
                <a:lnTo>
                  <a:pt x="901" y="14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3199966" y="2936294"/>
            <a:ext cx="0" cy="1270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901" y="635"/>
                </a:moveTo>
                <a:lnTo>
                  <a:pt x="901" y="63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3197973" y="2936459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-901" y="400"/>
                </a:moveTo>
                <a:lnTo>
                  <a:pt x="927" y="4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3204869" y="4554706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25" y="0"/>
                </a:moveTo>
                <a:lnTo>
                  <a:pt x="0" y="203"/>
                </a:lnTo>
                <a:lnTo>
                  <a:pt x="520" y="711"/>
                </a:lnTo>
                <a:lnTo>
                  <a:pt x="1587" y="1066"/>
                </a:lnTo>
                <a:lnTo>
                  <a:pt x="2247" y="1143"/>
                </a:lnTo>
                <a:lnTo>
                  <a:pt x="2997" y="11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3197071" y="2936751"/>
            <a:ext cx="0" cy="635"/>
          </a:xfrm>
          <a:custGeom>
            <a:avLst/>
            <a:gdLst/>
            <a:ahLst/>
            <a:cxnLst/>
            <a:rect l="l" t="t" r="r" b="b"/>
            <a:pathLst>
              <a:path h="635">
                <a:moveTo>
                  <a:pt x="-901" y="139"/>
                </a:moveTo>
                <a:lnTo>
                  <a:pt x="901" y="1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3207866" y="4555849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5">
                <a:moveTo>
                  <a:pt x="0" y="0"/>
                </a:moveTo>
                <a:lnTo>
                  <a:pt x="1574" y="45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3193070" y="2936840"/>
            <a:ext cx="15240" cy="1619250"/>
          </a:xfrm>
          <a:custGeom>
            <a:avLst/>
            <a:gdLst/>
            <a:ahLst/>
            <a:cxnLst/>
            <a:rect l="l" t="t" r="r" b="b"/>
            <a:pathLst>
              <a:path w="15239" h="1619250">
                <a:moveTo>
                  <a:pt x="0" y="0"/>
                </a:moveTo>
                <a:lnTo>
                  <a:pt x="14795" y="161900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3228503" y="4549728"/>
            <a:ext cx="29209" cy="6985"/>
          </a:xfrm>
          <a:custGeom>
            <a:avLst/>
            <a:gdLst/>
            <a:ahLst/>
            <a:cxnLst/>
            <a:rect l="l" t="t" r="r" b="b"/>
            <a:pathLst>
              <a:path w="29210" h="6985">
                <a:moveTo>
                  <a:pt x="0" y="6832"/>
                </a:moveTo>
                <a:lnTo>
                  <a:pt x="2890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3242588" y="2930731"/>
            <a:ext cx="15240" cy="1619250"/>
          </a:xfrm>
          <a:custGeom>
            <a:avLst/>
            <a:gdLst/>
            <a:ahLst/>
            <a:cxnLst/>
            <a:rect l="l" t="t" r="r" b="b"/>
            <a:pathLst>
              <a:path w="15239" h="1619250">
                <a:moveTo>
                  <a:pt x="0" y="0"/>
                </a:moveTo>
                <a:lnTo>
                  <a:pt x="14820" y="161899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3209441" y="4556306"/>
            <a:ext cx="4445" cy="1270"/>
          </a:xfrm>
          <a:custGeom>
            <a:avLst/>
            <a:gdLst/>
            <a:ahLst/>
            <a:cxnLst/>
            <a:rect l="l" t="t" r="r" b="b"/>
            <a:pathLst>
              <a:path w="4444" h="1270">
                <a:moveTo>
                  <a:pt x="0" y="0"/>
                </a:moveTo>
                <a:lnTo>
                  <a:pt x="787" y="482"/>
                </a:lnTo>
                <a:lnTo>
                  <a:pt x="1955" y="800"/>
                </a:lnTo>
                <a:lnTo>
                  <a:pt x="3073" y="901"/>
                </a:lnTo>
                <a:lnTo>
                  <a:pt x="4254" y="83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3194632" y="2937297"/>
            <a:ext cx="15240" cy="1619250"/>
          </a:xfrm>
          <a:custGeom>
            <a:avLst/>
            <a:gdLst/>
            <a:ahLst/>
            <a:cxnLst/>
            <a:rect l="l" t="t" r="r" b="b"/>
            <a:pathLst>
              <a:path w="15239" h="1619250">
                <a:moveTo>
                  <a:pt x="0" y="0"/>
                </a:moveTo>
                <a:lnTo>
                  <a:pt x="14808" y="161900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3213695" y="4556560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0" y="584"/>
                </a:moveTo>
                <a:lnTo>
                  <a:pt x="4140" y="977"/>
                </a:lnTo>
                <a:lnTo>
                  <a:pt x="8267" y="952"/>
                </a:lnTo>
                <a:lnTo>
                  <a:pt x="11531" y="622"/>
                </a:lnTo>
                <a:lnTo>
                  <a:pt x="1480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3213708" y="2937564"/>
            <a:ext cx="15240" cy="1619250"/>
          </a:xfrm>
          <a:custGeom>
            <a:avLst/>
            <a:gdLst/>
            <a:ahLst/>
            <a:cxnLst/>
            <a:rect l="l" t="t" r="r" b="b"/>
            <a:pathLst>
              <a:path w="15239" h="1619250">
                <a:moveTo>
                  <a:pt x="0" y="0"/>
                </a:moveTo>
                <a:lnTo>
                  <a:pt x="14795" y="161899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3198887" y="2938136"/>
            <a:ext cx="15240" cy="1619250"/>
          </a:xfrm>
          <a:custGeom>
            <a:avLst/>
            <a:gdLst/>
            <a:ahLst/>
            <a:cxnLst/>
            <a:rect l="l" t="t" r="r" b="b"/>
            <a:pathLst>
              <a:path w="15239" h="1619250">
                <a:moveTo>
                  <a:pt x="0" y="0"/>
                </a:moveTo>
                <a:lnTo>
                  <a:pt x="14808" y="161900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3196563" y="290158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165" y="266"/>
                </a:moveTo>
                <a:lnTo>
                  <a:pt x="0" y="165"/>
                </a:lnTo>
                <a:lnTo>
                  <a:pt x="2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3196995" y="2901077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368" y="24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3191889" y="2901052"/>
            <a:ext cx="5080" cy="1270"/>
          </a:xfrm>
          <a:custGeom>
            <a:avLst/>
            <a:gdLst/>
            <a:ahLst/>
            <a:cxnLst/>
            <a:rect l="l" t="t" r="r" b="b"/>
            <a:pathLst>
              <a:path w="5080" h="1269">
                <a:moveTo>
                  <a:pt x="4711" y="0"/>
                </a:moveTo>
                <a:lnTo>
                  <a:pt x="0" y="114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3191648" y="290219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241" y="0"/>
                </a:moveTo>
                <a:lnTo>
                  <a:pt x="88" y="25"/>
                </a:lnTo>
                <a:lnTo>
                  <a:pt x="0" y="2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3191775" y="2902931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  <a:lnTo>
                  <a:pt x="190" y="139"/>
                </a:lnTo>
                <a:lnTo>
                  <a:pt x="469" y="15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3192245" y="2902906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177"/>
                </a:moveTo>
                <a:lnTo>
                  <a:pt x="228" y="177"/>
                </a:lnTo>
                <a:lnTo>
                  <a:pt x="406" y="177"/>
                </a:lnTo>
                <a:lnTo>
                  <a:pt x="571" y="152"/>
                </a:lnTo>
                <a:lnTo>
                  <a:pt x="76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3193007" y="2902588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317"/>
                </a:moveTo>
                <a:lnTo>
                  <a:pt x="1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3193172" y="290237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215"/>
                </a:moveTo>
                <a:lnTo>
                  <a:pt x="35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3193527" y="2902106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266"/>
                </a:moveTo>
                <a:lnTo>
                  <a:pt x="109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3195394" y="2902169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0"/>
                </a:moveTo>
                <a:lnTo>
                  <a:pt x="990" y="63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3196169" y="2902804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215" y="0"/>
                </a:moveTo>
                <a:lnTo>
                  <a:pt x="304" y="139"/>
                </a:lnTo>
                <a:lnTo>
                  <a:pt x="0" y="2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3195255" y="2903071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914" y="0"/>
                </a:moveTo>
                <a:lnTo>
                  <a:pt x="0" y="20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3195039" y="2903274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215" y="0"/>
                </a:moveTo>
                <a:lnTo>
                  <a:pt x="25" y="63"/>
                </a:lnTo>
                <a:lnTo>
                  <a:pt x="76" y="21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3195115" y="2903490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  <a:lnTo>
                  <a:pt x="292" y="16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3195928" y="2903490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215"/>
                </a:moveTo>
                <a:lnTo>
                  <a:pt x="8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3197617" y="2903553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0" y="0"/>
                </a:moveTo>
                <a:lnTo>
                  <a:pt x="2946" y="17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3200563" y="2905331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  <a:lnTo>
                  <a:pt x="253" y="88"/>
                </a:lnTo>
                <a:lnTo>
                  <a:pt x="495" y="8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3201351" y="2905814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0" y="0"/>
                </a:moveTo>
                <a:lnTo>
                  <a:pt x="6070" y="370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3207713" y="2909586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  <a:lnTo>
                  <a:pt x="127" y="12"/>
                </a:lnTo>
                <a:lnTo>
                  <a:pt x="228" y="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3207980" y="2909916"/>
            <a:ext cx="5715" cy="3810"/>
          </a:xfrm>
          <a:custGeom>
            <a:avLst/>
            <a:gdLst/>
            <a:ahLst/>
            <a:cxnLst/>
            <a:rect l="l" t="t" r="r" b="b"/>
            <a:pathLst>
              <a:path w="5714" h="3810">
                <a:moveTo>
                  <a:pt x="0" y="0"/>
                </a:moveTo>
                <a:lnTo>
                  <a:pt x="5448" y="33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3213276" y="2913231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152" y="0"/>
                </a:moveTo>
                <a:lnTo>
                  <a:pt x="241" y="152"/>
                </a:lnTo>
                <a:lnTo>
                  <a:pt x="0" y="2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3207548" y="2913510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5727" y="0"/>
                </a:moveTo>
                <a:lnTo>
                  <a:pt x="0" y="237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3205123" y="2915377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5">
                <a:moveTo>
                  <a:pt x="1841" y="469"/>
                </a:moveTo>
                <a:lnTo>
                  <a:pt x="1447" y="253"/>
                </a:lnTo>
                <a:lnTo>
                  <a:pt x="952" y="126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3204323" y="2915365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800" y="12"/>
                </a:moveTo>
                <a:lnTo>
                  <a:pt x="622" y="0"/>
                </a:lnTo>
                <a:lnTo>
                  <a:pt x="457" y="0"/>
                </a:lnTo>
                <a:lnTo>
                  <a:pt x="292" y="12"/>
                </a:lnTo>
                <a:lnTo>
                  <a:pt x="139" y="76"/>
                </a:lnTo>
                <a:lnTo>
                  <a:pt x="0" y="16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3204259" y="2915530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63" y="0"/>
                </a:moveTo>
                <a:lnTo>
                  <a:pt x="50" y="190"/>
                </a:lnTo>
                <a:lnTo>
                  <a:pt x="228" y="241"/>
                </a:lnTo>
                <a:lnTo>
                  <a:pt x="380" y="25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3204640" y="2915784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0"/>
                </a:moveTo>
                <a:lnTo>
                  <a:pt x="609" y="38"/>
                </a:lnTo>
                <a:lnTo>
                  <a:pt x="939" y="1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3205580" y="2915898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0"/>
                </a:moveTo>
                <a:lnTo>
                  <a:pt x="292" y="114"/>
                </a:lnTo>
                <a:lnTo>
                  <a:pt x="508" y="241"/>
                </a:lnTo>
                <a:lnTo>
                  <a:pt x="482" y="533"/>
                </a:lnTo>
                <a:lnTo>
                  <a:pt x="203" y="69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3203764" y="2916596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2019" y="0"/>
                </a:moveTo>
                <a:lnTo>
                  <a:pt x="1689" y="114"/>
                </a:lnTo>
                <a:lnTo>
                  <a:pt x="1333" y="203"/>
                </a:lnTo>
                <a:lnTo>
                  <a:pt x="965" y="203"/>
                </a:lnTo>
                <a:lnTo>
                  <a:pt x="495" y="139"/>
                </a:lnTo>
                <a:lnTo>
                  <a:pt x="0" y="2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3203421" y="2916253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342" y="368"/>
                </a:moveTo>
                <a:lnTo>
                  <a:pt x="190" y="304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3202583" y="2916139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838" y="114"/>
                </a:moveTo>
                <a:lnTo>
                  <a:pt x="609" y="25"/>
                </a:lnTo>
                <a:lnTo>
                  <a:pt x="457" y="0"/>
                </a:lnTo>
                <a:lnTo>
                  <a:pt x="241" y="0"/>
                </a:lnTo>
                <a:lnTo>
                  <a:pt x="0" y="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3202316" y="2916203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266" y="0"/>
                </a:moveTo>
                <a:lnTo>
                  <a:pt x="76" y="50"/>
                </a:lnTo>
                <a:lnTo>
                  <a:pt x="50" y="279"/>
                </a:lnTo>
                <a:lnTo>
                  <a:pt x="177" y="45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3202494" y="2916660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0"/>
                </a:moveTo>
                <a:lnTo>
                  <a:pt x="533" y="292"/>
                </a:lnTo>
                <a:lnTo>
                  <a:pt x="1244" y="4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3203738" y="2917130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  <a:lnTo>
                  <a:pt x="266" y="38"/>
                </a:lnTo>
                <a:lnTo>
                  <a:pt x="393" y="63"/>
                </a:lnTo>
                <a:lnTo>
                  <a:pt x="330" y="203"/>
                </a:lnTo>
                <a:lnTo>
                  <a:pt x="203" y="24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3195775" y="2917371"/>
            <a:ext cx="8255" cy="3810"/>
          </a:xfrm>
          <a:custGeom>
            <a:avLst/>
            <a:gdLst/>
            <a:ahLst/>
            <a:cxnLst/>
            <a:rect l="l" t="t" r="r" b="b"/>
            <a:pathLst>
              <a:path w="8255" h="3810">
                <a:moveTo>
                  <a:pt x="8166" y="0"/>
                </a:moveTo>
                <a:lnTo>
                  <a:pt x="0" y="337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3193070" y="2919911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69">
                <a:moveTo>
                  <a:pt x="1320" y="78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3191343" y="2919822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1041" y="0"/>
                </a:moveTo>
                <a:lnTo>
                  <a:pt x="0" y="3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3190962" y="2919860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380" y="0"/>
                </a:moveTo>
                <a:lnTo>
                  <a:pt x="0" y="165"/>
                </a:lnTo>
                <a:lnTo>
                  <a:pt x="152" y="2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3191115" y="2920152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0"/>
                </a:moveTo>
                <a:lnTo>
                  <a:pt x="279" y="228"/>
                </a:lnTo>
                <a:lnTo>
                  <a:pt x="698" y="34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3191813" y="2920495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0"/>
                </a:moveTo>
                <a:lnTo>
                  <a:pt x="939" y="55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3192575" y="2921054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177" y="0"/>
                </a:moveTo>
                <a:lnTo>
                  <a:pt x="254" y="215"/>
                </a:lnTo>
                <a:lnTo>
                  <a:pt x="0" y="3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3190213" y="2921422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69">
                <a:moveTo>
                  <a:pt x="2362" y="0"/>
                </a:moveTo>
                <a:lnTo>
                  <a:pt x="0" y="92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3181424" y="2922349"/>
            <a:ext cx="8890" cy="4445"/>
          </a:xfrm>
          <a:custGeom>
            <a:avLst/>
            <a:gdLst/>
            <a:ahLst/>
            <a:cxnLst/>
            <a:rect l="l" t="t" r="r" b="b"/>
            <a:pathLst>
              <a:path w="8889" h="4444">
                <a:moveTo>
                  <a:pt x="8788" y="0"/>
                </a:moveTo>
                <a:lnTo>
                  <a:pt x="0" y="416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3178249" y="2926325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3174" y="190"/>
                </a:moveTo>
                <a:lnTo>
                  <a:pt x="2654" y="381"/>
                </a:lnTo>
                <a:lnTo>
                  <a:pt x="2146" y="495"/>
                </a:lnTo>
                <a:lnTo>
                  <a:pt x="1689" y="533"/>
                </a:lnTo>
                <a:lnTo>
                  <a:pt x="1244" y="508"/>
                </a:lnTo>
                <a:lnTo>
                  <a:pt x="787" y="419"/>
                </a:lnTo>
                <a:lnTo>
                  <a:pt x="393" y="254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3173741" y="2921994"/>
            <a:ext cx="5080" cy="4445"/>
          </a:xfrm>
          <a:custGeom>
            <a:avLst/>
            <a:gdLst/>
            <a:ahLst/>
            <a:cxnLst/>
            <a:rect l="l" t="t" r="r" b="b"/>
            <a:pathLst>
              <a:path w="5080" h="4444">
                <a:moveTo>
                  <a:pt x="4508" y="4330"/>
                </a:moveTo>
                <a:lnTo>
                  <a:pt x="1917" y="1993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3173144" y="2917219"/>
            <a:ext cx="0" cy="5715"/>
          </a:xfrm>
          <a:custGeom>
            <a:avLst/>
            <a:gdLst/>
            <a:ahLst/>
            <a:cxnLst/>
            <a:rect l="l" t="t" r="r" b="b"/>
            <a:pathLst>
              <a:path h="5714">
                <a:moveTo>
                  <a:pt x="0" y="0"/>
                </a:moveTo>
                <a:lnTo>
                  <a:pt x="0" y="56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3171772" y="2918070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5">
                <a:moveTo>
                  <a:pt x="1460" y="431"/>
                </a:moveTo>
                <a:lnTo>
                  <a:pt x="1384" y="241"/>
                </a:lnTo>
                <a:lnTo>
                  <a:pt x="1219" y="114"/>
                </a:lnTo>
                <a:lnTo>
                  <a:pt x="952" y="25"/>
                </a:lnTo>
                <a:lnTo>
                  <a:pt x="698" y="0"/>
                </a:lnTo>
                <a:lnTo>
                  <a:pt x="393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3171087" y="2918070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685" y="0"/>
                </a:moveTo>
                <a:lnTo>
                  <a:pt x="406" y="25"/>
                </a:lnTo>
                <a:lnTo>
                  <a:pt x="215" y="50"/>
                </a:lnTo>
                <a:lnTo>
                  <a:pt x="63" y="152"/>
                </a:lnTo>
                <a:lnTo>
                  <a:pt x="12" y="39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3171099" y="2918463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  <a:lnTo>
                  <a:pt x="139" y="139"/>
                </a:lnTo>
                <a:lnTo>
                  <a:pt x="253" y="20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3171353" y="2918667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  <a:lnTo>
                  <a:pt x="139" y="54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3170604" y="2919213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889" y="0"/>
                </a:moveTo>
                <a:lnTo>
                  <a:pt x="584" y="241"/>
                </a:lnTo>
                <a:lnTo>
                  <a:pt x="342" y="304"/>
                </a:lnTo>
                <a:lnTo>
                  <a:pt x="0" y="3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3170122" y="2919581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482" y="0"/>
                </a:moveTo>
                <a:lnTo>
                  <a:pt x="317" y="0"/>
                </a:lnTo>
                <a:lnTo>
                  <a:pt x="114" y="25"/>
                </a:lnTo>
                <a:lnTo>
                  <a:pt x="12" y="16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3170185" y="2919784"/>
            <a:ext cx="1270" cy="1905"/>
          </a:xfrm>
          <a:custGeom>
            <a:avLst/>
            <a:gdLst/>
            <a:ahLst/>
            <a:cxnLst/>
            <a:rect l="l" t="t" r="r" b="b"/>
            <a:pathLst>
              <a:path w="1269" h="1905">
                <a:moveTo>
                  <a:pt x="0" y="0"/>
                </a:moveTo>
                <a:lnTo>
                  <a:pt x="1231" y="157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3170960" y="2921359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5">
                <a:moveTo>
                  <a:pt x="457" y="0"/>
                </a:moveTo>
                <a:lnTo>
                  <a:pt x="139" y="228"/>
                </a:lnTo>
                <a:lnTo>
                  <a:pt x="0" y="457"/>
                </a:lnTo>
                <a:lnTo>
                  <a:pt x="190" y="927"/>
                </a:lnTo>
                <a:lnTo>
                  <a:pt x="901" y="1358"/>
                </a:lnTo>
                <a:lnTo>
                  <a:pt x="1879" y="16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3172839" y="2923023"/>
            <a:ext cx="6350" cy="5715"/>
          </a:xfrm>
          <a:custGeom>
            <a:avLst/>
            <a:gdLst/>
            <a:ahLst/>
            <a:cxnLst/>
            <a:rect l="l" t="t" r="r" b="b"/>
            <a:pathLst>
              <a:path w="6350" h="5714">
                <a:moveTo>
                  <a:pt x="0" y="0"/>
                </a:moveTo>
                <a:lnTo>
                  <a:pt x="1384" y="1435"/>
                </a:lnTo>
                <a:lnTo>
                  <a:pt x="3047" y="2946"/>
                </a:lnTo>
                <a:lnTo>
                  <a:pt x="6248" y="554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3179011" y="2928572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5">
                <a:moveTo>
                  <a:pt x="76" y="0"/>
                </a:moveTo>
                <a:lnTo>
                  <a:pt x="0" y="571"/>
                </a:lnTo>
                <a:lnTo>
                  <a:pt x="558" y="1054"/>
                </a:lnTo>
                <a:lnTo>
                  <a:pt x="1333" y="1384"/>
                </a:lnTo>
                <a:lnTo>
                  <a:pt x="2336" y="15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3181348" y="2930160"/>
            <a:ext cx="8890" cy="5715"/>
          </a:xfrm>
          <a:custGeom>
            <a:avLst/>
            <a:gdLst/>
            <a:ahLst/>
            <a:cxnLst/>
            <a:rect l="l" t="t" r="r" b="b"/>
            <a:pathLst>
              <a:path w="8889" h="5714">
                <a:moveTo>
                  <a:pt x="0" y="0"/>
                </a:moveTo>
                <a:lnTo>
                  <a:pt x="1981" y="1371"/>
                </a:lnTo>
                <a:lnTo>
                  <a:pt x="4343" y="2781"/>
                </a:lnTo>
                <a:lnTo>
                  <a:pt x="8801" y="520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3190060" y="2935367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88" y="0"/>
                </a:moveTo>
                <a:lnTo>
                  <a:pt x="0" y="546"/>
                </a:lnTo>
                <a:lnTo>
                  <a:pt x="546" y="1054"/>
                </a:lnTo>
                <a:lnTo>
                  <a:pt x="1574" y="1409"/>
                </a:lnTo>
                <a:lnTo>
                  <a:pt x="2260" y="1473"/>
                </a:lnTo>
                <a:lnTo>
                  <a:pt x="3009" y="147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3193070" y="2936840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5">
                <a:moveTo>
                  <a:pt x="0" y="0"/>
                </a:moveTo>
                <a:lnTo>
                  <a:pt x="1562" y="45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3194632" y="2937297"/>
            <a:ext cx="4445" cy="1270"/>
          </a:xfrm>
          <a:custGeom>
            <a:avLst/>
            <a:gdLst/>
            <a:ahLst/>
            <a:cxnLst/>
            <a:rect l="l" t="t" r="r" b="b"/>
            <a:pathLst>
              <a:path w="4444" h="1269">
                <a:moveTo>
                  <a:pt x="0" y="0"/>
                </a:moveTo>
                <a:lnTo>
                  <a:pt x="774" y="482"/>
                </a:lnTo>
                <a:lnTo>
                  <a:pt x="1968" y="812"/>
                </a:lnTo>
                <a:lnTo>
                  <a:pt x="3073" y="901"/>
                </a:lnTo>
                <a:lnTo>
                  <a:pt x="4254" y="83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3198887" y="2937564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69">
                <a:moveTo>
                  <a:pt x="0" y="571"/>
                </a:moveTo>
                <a:lnTo>
                  <a:pt x="4152" y="965"/>
                </a:lnTo>
                <a:lnTo>
                  <a:pt x="8293" y="939"/>
                </a:lnTo>
                <a:lnTo>
                  <a:pt x="11544" y="609"/>
                </a:lnTo>
                <a:lnTo>
                  <a:pt x="148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3213708" y="2930731"/>
            <a:ext cx="29209" cy="6985"/>
          </a:xfrm>
          <a:custGeom>
            <a:avLst/>
            <a:gdLst/>
            <a:ahLst/>
            <a:cxnLst/>
            <a:rect l="l" t="t" r="r" b="b"/>
            <a:pathLst>
              <a:path w="29210" h="6985">
                <a:moveTo>
                  <a:pt x="0" y="6832"/>
                </a:moveTo>
                <a:lnTo>
                  <a:pt x="288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3242588" y="2930236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495"/>
                </a:moveTo>
                <a:lnTo>
                  <a:pt x="304" y="419"/>
                </a:lnTo>
                <a:lnTo>
                  <a:pt x="482" y="330"/>
                </a:lnTo>
                <a:lnTo>
                  <a:pt x="546" y="114"/>
                </a:lnTo>
                <a:lnTo>
                  <a:pt x="3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3241686" y="2930084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1269" y="152"/>
                </a:moveTo>
                <a:lnTo>
                  <a:pt x="1092" y="63"/>
                </a:lnTo>
                <a:lnTo>
                  <a:pt x="863" y="12"/>
                </a:lnTo>
                <a:lnTo>
                  <a:pt x="647" y="0"/>
                </a:lnTo>
                <a:lnTo>
                  <a:pt x="342" y="25"/>
                </a:lnTo>
                <a:lnTo>
                  <a:pt x="0" y="8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3218318" y="2930173"/>
            <a:ext cx="23495" cy="5715"/>
          </a:xfrm>
          <a:custGeom>
            <a:avLst/>
            <a:gdLst/>
            <a:ahLst/>
            <a:cxnLst/>
            <a:rect l="l" t="t" r="r" b="b"/>
            <a:pathLst>
              <a:path w="23494" h="5714">
                <a:moveTo>
                  <a:pt x="23367" y="0"/>
                </a:moveTo>
                <a:lnTo>
                  <a:pt x="0" y="5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3216946" y="2935570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5">
                <a:moveTo>
                  <a:pt x="1371" y="127"/>
                </a:moveTo>
                <a:lnTo>
                  <a:pt x="1066" y="203"/>
                </a:lnTo>
                <a:lnTo>
                  <a:pt x="800" y="215"/>
                </a:lnTo>
                <a:lnTo>
                  <a:pt x="520" y="203"/>
                </a:lnTo>
                <a:lnTo>
                  <a:pt x="253" y="127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3195445" y="2922400"/>
            <a:ext cx="21590" cy="13335"/>
          </a:xfrm>
          <a:custGeom>
            <a:avLst/>
            <a:gdLst/>
            <a:ahLst/>
            <a:cxnLst/>
            <a:rect l="l" t="t" r="r" b="b"/>
            <a:pathLst>
              <a:path w="21589" h="13335">
                <a:moveTo>
                  <a:pt x="21501" y="131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3195102" y="2921867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342" y="533"/>
                </a:moveTo>
                <a:lnTo>
                  <a:pt x="114" y="457"/>
                </a:lnTo>
                <a:lnTo>
                  <a:pt x="0" y="279"/>
                </a:lnTo>
                <a:lnTo>
                  <a:pt x="35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3195458" y="2913231"/>
            <a:ext cx="20955" cy="8890"/>
          </a:xfrm>
          <a:custGeom>
            <a:avLst/>
            <a:gdLst/>
            <a:ahLst/>
            <a:cxnLst/>
            <a:rect l="l" t="t" r="r" b="b"/>
            <a:pathLst>
              <a:path w="20955" h="8889">
                <a:moveTo>
                  <a:pt x="0" y="8636"/>
                </a:moveTo>
                <a:lnTo>
                  <a:pt x="208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3216083" y="291279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330" y="22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3206634" y="2907922"/>
            <a:ext cx="8255" cy="5080"/>
          </a:xfrm>
          <a:custGeom>
            <a:avLst/>
            <a:gdLst/>
            <a:ahLst/>
            <a:cxnLst/>
            <a:rect l="l" t="t" r="r" b="b"/>
            <a:pathLst>
              <a:path w="8255" h="5080">
                <a:moveTo>
                  <a:pt x="7950" y="486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3206621" y="2907440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266"/>
                </a:moveTo>
                <a:lnTo>
                  <a:pt x="3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3206367" y="2906856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596" y="38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3206539" y="2905890"/>
            <a:ext cx="0" cy="2540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0" y="0"/>
                </a:moveTo>
                <a:lnTo>
                  <a:pt x="0" y="229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3204488" y="290660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609" y="203"/>
                </a:moveTo>
                <a:lnTo>
                  <a:pt x="444" y="203"/>
                </a:lnTo>
                <a:lnTo>
                  <a:pt x="203" y="114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3196728" y="2901852"/>
            <a:ext cx="8255" cy="5080"/>
          </a:xfrm>
          <a:custGeom>
            <a:avLst/>
            <a:gdLst/>
            <a:ahLst/>
            <a:cxnLst/>
            <a:rect l="l" t="t" r="r" b="b"/>
            <a:pathLst>
              <a:path w="8255" h="5080">
                <a:moveTo>
                  <a:pt x="7759" y="474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3211841" y="2936459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69">
                <a:moveTo>
                  <a:pt x="0" y="774"/>
                </a:moveTo>
                <a:lnTo>
                  <a:pt x="32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3197388" y="2937170"/>
            <a:ext cx="14604" cy="1270"/>
          </a:xfrm>
          <a:custGeom>
            <a:avLst/>
            <a:gdLst/>
            <a:ahLst/>
            <a:cxnLst/>
            <a:rect l="l" t="t" r="r" b="b"/>
            <a:pathLst>
              <a:path w="14605" h="1269">
                <a:moveTo>
                  <a:pt x="0" y="0"/>
                </a:moveTo>
                <a:lnTo>
                  <a:pt x="4051" y="609"/>
                </a:lnTo>
                <a:lnTo>
                  <a:pt x="8089" y="749"/>
                </a:lnTo>
                <a:lnTo>
                  <a:pt x="11264" y="546"/>
                </a:lnTo>
                <a:lnTo>
                  <a:pt x="14452" y="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3196969" y="2936751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101" y="0"/>
                </a:moveTo>
                <a:lnTo>
                  <a:pt x="50" y="266"/>
                </a:lnTo>
                <a:lnTo>
                  <a:pt x="203" y="342"/>
                </a:lnTo>
                <a:lnTo>
                  <a:pt x="419" y="41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3197071" y="2936459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901" y="0"/>
                </a:moveTo>
                <a:lnTo>
                  <a:pt x="469" y="50"/>
                </a:lnTo>
                <a:lnTo>
                  <a:pt x="177" y="114"/>
                </a:lnTo>
                <a:lnTo>
                  <a:pt x="38" y="19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3197973" y="2936294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1993" y="0"/>
                </a:moveTo>
                <a:lnTo>
                  <a:pt x="901" y="177"/>
                </a:lnTo>
                <a:lnTo>
                  <a:pt x="0" y="16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3199966" y="2935812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977" y="0"/>
                </a:moveTo>
                <a:lnTo>
                  <a:pt x="850" y="139"/>
                </a:lnTo>
                <a:lnTo>
                  <a:pt x="596" y="279"/>
                </a:lnTo>
                <a:lnTo>
                  <a:pt x="0" y="48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3200449" y="293554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  <a:lnTo>
                  <a:pt x="203" y="25"/>
                </a:lnTo>
                <a:lnTo>
                  <a:pt x="330" y="63"/>
                </a:lnTo>
                <a:lnTo>
                  <a:pt x="495" y="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3199839" y="293554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152"/>
                </a:moveTo>
                <a:lnTo>
                  <a:pt x="152" y="63"/>
                </a:lnTo>
                <a:lnTo>
                  <a:pt x="330" y="0"/>
                </a:lnTo>
                <a:lnTo>
                  <a:pt x="469" y="0"/>
                </a:lnTo>
                <a:lnTo>
                  <a:pt x="6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3197998" y="2935697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5">
                <a:moveTo>
                  <a:pt x="0" y="279"/>
                </a:moveTo>
                <a:lnTo>
                  <a:pt x="457" y="355"/>
                </a:lnTo>
                <a:lnTo>
                  <a:pt x="850" y="355"/>
                </a:lnTo>
                <a:lnTo>
                  <a:pt x="1193" y="304"/>
                </a:lnTo>
                <a:lnTo>
                  <a:pt x="1562" y="190"/>
                </a:lnTo>
                <a:lnTo>
                  <a:pt x="184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3197198" y="2935215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482" y="0"/>
                </a:moveTo>
                <a:lnTo>
                  <a:pt x="228" y="114"/>
                </a:lnTo>
                <a:lnTo>
                  <a:pt x="63" y="241"/>
                </a:lnTo>
                <a:lnTo>
                  <a:pt x="25" y="482"/>
                </a:lnTo>
                <a:lnTo>
                  <a:pt x="190" y="571"/>
                </a:lnTo>
                <a:lnTo>
                  <a:pt x="457" y="673"/>
                </a:lnTo>
                <a:lnTo>
                  <a:pt x="800" y="76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3197680" y="2935037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1130" y="0"/>
                </a:moveTo>
                <a:lnTo>
                  <a:pt x="800" y="0"/>
                </a:lnTo>
                <a:lnTo>
                  <a:pt x="495" y="25"/>
                </a:lnTo>
                <a:lnTo>
                  <a:pt x="0" y="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3198811" y="2934846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800" y="0"/>
                </a:moveTo>
                <a:lnTo>
                  <a:pt x="698" y="127"/>
                </a:lnTo>
                <a:lnTo>
                  <a:pt x="482" y="190"/>
                </a:lnTo>
                <a:lnTo>
                  <a:pt x="177" y="215"/>
                </a:lnTo>
                <a:lnTo>
                  <a:pt x="0" y="19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3199014" y="2934630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  <a:lnTo>
                  <a:pt x="177" y="0"/>
                </a:lnTo>
                <a:lnTo>
                  <a:pt x="342" y="25"/>
                </a:lnTo>
                <a:lnTo>
                  <a:pt x="469" y="50"/>
                </a:lnTo>
                <a:lnTo>
                  <a:pt x="596" y="21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3198214" y="2931697"/>
            <a:ext cx="0" cy="4445"/>
          </a:xfrm>
          <a:custGeom>
            <a:avLst/>
            <a:gdLst/>
            <a:ahLst/>
            <a:cxnLst/>
            <a:rect l="l" t="t" r="r" b="b"/>
            <a:pathLst>
              <a:path h="4444">
                <a:moveTo>
                  <a:pt x="0" y="0"/>
                </a:moveTo>
                <a:lnTo>
                  <a:pt x="0" y="435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3196461" y="2933703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69">
                <a:moveTo>
                  <a:pt x="0" y="0"/>
                </a:moveTo>
                <a:lnTo>
                  <a:pt x="1384" y="8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3196309" y="293325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546" y="0"/>
                </a:moveTo>
                <a:lnTo>
                  <a:pt x="266" y="76"/>
                </a:lnTo>
                <a:lnTo>
                  <a:pt x="88" y="152"/>
                </a:lnTo>
                <a:lnTo>
                  <a:pt x="0" y="292"/>
                </a:lnTo>
                <a:lnTo>
                  <a:pt x="152" y="44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3196855" y="2933068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761" y="0"/>
                </a:moveTo>
                <a:lnTo>
                  <a:pt x="0" y="19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3197185" y="293231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  <a:lnTo>
                  <a:pt x="546" y="2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3193527" y="2932319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69">
                <a:moveTo>
                  <a:pt x="0" y="850"/>
                </a:moveTo>
                <a:lnTo>
                  <a:pt x="365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3193527" y="2933170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5">
                <a:moveTo>
                  <a:pt x="2489" y="152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3195890" y="2934694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279"/>
                </a:moveTo>
                <a:lnTo>
                  <a:pt x="139" y="241"/>
                </a:lnTo>
                <a:lnTo>
                  <a:pt x="215" y="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3195547" y="2934973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88" y="914"/>
                </a:moveTo>
                <a:lnTo>
                  <a:pt x="0" y="419"/>
                </a:lnTo>
                <a:lnTo>
                  <a:pt x="3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3195293" y="2935888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444"/>
                </a:moveTo>
                <a:lnTo>
                  <a:pt x="292" y="317"/>
                </a:lnTo>
                <a:lnTo>
                  <a:pt x="444" y="203"/>
                </a:lnTo>
                <a:lnTo>
                  <a:pt x="3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3194086" y="2936231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0"/>
                </a:moveTo>
                <a:lnTo>
                  <a:pt x="203" y="101"/>
                </a:lnTo>
                <a:lnTo>
                  <a:pt x="431" y="126"/>
                </a:lnTo>
                <a:lnTo>
                  <a:pt x="660" y="177"/>
                </a:lnTo>
                <a:lnTo>
                  <a:pt x="914" y="152"/>
                </a:lnTo>
                <a:lnTo>
                  <a:pt x="1206" y="10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3180726" y="2928268"/>
            <a:ext cx="13970" cy="8255"/>
          </a:xfrm>
          <a:custGeom>
            <a:avLst/>
            <a:gdLst/>
            <a:ahLst/>
            <a:cxnLst/>
            <a:rect l="l" t="t" r="r" b="b"/>
            <a:pathLst>
              <a:path w="13969" h="8255">
                <a:moveTo>
                  <a:pt x="0" y="0"/>
                </a:moveTo>
                <a:lnTo>
                  <a:pt x="2628" y="1993"/>
                </a:lnTo>
                <a:lnTo>
                  <a:pt x="6121" y="4165"/>
                </a:lnTo>
                <a:lnTo>
                  <a:pt x="9474" y="6007"/>
                </a:lnTo>
                <a:lnTo>
                  <a:pt x="13360" y="79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3180574" y="292784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279" y="0"/>
                </a:moveTo>
                <a:lnTo>
                  <a:pt x="76" y="114"/>
                </a:lnTo>
                <a:lnTo>
                  <a:pt x="0" y="254"/>
                </a:lnTo>
                <a:lnTo>
                  <a:pt x="152" y="41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3180853" y="2927214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5">
                <a:moveTo>
                  <a:pt x="1346" y="0"/>
                </a:moveTo>
                <a:lnTo>
                  <a:pt x="0" y="63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3182199" y="2927010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5">
                <a:moveTo>
                  <a:pt x="1625" y="266"/>
                </a:moveTo>
                <a:lnTo>
                  <a:pt x="1422" y="139"/>
                </a:lnTo>
                <a:lnTo>
                  <a:pt x="1193" y="76"/>
                </a:lnTo>
                <a:lnTo>
                  <a:pt x="990" y="25"/>
                </a:lnTo>
                <a:lnTo>
                  <a:pt x="787" y="0"/>
                </a:lnTo>
                <a:lnTo>
                  <a:pt x="584" y="0"/>
                </a:lnTo>
                <a:lnTo>
                  <a:pt x="380" y="50"/>
                </a:lnTo>
                <a:lnTo>
                  <a:pt x="177" y="114"/>
                </a:lnTo>
                <a:lnTo>
                  <a:pt x="0" y="20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3183825" y="2927277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6057" y="368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3189883" y="2930096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69">
                <a:moveTo>
                  <a:pt x="3682" y="0"/>
                </a:moveTo>
                <a:lnTo>
                  <a:pt x="0" y="8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3192994" y="2929741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  <a:lnTo>
                  <a:pt x="571" y="35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3191000" y="2929690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139"/>
                </a:moveTo>
                <a:lnTo>
                  <a:pt x="67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3189845" y="2929690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0"/>
                </a:moveTo>
                <a:lnTo>
                  <a:pt x="203" y="88"/>
                </a:lnTo>
                <a:lnTo>
                  <a:pt x="406" y="139"/>
                </a:lnTo>
                <a:lnTo>
                  <a:pt x="622" y="177"/>
                </a:lnTo>
                <a:lnTo>
                  <a:pt x="876" y="177"/>
                </a:lnTo>
                <a:lnTo>
                  <a:pt x="1155" y="1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3184676" y="2926515"/>
            <a:ext cx="5715" cy="3175"/>
          </a:xfrm>
          <a:custGeom>
            <a:avLst/>
            <a:gdLst/>
            <a:ahLst/>
            <a:cxnLst/>
            <a:rect l="l" t="t" r="r" b="b"/>
            <a:pathLst>
              <a:path w="5714" h="3175">
                <a:moveTo>
                  <a:pt x="0" y="0"/>
                </a:moveTo>
                <a:lnTo>
                  <a:pt x="5168" y="317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3184384" y="2925944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380" y="0"/>
                </a:moveTo>
                <a:lnTo>
                  <a:pt x="165" y="139"/>
                </a:lnTo>
                <a:lnTo>
                  <a:pt x="0" y="342"/>
                </a:lnTo>
                <a:lnTo>
                  <a:pt x="292" y="57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3184765" y="2922654"/>
            <a:ext cx="7620" cy="3810"/>
          </a:xfrm>
          <a:custGeom>
            <a:avLst/>
            <a:gdLst/>
            <a:ahLst/>
            <a:cxnLst/>
            <a:rect l="l" t="t" r="r" b="b"/>
            <a:pathLst>
              <a:path w="7619" h="3810">
                <a:moveTo>
                  <a:pt x="7073" y="0"/>
                </a:moveTo>
                <a:lnTo>
                  <a:pt x="0" y="32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3191838" y="2922388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5">
                <a:moveTo>
                  <a:pt x="1803" y="215"/>
                </a:moveTo>
                <a:lnTo>
                  <a:pt x="1625" y="114"/>
                </a:lnTo>
                <a:lnTo>
                  <a:pt x="1409" y="38"/>
                </a:lnTo>
                <a:lnTo>
                  <a:pt x="1206" y="0"/>
                </a:lnTo>
                <a:lnTo>
                  <a:pt x="977" y="0"/>
                </a:lnTo>
                <a:lnTo>
                  <a:pt x="736" y="12"/>
                </a:lnTo>
                <a:lnTo>
                  <a:pt x="508" y="76"/>
                </a:lnTo>
                <a:lnTo>
                  <a:pt x="241" y="152"/>
                </a:lnTo>
                <a:lnTo>
                  <a:pt x="0" y="2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3193642" y="2922603"/>
            <a:ext cx="22225" cy="13335"/>
          </a:xfrm>
          <a:custGeom>
            <a:avLst/>
            <a:gdLst/>
            <a:ahLst/>
            <a:cxnLst/>
            <a:rect l="l" t="t" r="r" b="b"/>
            <a:pathLst>
              <a:path w="22225" h="13335">
                <a:moveTo>
                  <a:pt x="21653" y="1324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3215105" y="2935850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609"/>
                </a:moveTo>
                <a:lnTo>
                  <a:pt x="279" y="533"/>
                </a:lnTo>
                <a:lnTo>
                  <a:pt x="469" y="444"/>
                </a:lnTo>
                <a:lnTo>
                  <a:pt x="609" y="292"/>
                </a:lnTo>
                <a:lnTo>
                  <a:pt x="406" y="101"/>
                </a:lnTo>
                <a:lnTo>
                  <a:pt x="19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3541647" y="3890801"/>
            <a:ext cx="34290" cy="3175"/>
          </a:xfrm>
          <a:custGeom>
            <a:avLst/>
            <a:gdLst/>
            <a:ahLst/>
            <a:cxnLst/>
            <a:rect l="l" t="t" r="r" b="b"/>
            <a:pathLst>
              <a:path w="34289" h="3175">
                <a:moveTo>
                  <a:pt x="-901" y="1422"/>
                </a:moveTo>
                <a:lnTo>
                  <a:pt x="34950" y="1422"/>
                </a:lnTo>
              </a:path>
            </a:pathLst>
          </a:custGeom>
          <a:ln w="46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3546092" y="4377719"/>
            <a:ext cx="34290" cy="3175"/>
          </a:xfrm>
          <a:custGeom>
            <a:avLst/>
            <a:gdLst/>
            <a:ahLst/>
            <a:cxnLst/>
            <a:rect l="l" t="t" r="r" b="b"/>
            <a:pathLst>
              <a:path w="34289" h="3175">
                <a:moveTo>
                  <a:pt x="-901" y="1435"/>
                </a:moveTo>
                <a:lnTo>
                  <a:pt x="34950" y="1435"/>
                </a:lnTo>
              </a:path>
            </a:pathLst>
          </a:custGeom>
          <a:ln w="46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3540390" y="3752853"/>
            <a:ext cx="34290" cy="3175"/>
          </a:xfrm>
          <a:custGeom>
            <a:avLst/>
            <a:gdLst/>
            <a:ahLst/>
            <a:cxnLst/>
            <a:rect l="l" t="t" r="r" b="b"/>
            <a:pathLst>
              <a:path w="34289" h="3175">
                <a:moveTo>
                  <a:pt x="-901" y="1428"/>
                </a:moveTo>
                <a:lnTo>
                  <a:pt x="34950" y="1428"/>
                </a:lnTo>
              </a:path>
            </a:pathLst>
          </a:custGeom>
          <a:ln w="46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3536999" y="3381150"/>
            <a:ext cx="34290" cy="3175"/>
          </a:xfrm>
          <a:custGeom>
            <a:avLst/>
            <a:gdLst/>
            <a:ahLst/>
            <a:cxnLst/>
            <a:rect l="l" t="t" r="r" b="b"/>
            <a:pathLst>
              <a:path w="34289" h="3175">
                <a:moveTo>
                  <a:pt x="-901" y="1435"/>
                </a:moveTo>
                <a:lnTo>
                  <a:pt x="34950" y="1435"/>
                </a:lnTo>
              </a:path>
            </a:pathLst>
          </a:custGeom>
          <a:ln w="46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3544772" y="4377084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1320" y="635"/>
                </a:moveTo>
                <a:lnTo>
                  <a:pt x="12" y="1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3541647" y="3890801"/>
            <a:ext cx="4445" cy="487045"/>
          </a:xfrm>
          <a:custGeom>
            <a:avLst/>
            <a:gdLst/>
            <a:ahLst/>
            <a:cxnLst/>
            <a:rect l="l" t="t" r="r" b="b"/>
            <a:pathLst>
              <a:path w="4445" h="487045">
                <a:moveTo>
                  <a:pt x="4445" y="48691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3540390" y="3752853"/>
            <a:ext cx="1270" cy="138430"/>
          </a:xfrm>
          <a:custGeom>
            <a:avLst/>
            <a:gdLst/>
            <a:ahLst/>
            <a:cxnLst/>
            <a:rect l="l" t="t" r="r" b="b"/>
            <a:pathLst>
              <a:path w="1270" h="138429">
                <a:moveTo>
                  <a:pt x="0" y="0"/>
                </a:moveTo>
                <a:lnTo>
                  <a:pt x="1257" y="13794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3536999" y="3381150"/>
            <a:ext cx="3810" cy="372110"/>
          </a:xfrm>
          <a:custGeom>
            <a:avLst/>
            <a:gdLst/>
            <a:ahLst/>
            <a:cxnLst/>
            <a:rect l="l" t="t" r="r" b="b"/>
            <a:pathLst>
              <a:path w="3810" h="372110">
                <a:moveTo>
                  <a:pt x="3390" y="37170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3535729" y="3243190"/>
            <a:ext cx="1270" cy="138430"/>
          </a:xfrm>
          <a:custGeom>
            <a:avLst/>
            <a:gdLst/>
            <a:ahLst/>
            <a:cxnLst/>
            <a:rect l="l" t="t" r="r" b="b"/>
            <a:pathLst>
              <a:path w="1270" h="138429">
                <a:moveTo>
                  <a:pt x="0" y="0"/>
                </a:moveTo>
                <a:lnTo>
                  <a:pt x="1269" y="1379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3582262" y="4372677"/>
            <a:ext cx="5080" cy="7620"/>
          </a:xfrm>
          <a:custGeom>
            <a:avLst/>
            <a:gdLst/>
            <a:ahLst/>
            <a:cxnLst/>
            <a:rect l="l" t="t" r="r" b="b"/>
            <a:pathLst>
              <a:path w="5079" h="7620">
                <a:moveTo>
                  <a:pt x="4787" y="0"/>
                </a:moveTo>
                <a:lnTo>
                  <a:pt x="0" y="74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3572229" y="2751255"/>
            <a:ext cx="15240" cy="1621790"/>
          </a:xfrm>
          <a:custGeom>
            <a:avLst/>
            <a:gdLst/>
            <a:ahLst/>
            <a:cxnLst/>
            <a:rect l="l" t="t" r="r" b="b"/>
            <a:pathLst>
              <a:path w="15239" h="1621789">
                <a:moveTo>
                  <a:pt x="14820" y="162142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3531271" y="2756272"/>
            <a:ext cx="5080" cy="487045"/>
          </a:xfrm>
          <a:custGeom>
            <a:avLst/>
            <a:gdLst/>
            <a:ahLst/>
            <a:cxnLst/>
            <a:rect l="l" t="t" r="r" b="b"/>
            <a:pathLst>
              <a:path w="5079" h="487044">
                <a:moveTo>
                  <a:pt x="4457" y="48691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3535729" y="3243190"/>
            <a:ext cx="34290" cy="3175"/>
          </a:xfrm>
          <a:custGeom>
            <a:avLst/>
            <a:gdLst/>
            <a:ahLst/>
            <a:cxnLst/>
            <a:rect l="l" t="t" r="r" b="b"/>
            <a:pathLst>
              <a:path w="34289" h="3175">
                <a:moveTo>
                  <a:pt x="-901" y="1435"/>
                </a:moveTo>
                <a:lnTo>
                  <a:pt x="34950" y="1435"/>
                </a:lnTo>
              </a:path>
            </a:pathLst>
          </a:custGeom>
          <a:ln w="46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3529989" y="2748080"/>
            <a:ext cx="5080" cy="7620"/>
          </a:xfrm>
          <a:custGeom>
            <a:avLst/>
            <a:gdLst/>
            <a:ahLst/>
            <a:cxnLst/>
            <a:rect l="l" t="t" r="r" b="b"/>
            <a:pathLst>
              <a:path w="5079" h="7619">
                <a:moveTo>
                  <a:pt x="0" y="7404"/>
                </a:moveTo>
                <a:lnTo>
                  <a:pt x="477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3529951" y="2755484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69">
                <a:moveTo>
                  <a:pt x="1320" y="787"/>
                </a:moveTo>
                <a:lnTo>
                  <a:pt x="0" y="139"/>
                </a:lnTo>
                <a:lnTo>
                  <a:pt x="3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3531271" y="2756272"/>
            <a:ext cx="34290" cy="3175"/>
          </a:xfrm>
          <a:custGeom>
            <a:avLst/>
            <a:gdLst/>
            <a:ahLst/>
            <a:cxnLst/>
            <a:rect l="l" t="t" r="r" b="b"/>
            <a:pathLst>
              <a:path w="34289" h="3175">
                <a:moveTo>
                  <a:pt x="-901" y="1441"/>
                </a:moveTo>
                <a:lnTo>
                  <a:pt x="34963" y="1441"/>
                </a:lnTo>
              </a:path>
            </a:pathLst>
          </a:custGeom>
          <a:ln w="46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3567441" y="2751255"/>
            <a:ext cx="5080" cy="7620"/>
          </a:xfrm>
          <a:custGeom>
            <a:avLst/>
            <a:gdLst/>
            <a:ahLst/>
            <a:cxnLst/>
            <a:rect l="l" t="t" r="r" b="b"/>
            <a:pathLst>
              <a:path w="5079" h="7619">
                <a:moveTo>
                  <a:pt x="4787" y="0"/>
                </a:moveTo>
                <a:lnTo>
                  <a:pt x="0" y="739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3534764" y="2748080"/>
            <a:ext cx="37465" cy="3175"/>
          </a:xfrm>
          <a:custGeom>
            <a:avLst/>
            <a:gdLst/>
            <a:ahLst/>
            <a:cxnLst/>
            <a:rect l="l" t="t" r="r" b="b"/>
            <a:pathLst>
              <a:path w="37464" h="3175">
                <a:moveTo>
                  <a:pt x="-901" y="1587"/>
                </a:moveTo>
                <a:lnTo>
                  <a:pt x="38366" y="1587"/>
                </a:lnTo>
              </a:path>
            </a:pathLst>
          </a:custGeom>
          <a:ln w="49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3565333" y="2758646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2108" y="0"/>
                </a:moveTo>
                <a:lnTo>
                  <a:pt x="685" y="507"/>
                </a:lnTo>
                <a:lnTo>
                  <a:pt x="342" y="507"/>
                </a:lnTo>
                <a:lnTo>
                  <a:pt x="0" y="50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3565333" y="2759155"/>
            <a:ext cx="4445" cy="487045"/>
          </a:xfrm>
          <a:custGeom>
            <a:avLst/>
            <a:gdLst/>
            <a:ahLst/>
            <a:cxnLst/>
            <a:rect l="l" t="t" r="r" b="b"/>
            <a:pathLst>
              <a:path w="4445" h="487044">
                <a:moveTo>
                  <a:pt x="4445" y="48690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3569778" y="3246060"/>
            <a:ext cx="1270" cy="138430"/>
          </a:xfrm>
          <a:custGeom>
            <a:avLst/>
            <a:gdLst/>
            <a:ahLst/>
            <a:cxnLst/>
            <a:rect l="l" t="t" r="r" b="b"/>
            <a:pathLst>
              <a:path w="1270" h="138429">
                <a:moveTo>
                  <a:pt x="1269" y="13796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3571048" y="3384020"/>
            <a:ext cx="3810" cy="372110"/>
          </a:xfrm>
          <a:custGeom>
            <a:avLst/>
            <a:gdLst/>
            <a:ahLst/>
            <a:cxnLst/>
            <a:rect l="l" t="t" r="r" b="b"/>
            <a:pathLst>
              <a:path w="3810" h="372110">
                <a:moveTo>
                  <a:pt x="3390" y="37169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3574439" y="3755711"/>
            <a:ext cx="1270" cy="138430"/>
          </a:xfrm>
          <a:custGeom>
            <a:avLst/>
            <a:gdLst/>
            <a:ahLst/>
            <a:cxnLst/>
            <a:rect l="l" t="t" r="r" b="b"/>
            <a:pathLst>
              <a:path w="1270" h="138429">
                <a:moveTo>
                  <a:pt x="1257" y="13793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3575696" y="3893646"/>
            <a:ext cx="4445" cy="487045"/>
          </a:xfrm>
          <a:custGeom>
            <a:avLst/>
            <a:gdLst/>
            <a:ahLst/>
            <a:cxnLst/>
            <a:rect l="l" t="t" r="r" b="b"/>
            <a:pathLst>
              <a:path w="4445" h="487045">
                <a:moveTo>
                  <a:pt x="4444" y="4869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3580141" y="4380081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2120" y="0"/>
                </a:moveTo>
                <a:lnTo>
                  <a:pt x="685" y="508"/>
                </a:lnTo>
                <a:lnTo>
                  <a:pt x="355" y="508"/>
                </a:lnTo>
                <a:lnTo>
                  <a:pt x="0" y="50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3567441" y="2758646"/>
            <a:ext cx="15240" cy="1621790"/>
          </a:xfrm>
          <a:custGeom>
            <a:avLst/>
            <a:gdLst/>
            <a:ahLst/>
            <a:cxnLst/>
            <a:rect l="l" t="t" r="r" b="b"/>
            <a:pathLst>
              <a:path w="15239" h="1621789">
                <a:moveTo>
                  <a:pt x="14820" y="162143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3177386" y="371498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63" y="114"/>
                </a:move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3177449" y="3715096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761" y="96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3175748" y="3528444"/>
            <a:ext cx="1905" cy="186690"/>
          </a:xfrm>
          <a:custGeom>
            <a:avLst/>
            <a:gdLst/>
            <a:ahLst/>
            <a:cxnLst/>
            <a:rect l="l" t="t" r="r" b="b"/>
            <a:pathLst>
              <a:path w="1905" h="186689">
                <a:moveTo>
                  <a:pt x="1701" y="18665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3178249" y="3717179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1854" y="1130"/>
                </a:moveTo>
                <a:lnTo>
                  <a:pt x="863" y="838"/>
                </a:lnTo>
                <a:lnTo>
                  <a:pt x="177" y="406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3180104" y="3718309"/>
            <a:ext cx="6350" cy="5715"/>
          </a:xfrm>
          <a:custGeom>
            <a:avLst/>
            <a:gdLst/>
            <a:ahLst/>
            <a:cxnLst/>
            <a:rect l="l" t="t" r="r" b="b"/>
            <a:pathLst>
              <a:path w="6350" h="5714">
                <a:moveTo>
                  <a:pt x="6108" y="5448"/>
                </a:moveTo>
                <a:lnTo>
                  <a:pt x="2679" y="264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3178402" y="3531670"/>
            <a:ext cx="1905" cy="186690"/>
          </a:xfrm>
          <a:custGeom>
            <a:avLst/>
            <a:gdLst/>
            <a:ahLst/>
            <a:cxnLst/>
            <a:rect l="l" t="t" r="r" b="b"/>
            <a:pathLst>
              <a:path w="1905" h="186689">
                <a:moveTo>
                  <a:pt x="1701" y="18663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3186212" y="372420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266" y="482"/>
                </a:moveTo>
                <a:lnTo>
                  <a:pt x="0" y="38"/>
                </a:lnTo>
                <a:lnTo>
                  <a:pt x="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3184777" y="3538046"/>
            <a:ext cx="1905" cy="186690"/>
          </a:xfrm>
          <a:custGeom>
            <a:avLst/>
            <a:gdLst/>
            <a:ahLst/>
            <a:cxnLst/>
            <a:rect l="l" t="t" r="r" b="b"/>
            <a:pathLst>
              <a:path w="1905" h="186689">
                <a:moveTo>
                  <a:pt x="1701" y="18663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3175684" y="3528343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63" y="101"/>
                </a:move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3175748" y="3528444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761" y="93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3176548" y="3530527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1854" y="1142"/>
                </a:moveTo>
                <a:lnTo>
                  <a:pt x="863" y="825"/>
                </a:lnTo>
                <a:lnTo>
                  <a:pt x="177" y="406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3178402" y="3531670"/>
            <a:ext cx="6350" cy="5715"/>
          </a:xfrm>
          <a:custGeom>
            <a:avLst/>
            <a:gdLst/>
            <a:ahLst/>
            <a:cxnLst/>
            <a:rect l="l" t="t" r="r" b="b"/>
            <a:pathLst>
              <a:path w="6350" h="5714">
                <a:moveTo>
                  <a:pt x="6108" y="5435"/>
                </a:moveTo>
                <a:lnTo>
                  <a:pt x="2666" y="2628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3184511" y="3537563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266" y="482"/>
                </a:moveTo>
                <a:lnTo>
                  <a:pt x="0" y="25"/>
                </a:lnTo>
                <a:lnTo>
                  <a:pt x="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2839375" y="2887793"/>
            <a:ext cx="10160" cy="2540"/>
          </a:xfrm>
          <a:custGeom>
            <a:avLst/>
            <a:gdLst/>
            <a:ahLst/>
            <a:cxnLst/>
            <a:rect l="l" t="t" r="r" b="b"/>
            <a:pathLst>
              <a:path w="10160" h="2539">
                <a:moveTo>
                  <a:pt x="12" y="88"/>
                </a:moveTo>
                <a:lnTo>
                  <a:pt x="139" y="698"/>
                </a:lnTo>
                <a:lnTo>
                  <a:pt x="4940" y="2400"/>
                </a:lnTo>
                <a:lnTo>
                  <a:pt x="6057" y="2336"/>
                </a:lnTo>
                <a:lnTo>
                  <a:pt x="9601" y="393"/>
                </a:lnTo>
                <a:lnTo>
                  <a:pt x="96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2849015" y="2887678"/>
            <a:ext cx="0" cy="635"/>
          </a:xfrm>
          <a:custGeom>
            <a:avLst/>
            <a:gdLst/>
            <a:ahLst/>
            <a:cxnLst/>
            <a:rect l="l" t="t" r="r" b="b"/>
            <a:pathLst>
              <a:path h="635">
                <a:moveTo>
                  <a:pt x="-901" y="57"/>
                </a:moveTo>
                <a:lnTo>
                  <a:pt x="901" y="5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2839375" y="2887132"/>
            <a:ext cx="0" cy="1270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901" y="374"/>
                </a:moveTo>
                <a:lnTo>
                  <a:pt x="901" y="37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2838804" y="2811618"/>
            <a:ext cx="9525" cy="2540"/>
          </a:xfrm>
          <a:custGeom>
            <a:avLst/>
            <a:gdLst/>
            <a:ahLst/>
            <a:cxnLst/>
            <a:rect l="l" t="t" r="r" b="b"/>
            <a:pathLst>
              <a:path w="9525" h="2539">
                <a:moveTo>
                  <a:pt x="9423" y="2286"/>
                </a:moveTo>
                <a:lnTo>
                  <a:pt x="4483" y="0"/>
                </a:lnTo>
                <a:lnTo>
                  <a:pt x="3390" y="88"/>
                </a:lnTo>
                <a:lnTo>
                  <a:pt x="0" y="2082"/>
                </a:lnTo>
                <a:lnTo>
                  <a:pt x="12" y="234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2850208" y="4073452"/>
            <a:ext cx="10160" cy="2540"/>
          </a:xfrm>
          <a:custGeom>
            <a:avLst/>
            <a:gdLst/>
            <a:ahLst/>
            <a:cxnLst/>
            <a:rect l="l" t="t" r="r" b="b"/>
            <a:pathLst>
              <a:path w="10160" h="2539">
                <a:moveTo>
                  <a:pt x="12" y="63"/>
                </a:moveTo>
                <a:lnTo>
                  <a:pt x="4940" y="2413"/>
                </a:lnTo>
                <a:lnTo>
                  <a:pt x="6057" y="2324"/>
                </a:lnTo>
                <a:lnTo>
                  <a:pt x="9601" y="381"/>
                </a:lnTo>
                <a:lnTo>
                  <a:pt x="96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2859860" y="4073325"/>
            <a:ext cx="0" cy="635"/>
          </a:xfrm>
          <a:custGeom>
            <a:avLst/>
            <a:gdLst/>
            <a:ahLst/>
            <a:cxnLst/>
            <a:rect l="l" t="t" r="r" b="b"/>
            <a:pathLst>
              <a:path h="635">
                <a:moveTo>
                  <a:pt x="-901" y="63"/>
                </a:moveTo>
                <a:lnTo>
                  <a:pt x="901" y="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2850208" y="4072779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901" y="381"/>
                </a:moveTo>
                <a:lnTo>
                  <a:pt x="901" y="3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2859073" y="3999551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-901" y="393"/>
                </a:moveTo>
                <a:lnTo>
                  <a:pt x="914" y="39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2849650" y="3997265"/>
            <a:ext cx="9525" cy="2540"/>
          </a:xfrm>
          <a:custGeom>
            <a:avLst/>
            <a:gdLst/>
            <a:ahLst/>
            <a:cxnLst/>
            <a:rect l="l" t="t" r="r" b="b"/>
            <a:pathLst>
              <a:path w="9525" h="2539">
                <a:moveTo>
                  <a:pt x="9410" y="2298"/>
                </a:moveTo>
                <a:lnTo>
                  <a:pt x="4470" y="0"/>
                </a:lnTo>
                <a:lnTo>
                  <a:pt x="3365" y="88"/>
                </a:lnTo>
                <a:lnTo>
                  <a:pt x="0" y="2082"/>
                </a:lnTo>
                <a:lnTo>
                  <a:pt x="0" y="23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2839248" y="2875372"/>
            <a:ext cx="635" cy="12065"/>
          </a:xfrm>
          <a:custGeom>
            <a:avLst/>
            <a:gdLst/>
            <a:ahLst/>
            <a:cxnLst/>
            <a:rect l="l" t="t" r="r" b="b"/>
            <a:pathLst>
              <a:path w="635" h="12064">
                <a:moveTo>
                  <a:pt x="0" y="0"/>
                </a:moveTo>
                <a:lnTo>
                  <a:pt x="114" y="1165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2838969" y="2843483"/>
            <a:ext cx="635" cy="15240"/>
          </a:xfrm>
          <a:custGeom>
            <a:avLst/>
            <a:gdLst/>
            <a:ahLst/>
            <a:cxnLst/>
            <a:rect l="l" t="t" r="r" b="b"/>
            <a:pathLst>
              <a:path w="635" h="15239">
                <a:moveTo>
                  <a:pt x="0" y="0"/>
                </a:moveTo>
                <a:lnTo>
                  <a:pt x="126" y="1485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2838759" y="2813968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47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2850081" y="4061019"/>
            <a:ext cx="635" cy="12065"/>
          </a:xfrm>
          <a:custGeom>
            <a:avLst/>
            <a:gdLst/>
            <a:ahLst/>
            <a:cxnLst/>
            <a:rect l="l" t="t" r="r" b="b"/>
            <a:pathLst>
              <a:path w="635" h="12064">
                <a:moveTo>
                  <a:pt x="0" y="0"/>
                </a:moveTo>
                <a:lnTo>
                  <a:pt x="114" y="1164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2849802" y="4029129"/>
            <a:ext cx="635" cy="15240"/>
          </a:xfrm>
          <a:custGeom>
            <a:avLst/>
            <a:gdLst/>
            <a:ahLst/>
            <a:cxnLst/>
            <a:rect l="l" t="t" r="r" b="b"/>
            <a:pathLst>
              <a:path w="635" h="15239">
                <a:moveTo>
                  <a:pt x="0" y="0"/>
                </a:moveTo>
                <a:lnTo>
                  <a:pt x="126" y="1484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2849599" y="3999627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45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2839096" y="2858253"/>
            <a:ext cx="635" cy="12065"/>
          </a:xfrm>
          <a:custGeom>
            <a:avLst/>
            <a:gdLst/>
            <a:ahLst/>
            <a:cxnLst/>
            <a:rect l="l" t="t" r="r" b="b"/>
            <a:pathLst>
              <a:path w="635" h="12064">
                <a:moveTo>
                  <a:pt x="0" y="0"/>
                </a:moveTo>
                <a:lnTo>
                  <a:pt x="101" y="1200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2848792" y="2857897"/>
            <a:ext cx="0" cy="18415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0" y="0"/>
                </a:moveTo>
                <a:lnTo>
                  <a:pt x="0" y="178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2838842" y="2831468"/>
            <a:ext cx="635" cy="12065"/>
          </a:xfrm>
          <a:custGeom>
            <a:avLst/>
            <a:gdLst/>
            <a:ahLst/>
            <a:cxnLst/>
            <a:rect l="l" t="t" r="r" b="b"/>
            <a:pathLst>
              <a:path w="635" h="12064">
                <a:moveTo>
                  <a:pt x="0" y="0"/>
                </a:moveTo>
                <a:lnTo>
                  <a:pt x="126" y="120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2848494" y="2831392"/>
            <a:ext cx="635" cy="12065"/>
          </a:xfrm>
          <a:custGeom>
            <a:avLst/>
            <a:gdLst/>
            <a:ahLst/>
            <a:cxnLst/>
            <a:rect l="l" t="t" r="r" b="b"/>
            <a:pathLst>
              <a:path w="635" h="12064">
                <a:moveTo>
                  <a:pt x="114" y="1200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2849929" y="4043899"/>
            <a:ext cx="635" cy="12065"/>
          </a:xfrm>
          <a:custGeom>
            <a:avLst/>
            <a:gdLst/>
            <a:ahLst/>
            <a:cxnLst/>
            <a:rect l="l" t="t" r="r" b="b"/>
            <a:pathLst>
              <a:path w="635" h="12064">
                <a:moveTo>
                  <a:pt x="0" y="0"/>
                </a:moveTo>
                <a:lnTo>
                  <a:pt x="101" y="120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2859632" y="4043544"/>
            <a:ext cx="0" cy="18415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0" y="0"/>
                </a:moveTo>
                <a:lnTo>
                  <a:pt x="0" y="178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2849688" y="4017102"/>
            <a:ext cx="635" cy="12065"/>
          </a:xfrm>
          <a:custGeom>
            <a:avLst/>
            <a:gdLst/>
            <a:ahLst/>
            <a:cxnLst/>
            <a:rect l="l" t="t" r="r" b="b"/>
            <a:pathLst>
              <a:path w="635" h="12064">
                <a:moveTo>
                  <a:pt x="0" y="0"/>
                </a:moveTo>
                <a:lnTo>
                  <a:pt x="114" y="120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2859378" y="4011654"/>
            <a:ext cx="0" cy="18415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0" y="0"/>
                </a:moveTo>
                <a:lnTo>
                  <a:pt x="0" y="178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2839286" y="2874623"/>
            <a:ext cx="5715" cy="2540"/>
          </a:xfrm>
          <a:custGeom>
            <a:avLst/>
            <a:gdLst/>
            <a:ahLst/>
            <a:cxnLst/>
            <a:rect l="l" t="t" r="r" b="b"/>
            <a:pathLst>
              <a:path w="5714" h="2539">
                <a:moveTo>
                  <a:pt x="0" y="0"/>
                </a:moveTo>
                <a:lnTo>
                  <a:pt x="4584" y="2070"/>
                </a:lnTo>
                <a:lnTo>
                  <a:pt x="5143" y="204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2844430" y="2874547"/>
            <a:ext cx="4445" cy="2540"/>
          </a:xfrm>
          <a:custGeom>
            <a:avLst/>
            <a:gdLst/>
            <a:ahLst/>
            <a:cxnLst/>
            <a:rect l="l" t="t" r="r" b="b"/>
            <a:pathLst>
              <a:path w="4444" h="2539">
                <a:moveTo>
                  <a:pt x="0" y="2120"/>
                </a:moveTo>
                <a:lnTo>
                  <a:pt x="4368" y="419"/>
                </a:lnTo>
                <a:lnTo>
                  <a:pt x="443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2839223" y="2870991"/>
            <a:ext cx="635" cy="3810"/>
          </a:xfrm>
          <a:custGeom>
            <a:avLst/>
            <a:gdLst/>
            <a:ahLst/>
            <a:cxnLst/>
            <a:rect l="l" t="t" r="r" b="b"/>
            <a:pathLst>
              <a:path w="635" h="3810">
                <a:moveTo>
                  <a:pt x="0" y="0"/>
                </a:moveTo>
                <a:lnTo>
                  <a:pt x="25" y="365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2848849" y="2870915"/>
            <a:ext cx="635" cy="3810"/>
          </a:xfrm>
          <a:custGeom>
            <a:avLst/>
            <a:gdLst/>
            <a:ahLst/>
            <a:cxnLst/>
            <a:rect l="l" t="t" r="r" b="b"/>
            <a:pathLst>
              <a:path w="635" h="3810">
                <a:moveTo>
                  <a:pt x="50" y="36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2839236" y="287049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127" y="0"/>
                </a:moveTo>
                <a:lnTo>
                  <a:pt x="0" y="279"/>
                </a:lnTo>
                <a:lnTo>
                  <a:pt x="12" y="45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2848710" y="287044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114" y="495"/>
                </a:moveTo>
                <a:lnTo>
                  <a:pt x="139" y="368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2858578" y="4016429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0" y="1104"/>
                </a:moveTo>
                <a:lnTo>
                  <a:pt x="292" y="850"/>
                </a:lnTo>
                <a:lnTo>
                  <a:pt x="647" y="393"/>
                </a:lnTo>
                <a:lnTo>
                  <a:pt x="7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2849713" y="4016416"/>
            <a:ext cx="4445" cy="2540"/>
          </a:xfrm>
          <a:custGeom>
            <a:avLst/>
            <a:gdLst/>
            <a:ahLst/>
            <a:cxnLst/>
            <a:rect l="l" t="t" r="r" b="b"/>
            <a:pathLst>
              <a:path w="4444" h="2539">
                <a:moveTo>
                  <a:pt x="0" y="0"/>
                </a:moveTo>
                <a:lnTo>
                  <a:pt x="3644" y="2006"/>
                </a:lnTo>
                <a:lnTo>
                  <a:pt x="4190" y="204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2853904" y="4017534"/>
            <a:ext cx="5080" cy="1270"/>
          </a:xfrm>
          <a:custGeom>
            <a:avLst/>
            <a:gdLst/>
            <a:ahLst/>
            <a:cxnLst/>
            <a:rect l="l" t="t" r="r" b="b"/>
            <a:pathLst>
              <a:path w="5080" h="1270">
                <a:moveTo>
                  <a:pt x="0" y="927"/>
                </a:moveTo>
                <a:lnTo>
                  <a:pt x="4495" y="101"/>
                </a:lnTo>
                <a:lnTo>
                  <a:pt x="467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2849650" y="4012784"/>
            <a:ext cx="635" cy="3810"/>
          </a:xfrm>
          <a:custGeom>
            <a:avLst/>
            <a:gdLst/>
            <a:ahLst/>
            <a:cxnLst/>
            <a:rect l="l" t="t" r="r" b="b"/>
            <a:pathLst>
              <a:path w="635" h="3810">
                <a:moveTo>
                  <a:pt x="0" y="0"/>
                </a:moveTo>
                <a:lnTo>
                  <a:pt x="38" y="36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2849675" y="4012301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101" y="0"/>
                </a:moveTo>
                <a:lnTo>
                  <a:pt x="0" y="279"/>
                </a:lnTo>
                <a:lnTo>
                  <a:pt x="12" y="50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2847732" y="2830795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0" y="1066"/>
                </a:moveTo>
                <a:lnTo>
                  <a:pt x="292" y="850"/>
                </a:lnTo>
                <a:lnTo>
                  <a:pt x="660" y="381"/>
                </a:lnTo>
                <a:lnTo>
                  <a:pt x="7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2838880" y="2830783"/>
            <a:ext cx="4445" cy="2540"/>
          </a:xfrm>
          <a:custGeom>
            <a:avLst/>
            <a:gdLst/>
            <a:ahLst/>
            <a:cxnLst/>
            <a:rect l="l" t="t" r="r" b="b"/>
            <a:pathLst>
              <a:path w="4444" h="2539">
                <a:moveTo>
                  <a:pt x="0" y="0"/>
                </a:moveTo>
                <a:lnTo>
                  <a:pt x="3632" y="2006"/>
                </a:lnTo>
                <a:lnTo>
                  <a:pt x="4191" y="201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2843071" y="2831862"/>
            <a:ext cx="5080" cy="1270"/>
          </a:xfrm>
          <a:custGeom>
            <a:avLst/>
            <a:gdLst/>
            <a:ahLst/>
            <a:cxnLst/>
            <a:rect l="l" t="t" r="r" b="b"/>
            <a:pathLst>
              <a:path w="5080" h="1269">
                <a:moveTo>
                  <a:pt x="0" y="939"/>
                </a:moveTo>
                <a:lnTo>
                  <a:pt x="4495" y="127"/>
                </a:lnTo>
                <a:lnTo>
                  <a:pt x="46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2838817" y="2827125"/>
            <a:ext cx="635" cy="3810"/>
          </a:xfrm>
          <a:custGeom>
            <a:avLst/>
            <a:gdLst/>
            <a:ahLst/>
            <a:cxnLst/>
            <a:rect l="l" t="t" r="r" b="b"/>
            <a:pathLst>
              <a:path w="635" h="3810">
                <a:moveTo>
                  <a:pt x="-901" y="1828"/>
                </a:moveTo>
                <a:lnTo>
                  <a:pt x="927" y="1828"/>
                </a:lnTo>
              </a:path>
            </a:pathLst>
          </a:custGeom>
          <a:ln w="36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2848456" y="2827099"/>
            <a:ext cx="635" cy="3810"/>
          </a:xfrm>
          <a:custGeom>
            <a:avLst/>
            <a:gdLst/>
            <a:ahLst/>
            <a:cxnLst/>
            <a:rect l="l" t="t" r="r" b="b"/>
            <a:pathLst>
              <a:path w="635" h="3810">
                <a:moveTo>
                  <a:pt x="38" y="359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2838829" y="2826668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114" y="0"/>
                </a:moveTo>
                <a:lnTo>
                  <a:pt x="0" y="279"/>
                </a:lnTo>
                <a:lnTo>
                  <a:pt x="12" y="49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2850120" y="4060257"/>
            <a:ext cx="5715" cy="2540"/>
          </a:xfrm>
          <a:custGeom>
            <a:avLst/>
            <a:gdLst/>
            <a:ahLst/>
            <a:cxnLst/>
            <a:rect l="l" t="t" r="r" b="b"/>
            <a:pathLst>
              <a:path w="5714" h="2539">
                <a:moveTo>
                  <a:pt x="0" y="0"/>
                </a:moveTo>
                <a:lnTo>
                  <a:pt x="4584" y="2082"/>
                </a:lnTo>
                <a:lnTo>
                  <a:pt x="5143" y="205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2855263" y="4060181"/>
            <a:ext cx="4445" cy="2540"/>
          </a:xfrm>
          <a:custGeom>
            <a:avLst/>
            <a:gdLst/>
            <a:ahLst/>
            <a:cxnLst/>
            <a:rect l="l" t="t" r="r" b="b"/>
            <a:pathLst>
              <a:path w="4444" h="2539">
                <a:moveTo>
                  <a:pt x="0" y="2133"/>
                </a:moveTo>
                <a:lnTo>
                  <a:pt x="4394" y="444"/>
                </a:lnTo>
                <a:lnTo>
                  <a:pt x="444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2850056" y="4056637"/>
            <a:ext cx="635" cy="3810"/>
          </a:xfrm>
          <a:custGeom>
            <a:avLst/>
            <a:gdLst/>
            <a:ahLst/>
            <a:cxnLst/>
            <a:rect l="l" t="t" r="r" b="b"/>
            <a:pathLst>
              <a:path w="635" h="3810">
                <a:moveTo>
                  <a:pt x="-901" y="1822"/>
                </a:moveTo>
                <a:lnTo>
                  <a:pt x="927" y="1822"/>
                </a:lnTo>
              </a:path>
            </a:pathLst>
          </a:custGeom>
          <a:ln w="36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2859683" y="4056548"/>
            <a:ext cx="635" cy="3810"/>
          </a:xfrm>
          <a:custGeom>
            <a:avLst/>
            <a:gdLst/>
            <a:ahLst/>
            <a:cxnLst/>
            <a:rect l="l" t="t" r="r" b="b"/>
            <a:pathLst>
              <a:path w="635" h="3810">
                <a:moveTo>
                  <a:pt x="50" y="364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2850069" y="4056167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127" y="0"/>
                </a:moveTo>
                <a:lnTo>
                  <a:pt x="0" y="254"/>
                </a:lnTo>
                <a:lnTo>
                  <a:pt x="12" y="43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2859568" y="4056091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101" y="482"/>
                </a:moveTo>
                <a:lnTo>
                  <a:pt x="114" y="368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2858489" y="3994953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126" y="-901"/>
                </a:moveTo>
                <a:lnTo>
                  <a:pt x="126" y="9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2847643" y="280931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133" y="-901"/>
                </a:moveTo>
                <a:lnTo>
                  <a:pt x="133" y="9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2920516" y="2852512"/>
            <a:ext cx="6985" cy="731520"/>
          </a:xfrm>
          <a:custGeom>
            <a:avLst/>
            <a:gdLst/>
            <a:ahLst/>
            <a:cxnLst/>
            <a:rect l="l" t="t" r="r" b="b"/>
            <a:pathLst>
              <a:path w="6985" h="731520">
                <a:moveTo>
                  <a:pt x="0" y="0"/>
                </a:moveTo>
                <a:lnTo>
                  <a:pt x="6692" y="73129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2927374" y="3584108"/>
            <a:ext cx="230504" cy="140970"/>
          </a:xfrm>
          <a:custGeom>
            <a:avLst/>
            <a:gdLst/>
            <a:ahLst/>
            <a:cxnLst/>
            <a:rect l="l" t="t" r="r" b="b"/>
            <a:pathLst>
              <a:path w="230505" h="140970">
                <a:moveTo>
                  <a:pt x="0" y="0"/>
                </a:moveTo>
                <a:lnTo>
                  <a:pt x="230073" y="1408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2929393" y="2862291"/>
            <a:ext cx="219710" cy="134620"/>
          </a:xfrm>
          <a:custGeom>
            <a:avLst/>
            <a:gdLst/>
            <a:ahLst/>
            <a:cxnLst/>
            <a:rect l="l" t="t" r="r" b="b"/>
            <a:pathLst>
              <a:path w="219710" h="134619">
                <a:moveTo>
                  <a:pt x="0" y="0"/>
                </a:moveTo>
                <a:lnTo>
                  <a:pt x="219087" y="1341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2922865" y="2856652"/>
            <a:ext cx="226060" cy="138430"/>
          </a:xfrm>
          <a:custGeom>
            <a:avLst/>
            <a:gdLst/>
            <a:ahLst/>
            <a:cxnLst/>
            <a:rect l="l" t="t" r="r" b="b"/>
            <a:pathLst>
              <a:path w="226060" h="138430">
                <a:moveTo>
                  <a:pt x="0" y="0"/>
                </a:moveTo>
                <a:lnTo>
                  <a:pt x="225602" y="13811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3148468" y="2994549"/>
            <a:ext cx="6985" cy="726440"/>
          </a:xfrm>
          <a:custGeom>
            <a:avLst/>
            <a:gdLst/>
            <a:ahLst/>
            <a:cxnLst/>
            <a:rect l="l" t="t" r="r" b="b"/>
            <a:pathLst>
              <a:path w="6985" h="726439">
                <a:moveTo>
                  <a:pt x="0" y="0"/>
                </a:moveTo>
                <a:lnTo>
                  <a:pt x="6654" y="72624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2927818" y="3699488"/>
            <a:ext cx="3810" cy="412115"/>
          </a:xfrm>
          <a:custGeom>
            <a:avLst/>
            <a:gdLst/>
            <a:ahLst/>
            <a:cxnLst/>
            <a:rect l="l" t="t" r="r" b="b"/>
            <a:pathLst>
              <a:path w="3810" h="412114">
                <a:moveTo>
                  <a:pt x="0" y="0"/>
                </a:moveTo>
                <a:lnTo>
                  <a:pt x="3746" y="41151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2931742" y="4111298"/>
            <a:ext cx="229870" cy="140970"/>
          </a:xfrm>
          <a:custGeom>
            <a:avLst/>
            <a:gdLst/>
            <a:ahLst/>
            <a:cxnLst/>
            <a:rect l="l" t="t" r="r" b="b"/>
            <a:pathLst>
              <a:path w="229869" h="140970">
                <a:moveTo>
                  <a:pt x="0" y="0"/>
                </a:moveTo>
                <a:lnTo>
                  <a:pt x="229615" y="1405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2936670" y="3709267"/>
            <a:ext cx="219075" cy="133985"/>
          </a:xfrm>
          <a:custGeom>
            <a:avLst/>
            <a:gdLst/>
            <a:ahLst/>
            <a:cxnLst/>
            <a:rect l="l" t="t" r="r" b="b"/>
            <a:pathLst>
              <a:path w="219075" h="133985">
                <a:moveTo>
                  <a:pt x="0" y="0"/>
                </a:moveTo>
                <a:lnTo>
                  <a:pt x="218655" y="13384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2930142" y="3703628"/>
            <a:ext cx="225425" cy="138430"/>
          </a:xfrm>
          <a:custGeom>
            <a:avLst/>
            <a:gdLst/>
            <a:ahLst/>
            <a:cxnLst/>
            <a:rect l="l" t="t" r="r" b="b"/>
            <a:pathLst>
              <a:path w="225425" h="138429">
                <a:moveTo>
                  <a:pt x="0" y="0"/>
                </a:moveTo>
                <a:lnTo>
                  <a:pt x="225170" y="13780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3155301" y="3841245"/>
            <a:ext cx="3810" cy="407034"/>
          </a:xfrm>
          <a:custGeom>
            <a:avLst/>
            <a:gdLst/>
            <a:ahLst/>
            <a:cxnLst/>
            <a:rect l="l" t="t" r="r" b="b"/>
            <a:pathLst>
              <a:path w="3810" h="407035">
                <a:moveTo>
                  <a:pt x="0" y="0"/>
                </a:moveTo>
                <a:lnTo>
                  <a:pt x="3721" y="4064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3170960" y="2918857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-901" y="330"/>
                </a:moveTo>
                <a:lnTo>
                  <a:pt x="914" y="3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3177386" y="3714982"/>
            <a:ext cx="7620" cy="824230"/>
          </a:xfrm>
          <a:custGeom>
            <a:avLst/>
            <a:gdLst/>
            <a:ahLst/>
            <a:cxnLst/>
            <a:rect l="l" t="t" r="r" b="b"/>
            <a:pathLst>
              <a:path w="7619" h="824229">
                <a:moveTo>
                  <a:pt x="0" y="0"/>
                </a:moveTo>
                <a:lnTo>
                  <a:pt x="7531" y="82372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3178224" y="3717204"/>
            <a:ext cx="7620" cy="824230"/>
          </a:xfrm>
          <a:custGeom>
            <a:avLst/>
            <a:gdLst/>
            <a:ahLst/>
            <a:cxnLst/>
            <a:rect l="l" t="t" r="r" b="b"/>
            <a:pathLst>
              <a:path w="7619" h="824229">
                <a:moveTo>
                  <a:pt x="0" y="0"/>
                </a:moveTo>
                <a:lnTo>
                  <a:pt x="7531" y="82368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3201725" y="2904519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0" y="0"/>
                </a:moveTo>
                <a:lnTo>
                  <a:pt x="0" y="1489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3204246" y="2915631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-901" y="571"/>
                </a:moveTo>
                <a:lnTo>
                  <a:pt x="914" y="57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3171087" y="2918349"/>
            <a:ext cx="0" cy="1270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901" y="571"/>
                </a:moveTo>
                <a:lnTo>
                  <a:pt x="901" y="57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3170122" y="2919695"/>
            <a:ext cx="5715" cy="608965"/>
          </a:xfrm>
          <a:custGeom>
            <a:avLst/>
            <a:gdLst/>
            <a:ahLst/>
            <a:cxnLst/>
            <a:rect l="l" t="t" r="r" b="b"/>
            <a:pathLst>
              <a:path w="5714" h="608964">
                <a:moveTo>
                  <a:pt x="0" y="0"/>
                </a:moveTo>
                <a:lnTo>
                  <a:pt x="5549" y="60864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3170947" y="2921905"/>
            <a:ext cx="5715" cy="608965"/>
          </a:xfrm>
          <a:custGeom>
            <a:avLst/>
            <a:gdLst/>
            <a:ahLst/>
            <a:cxnLst/>
            <a:rect l="l" t="t" r="r" b="b"/>
            <a:pathLst>
              <a:path w="5714" h="608964">
                <a:moveTo>
                  <a:pt x="0" y="0"/>
                </a:moveTo>
                <a:lnTo>
                  <a:pt x="5562" y="60862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3178948" y="2928915"/>
            <a:ext cx="5715" cy="608965"/>
          </a:xfrm>
          <a:custGeom>
            <a:avLst/>
            <a:gdLst/>
            <a:ahLst/>
            <a:cxnLst/>
            <a:rect l="l" t="t" r="r" b="b"/>
            <a:pathLst>
              <a:path w="5714" h="608964">
                <a:moveTo>
                  <a:pt x="0" y="0"/>
                </a:moveTo>
                <a:lnTo>
                  <a:pt x="5562" y="60864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3186212" y="3724202"/>
            <a:ext cx="7620" cy="824230"/>
          </a:xfrm>
          <a:custGeom>
            <a:avLst/>
            <a:gdLst/>
            <a:ahLst/>
            <a:cxnLst/>
            <a:rect l="l" t="t" r="r" b="b"/>
            <a:pathLst>
              <a:path w="7619" h="824229">
                <a:moveTo>
                  <a:pt x="0" y="0"/>
                </a:moveTo>
                <a:lnTo>
                  <a:pt x="7531" y="82370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3243159" y="2930439"/>
            <a:ext cx="15240" cy="1619250"/>
          </a:xfrm>
          <a:custGeom>
            <a:avLst/>
            <a:gdLst/>
            <a:ahLst/>
            <a:cxnLst/>
            <a:rect l="l" t="t" r="r" b="b"/>
            <a:pathLst>
              <a:path w="15239" h="1619250">
                <a:moveTo>
                  <a:pt x="14820" y="161900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3197973" y="2932827"/>
            <a:ext cx="635" cy="1905"/>
          </a:xfrm>
          <a:custGeom>
            <a:avLst/>
            <a:gdLst/>
            <a:ahLst/>
            <a:cxnLst/>
            <a:rect l="l" t="t" r="r" b="b"/>
            <a:pathLst>
              <a:path w="635" h="1905">
                <a:moveTo>
                  <a:pt x="25" y="177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3200944" y="2935748"/>
            <a:ext cx="635" cy="2540"/>
          </a:xfrm>
          <a:custGeom>
            <a:avLst/>
            <a:gdLst/>
            <a:ahLst/>
            <a:cxnLst/>
            <a:rect l="l" t="t" r="r" b="b"/>
            <a:pathLst>
              <a:path w="635" h="2539">
                <a:moveTo>
                  <a:pt x="25" y="195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3195522" y="2935570"/>
            <a:ext cx="0" cy="1270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901" y="330"/>
                </a:moveTo>
                <a:lnTo>
                  <a:pt x="901" y="3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3190010" y="2935697"/>
            <a:ext cx="15240" cy="1619250"/>
          </a:xfrm>
          <a:custGeom>
            <a:avLst/>
            <a:gdLst/>
            <a:ahLst/>
            <a:cxnLst/>
            <a:rect l="l" t="t" r="r" b="b"/>
            <a:pathLst>
              <a:path w="15239" h="1619250">
                <a:moveTo>
                  <a:pt x="0" y="0"/>
                </a:moveTo>
                <a:lnTo>
                  <a:pt x="14808" y="161900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3529951" y="2755662"/>
            <a:ext cx="15240" cy="1621790"/>
          </a:xfrm>
          <a:custGeom>
            <a:avLst/>
            <a:gdLst/>
            <a:ahLst/>
            <a:cxnLst/>
            <a:rect l="l" t="t" r="r" b="b"/>
            <a:pathLst>
              <a:path w="15239" h="1621789">
                <a:moveTo>
                  <a:pt x="0" y="0"/>
                </a:moveTo>
                <a:lnTo>
                  <a:pt x="14820" y="162142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3175671" y="3528343"/>
            <a:ext cx="1905" cy="186690"/>
          </a:xfrm>
          <a:custGeom>
            <a:avLst/>
            <a:gdLst/>
            <a:ahLst/>
            <a:cxnLst/>
            <a:rect l="l" t="t" r="r" b="b"/>
            <a:pathLst>
              <a:path w="1905" h="186689">
                <a:moveTo>
                  <a:pt x="0" y="0"/>
                </a:moveTo>
                <a:lnTo>
                  <a:pt x="1714" y="1866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3176509" y="3530527"/>
            <a:ext cx="1905" cy="186690"/>
          </a:xfrm>
          <a:custGeom>
            <a:avLst/>
            <a:gdLst/>
            <a:ahLst/>
            <a:cxnLst/>
            <a:rect l="l" t="t" r="r" b="b"/>
            <a:pathLst>
              <a:path w="1905" h="186689">
                <a:moveTo>
                  <a:pt x="0" y="0"/>
                </a:moveTo>
                <a:lnTo>
                  <a:pt x="1714" y="1866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3184511" y="3537563"/>
            <a:ext cx="1905" cy="186690"/>
          </a:xfrm>
          <a:custGeom>
            <a:avLst/>
            <a:gdLst/>
            <a:ahLst/>
            <a:cxnLst/>
            <a:rect l="l" t="t" r="r" b="b"/>
            <a:pathLst>
              <a:path w="1905" h="186689">
                <a:moveTo>
                  <a:pt x="0" y="0"/>
                </a:moveTo>
                <a:lnTo>
                  <a:pt x="1701" y="1866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3180969" y="3528588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046"/>
                </a:lnTo>
              </a:path>
            </a:pathLst>
          </a:custGeom>
          <a:ln w="1049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3535677" y="3243228"/>
            <a:ext cx="35560" cy="140970"/>
          </a:xfrm>
          <a:custGeom>
            <a:avLst/>
            <a:gdLst/>
            <a:ahLst/>
            <a:cxnLst/>
            <a:rect l="l" t="t" r="r" b="b"/>
            <a:pathLst>
              <a:path w="35560" h="140970">
                <a:moveTo>
                  <a:pt x="0" y="0"/>
                </a:moveTo>
                <a:lnTo>
                  <a:pt x="1257" y="137947"/>
                </a:lnTo>
                <a:lnTo>
                  <a:pt x="35090" y="140817"/>
                </a:lnTo>
                <a:lnTo>
                  <a:pt x="34978" y="127393"/>
                </a:lnTo>
                <a:lnTo>
                  <a:pt x="30441" y="127393"/>
                </a:lnTo>
                <a:lnTo>
                  <a:pt x="3695" y="125158"/>
                </a:lnTo>
                <a:lnTo>
                  <a:pt x="2667" y="13271"/>
                </a:lnTo>
                <a:lnTo>
                  <a:pt x="34032" y="13271"/>
                </a:lnTo>
                <a:lnTo>
                  <a:pt x="33947" y="2984"/>
                </a:lnTo>
                <a:lnTo>
                  <a:pt x="0" y="0"/>
                </a:lnTo>
                <a:close/>
              </a:path>
              <a:path w="35560" h="140970">
                <a:moveTo>
                  <a:pt x="34032" y="13271"/>
                </a:moveTo>
                <a:lnTo>
                  <a:pt x="2666" y="13271"/>
                </a:lnTo>
                <a:lnTo>
                  <a:pt x="29413" y="15417"/>
                </a:lnTo>
                <a:lnTo>
                  <a:pt x="30441" y="127393"/>
                </a:lnTo>
                <a:lnTo>
                  <a:pt x="34978" y="127393"/>
                </a:lnTo>
                <a:lnTo>
                  <a:pt x="34032" y="1327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3544275" y="3261451"/>
            <a:ext cx="0" cy="97790"/>
          </a:xfrm>
          <a:custGeom>
            <a:avLst/>
            <a:gdLst/>
            <a:ahLst/>
            <a:cxnLst/>
            <a:rect l="l" t="t" r="r" b="b"/>
            <a:pathLst>
              <a:path h="97789">
                <a:moveTo>
                  <a:pt x="0" y="0"/>
                </a:moveTo>
                <a:lnTo>
                  <a:pt x="0" y="97612"/>
                </a:lnTo>
              </a:path>
            </a:pathLst>
          </a:custGeom>
          <a:ln w="438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3553087" y="3262049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7866"/>
                </a:lnTo>
              </a:path>
            </a:pathLst>
          </a:custGeom>
          <a:ln w="791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3561464" y="3262910"/>
            <a:ext cx="0" cy="97790"/>
          </a:xfrm>
          <a:custGeom>
            <a:avLst/>
            <a:gdLst/>
            <a:ahLst/>
            <a:cxnLst/>
            <a:rect l="l" t="t" r="r" b="b"/>
            <a:pathLst>
              <a:path h="97789">
                <a:moveTo>
                  <a:pt x="0" y="0"/>
                </a:moveTo>
                <a:lnTo>
                  <a:pt x="0" y="97536"/>
                </a:lnTo>
              </a:path>
            </a:pathLst>
          </a:custGeom>
          <a:ln w="450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3540173" y="3752593"/>
            <a:ext cx="35560" cy="140970"/>
          </a:xfrm>
          <a:custGeom>
            <a:avLst/>
            <a:gdLst/>
            <a:ahLst/>
            <a:cxnLst/>
            <a:rect l="l" t="t" r="r" b="b"/>
            <a:pathLst>
              <a:path w="35560" h="140970">
                <a:moveTo>
                  <a:pt x="0" y="0"/>
                </a:moveTo>
                <a:lnTo>
                  <a:pt x="1257" y="137947"/>
                </a:lnTo>
                <a:lnTo>
                  <a:pt x="35090" y="140817"/>
                </a:lnTo>
                <a:lnTo>
                  <a:pt x="34978" y="127393"/>
                </a:lnTo>
                <a:lnTo>
                  <a:pt x="30441" y="127393"/>
                </a:lnTo>
                <a:lnTo>
                  <a:pt x="3695" y="125158"/>
                </a:lnTo>
                <a:lnTo>
                  <a:pt x="2667" y="13271"/>
                </a:lnTo>
                <a:lnTo>
                  <a:pt x="34032" y="13271"/>
                </a:lnTo>
                <a:lnTo>
                  <a:pt x="33947" y="2984"/>
                </a:lnTo>
                <a:lnTo>
                  <a:pt x="0" y="0"/>
                </a:lnTo>
                <a:close/>
              </a:path>
              <a:path w="35560" h="140970">
                <a:moveTo>
                  <a:pt x="34032" y="13271"/>
                </a:moveTo>
                <a:lnTo>
                  <a:pt x="2666" y="13271"/>
                </a:lnTo>
                <a:lnTo>
                  <a:pt x="29413" y="15417"/>
                </a:lnTo>
                <a:lnTo>
                  <a:pt x="30441" y="127393"/>
                </a:lnTo>
                <a:lnTo>
                  <a:pt x="34978" y="127393"/>
                </a:lnTo>
                <a:lnTo>
                  <a:pt x="34032" y="1327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3548836" y="3770910"/>
            <a:ext cx="0" cy="97790"/>
          </a:xfrm>
          <a:custGeom>
            <a:avLst/>
            <a:gdLst/>
            <a:ahLst/>
            <a:cxnLst/>
            <a:rect l="l" t="t" r="r" b="b"/>
            <a:pathLst>
              <a:path h="97789">
                <a:moveTo>
                  <a:pt x="0" y="0"/>
                </a:moveTo>
                <a:lnTo>
                  <a:pt x="0" y="97612"/>
                </a:lnTo>
              </a:path>
            </a:pathLst>
          </a:custGeom>
          <a:ln w="438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3557648" y="3771494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7878"/>
                </a:lnTo>
              </a:path>
            </a:pathLst>
          </a:custGeom>
          <a:ln w="791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3566025" y="3772368"/>
            <a:ext cx="0" cy="97790"/>
          </a:xfrm>
          <a:custGeom>
            <a:avLst/>
            <a:gdLst/>
            <a:ahLst/>
            <a:cxnLst/>
            <a:rect l="l" t="t" r="r" b="b"/>
            <a:pathLst>
              <a:path h="97789">
                <a:moveTo>
                  <a:pt x="0" y="0"/>
                </a:moveTo>
                <a:lnTo>
                  <a:pt x="0" y="97523"/>
                </a:lnTo>
              </a:path>
            </a:pathLst>
          </a:custGeom>
          <a:ln w="450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2227412" y="2698824"/>
            <a:ext cx="119380" cy="1781810"/>
          </a:xfrm>
          <a:custGeom>
            <a:avLst/>
            <a:gdLst/>
            <a:ahLst/>
            <a:cxnLst/>
            <a:rect l="l" t="t" r="r" b="b"/>
            <a:pathLst>
              <a:path w="119380" h="1781810">
                <a:moveTo>
                  <a:pt x="7708" y="0"/>
                </a:moveTo>
                <a:lnTo>
                  <a:pt x="0" y="3365"/>
                </a:lnTo>
                <a:lnTo>
                  <a:pt x="1282" y="10147"/>
                </a:lnTo>
                <a:lnTo>
                  <a:pt x="25730" y="1761172"/>
                </a:lnTo>
                <a:lnTo>
                  <a:pt x="28689" y="1769859"/>
                </a:lnTo>
                <a:lnTo>
                  <a:pt x="46431" y="1773085"/>
                </a:lnTo>
                <a:lnTo>
                  <a:pt x="73145" y="1779317"/>
                </a:lnTo>
                <a:lnTo>
                  <a:pt x="87984" y="1781606"/>
                </a:lnTo>
                <a:lnTo>
                  <a:pt x="96285" y="1780143"/>
                </a:lnTo>
                <a:lnTo>
                  <a:pt x="103390" y="1775117"/>
                </a:lnTo>
                <a:lnTo>
                  <a:pt x="118821" y="1765401"/>
                </a:lnTo>
                <a:lnTo>
                  <a:pt x="94322" y="13550"/>
                </a:lnTo>
                <a:lnTo>
                  <a:pt x="90893" y="13550"/>
                </a:lnTo>
                <a:lnTo>
                  <a:pt x="90460" y="13487"/>
                </a:lnTo>
                <a:lnTo>
                  <a:pt x="44322" y="13487"/>
                </a:lnTo>
                <a:lnTo>
                  <a:pt x="43992" y="5016"/>
                </a:lnTo>
                <a:lnTo>
                  <a:pt x="7708" y="0"/>
                </a:lnTo>
                <a:close/>
              </a:path>
              <a:path w="119380" h="1781810">
                <a:moveTo>
                  <a:pt x="94310" y="12661"/>
                </a:moveTo>
                <a:lnTo>
                  <a:pt x="90893" y="13550"/>
                </a:lnTo>
                <a:lnTo>
                  <a:pt x="94322" y="13550"/>
                </a:lnTo>
                <a:lnTo>
                  <a:pt x="94310" y="12661"/>
                </a:lnTo>
                <a:close/>
              </a:path>
              <a:path w="119380" h="1781810">
                <a:moveTo>
                  <a:pt x="53086" y="8013"/>
                </a:moveTo>
                <a:lnTo>
                  <a:pt x="44322" y="13487"/>
                </a:lnTo>
                <a:lnTo>
                  <a:pt x="90460" y="13487"/>
                </a:lnTo>
                <a:lnTo>
                  <a:pt x="53086" y="8013"/>
                </a:lnTo>
                <a:close/>
              </a:path>
            </a:pathLst>
          </a:custGeom>
          <a:solidFill>
            <a:srgbClr val="F26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2227412" y="2698824"/>
            <a:ext cx="119380" cy="1781810"/>
          </a:xfrm>
          <a:custGeom>
            <a:avLst/>
            <a:gdLst/>
            <a:ahLst/>
            <a:cxnLst/>
            <a:rect l="l" t="t" r="r" b="b"/>
            <a:pathLst>
              <a:path w="119380" h="1781810">
                <a:moveTo>
                  <a:pt x="7708" y="0"/>
                </a:moveTo>
                <a:lnTo>
                  <a:pt x="0" y="3365"/>
                </a:lnTo>
                <a:lnTo>
                  <a:pt x="1282" y="10147"/>
                </a:lnTo>
                <a:lnTo>
                  <a:pt x="25730" y="1761172"/>
                </a:lnTo>
                <a:lnTo>
                  <a:pt x="28689" y="1769859"/>
                </a:lnTo>
                <a:lnTo>
                  <a:pt x="46431" y="1773085"/>
                </a:lnTo>
                <a:lnTo>
                  <a:pt x="73145" y="1779317"/>
                </a:lnTo>
                <a:lnTo>
                  <a:pt x="87984" y="1781606"/>
                </a:lnTo>
                <a:lnTo>
                  <a:pt x="96285" y="1780143"/>
                </a:lnTo>
                <a:lnTo>
                  <a:pt x="103390" y="1775117"/>
                </a:lnTo>
                <a:lnTo>
                  <a:pt x="118821" y="1765401"/>
                </a:lnTo>
                <a:lnTo>
                  <a:pt x="94310" y="12661"/>
                </a:lnTo>
                <a:lnTo>
                  <a:pt x="90893" y="13550"/>
                </a:lnTo>
                <a:lnTo>
                  <a:pt x="53086" y="8013"/>
                </a:lnTo>
                <a:lnTo>
                  <a:pt x="44322" y="13487"/>
                </a:lnTo>
                <a:lnTo>
                  <a:pt x="43992" y="5016"/>
                </a:lnTo>
                <a:lnTo>
                  <a:pt x="7708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1603264" y="2827061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59" h="1905">
                <a:moveTo>
                  <a:pt x="0" y="139"/>
                </a:moveTo>
                <a:lnTo>
                  <a:pt x="4292" y="1600"/>
                </a:lnTo>
                <a:lnTo>
                  <a:pt x="5626" y="1600"/>
                </a:lnTo>
                <a:lnTo>
                  <a:pt x="10083" y="228"/>
                </a:lnTo>
                <a:lnTo>
                  <a:pt x="101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1606490" y="2747064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5740" y="0"/>
                </a:moveTo>
                <a:lnTo>
                  <a:pt x="1295" y="1562"/>
                </a:lnTo>
                <a:lnTo>
                  <a:pt x="0" y="15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1602261" y="2747178"/>
            <a:ext cx="4445" cy="1905"/>
          </a:xfrm>
          <a:custGeom>
            <a:avLst/>
            <a:gdLst/>
            <a:ahLst/>
            <a:cxnLst/>
            <a:rect l="l" t="t" r="r" b="b"/>
            <a:pathLst>
              <a:path w="4444" h="1905">
                <a:moveTo>
                  <a:pt x="4229" y="1447"/>
                </a:moveTo>
                <a:lnTo>
                  <a:pt x="38" y="177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1621146" y="4110689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60" h="1904">
                <a:moveTo>
                  <a:pt x="0" y="152"/>
                </a:moveTo>
                <a:lnTo>
                  <a:pt x="4305" y="1612"/>
                </a:lnTo>
                <a:lnTo>
                  <a:pt x="5626" y="1600"/>
                </a:lnTo>
                <a:lnTo>
                  <a:pt x="10096" y="241"/>
                </a:lnTo>
                <a:lnTo>
                  <a:pt x="101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1624371" y="4030717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5740" y="0"/>
                </a:moveTo>
                <a:lnTo>
                  <a:pt x="1308" y="1549"/>
                </a:lnTo>
                <a:lnTo>
                  <a:pt x="0" y="15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1620155" y="4030818"/>
            <a:ext cx="4445" cy="1905"/>
          </a:xfrm>
          <a:custGeom>
            <a:avLst/>
            <a:gdLst/>
            <a:ahLst/>
            <a:cxnLst/>
            <a:rect l="l" t="t" r="r" b="b"/>
            <a:pathLst>
              <a:path w="4444" h="1904">
                <a:moveTo>
                  <a:pt x="4216" y="1460"/>
                </a:moveTo>
                <a:lnTo>
                  <a:pt x="25" y="177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1603086" y="2812787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59" h="1905">
                <a:moveTo>
                  <a:pt x="0" y="88"/>
                </a:moveTo>
                <a:lnTo>
                  <a:pt x="177" y="482"/>
                </a:lnTo>
                <a:lnTo>
                  <a:pt x="698" y="850"/>
                </a:lnTo>
                <a:lnTo>
                  <a:pt x="1511" y="1155"/>
                </a:lnTo>
                <a:lnTo>
                  <a:pt x="2565" y="1384"/>
                </a:lnTo>
                <a:lnTo>
                  <a:pt x="3784" y="1523"/>
                </a:lnTo>
                <a:lnTo>
                  <a:pt x="5105" y="1562"/>
                </a:lnTo>
                <a:lnTo>
                  <a:pt x="6413" y="1485"/>
                </a:lnTo>
                <a:lnTo>
                  <a:pt x="7632" y="1320"/>
                </a:lnTo>
                <a:lnTo>
                  <a:pt x="8674" y="1054"/>
                </a:lnTo>
                <a:lnTo>
                  <a:pt x="9474" y="723"/>
                </a:lnTo>
                <a:lnTo>
                  <a:pt x="9982" y="342"/>
                </a:lnTo>
                <a:lnTo>
                  <a:pt x="101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1603035" y="2808799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59" h="1905">
                <a:moveTo>
                  <a:pt x="10147" y="0"/>
                </a:moveTo>
                <a:lnTo>
                  <a:pt x="5092" y="1600"/>
                </a:lnTo>
                <a:lnTo>
                  <a:pt x="3784" y="1562"/>
                </a:lnTo>
                <a:lnTo>
                  <a:pt x="2552" y="1422"/>
                </a:lnTo>
                <a:lnTo>
                  <a:pt x="1498" y="1193"/>
                </a:lnTo>
                <a:lnTo>
                  <a:pt x="685" y="889"/>
                </a:lnTo>
                <a:lnTo>
                  <a:pt x="177" y="520"/>
                </a:lnTo>
                <a:lnTo>
                  <a:pt x="0" y="12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1612281" y="280876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90"/>
                </a:moveTo>
                <a:lnTo>
                  <a:pt x="2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1603696" y="280888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126" y="10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1620307" y="4049030"/>
            <a:ext cx="8890" cy="1905"/>
          </a:xfrm>
          <a:custGeom>
            <a:avLst/>
            <a:gdLst/>
            <a:ahLst/>
            <a:cxnLst/>
            <a:rect l="l" t="t" r="r" b="b"/>
            <a:pathLst>
              <a:path w="8889" h="1904">
                <a:moveTo>
                  <a:pt x="0" y="0"/>
                </a:moveTo>
                <a:lnTo>
                  <a:pt x="241" y="457"/>
                </a:lnTo>
                <a:lnTo>
                  <a:pt x="5321" y="1460"/>
                </a:lnTo>
                <a:lnTo>
                  <a:pt x="6629" y="1371"/>
                </a:lnTo>
                <a:lnTo>
                  <a:pt x="7823" y="1181"/>
                </a:lnTo>
                <a:lnTo>
                  <a:pt x="8839" y="9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1629147" y="4048878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0" y="1066"/>
                </a:moveTo>
                <a:lnTo>
                  <a:pt x="761" y="723"/>
                </a:lnTo>
                <a:lnTo>
                  <a:pt x="1193" y="330"/>
                </a:lnTo>
                <a:lnTo>
                  <a:pt x="130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1629096" y="4044966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1308" y="0"/>
                </a:moveTo>
                <a:lnTo>
                  <a:pt x="1193" y="304"/>
                </a:lnTo>
                <a:lnTo>
                  <a:pt x="749" y="685"/>
                </a:lnTo>
                <a:lnTo>
                  <a:pt x="0" y="102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1620257" y="4045093"/>
            <a:ext cx="8890" cy="1905"/>
          </a:xfrm>
          <a:custGeom>
            <a:avLst/>
            <a:gdLst/>
            <a:ahLst/>
            <a:cxnLst/>
            <a:rect l="l" t="t" r="r" b="b"/>
            <a:pathLst>
              <a:path w="8889" h="1904">
                <a:moveTo>
                  <a:pt x="8839" y="901"/>
                </a:moveTo>
                <a:lnTo>
                  <a:pt x="7823" y="1168"/>
                </a:lnTo>
                <a:lnTo>
                  <a:pt x="6629" y="1358"/>
                </a:lnTo>
                <a:lnTo>
                  <a:pt x="5334" y="1447"/>
                </a:lnTo>
                <a:lnTo>
                  <a:pt x="4013" y="1435"/>
                </a:lnTo>
                <a:lnTo>
                  <a:pt x="12" y="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1621044" y="4045144"/>
            <a:ext cx="8255" cy="1270"/>
          </a:xfrm>
          <a:custGeom>
            <a:avLst/>
            <a:gdLst/>
            <a:ahLst/>
            <a:cxnLst/>
            <a:rect l="l" t="t" r="r" b="b"/>
            <a:pathLst>
              <a:path w="8255" h="1270">
                <a:moveTo>
                  <a:pt x="0" y="0"/>
                </a:moveTo>
                <a:lnTo>
                  <a:pt x="4356" y="825"/>
                </a:lnTo>
                <a:lnTo>
                  <a:pt x="5600" y="749"/>
                </a:lnTo>
                <a:lnTo>
                  <a:pt x="6730" y="571"/>
                </a:lnTo>
                <a:lnTo>
                  <a:pt x="7696" y="31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1628740" y="4045029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431"/>
                </a:moveTo>
                <a:lnTo>
                  <a:pt x="711" y="101"/>
                </a:lnTo>
                <a:lnTo>
                  <a:pt x="8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1602426" y="2765390"/>
            <a:ext cx="8890" cy="1905"/>
          </a:xfrm>
          <a:custGeom>
            <a:avLst/>
            <a:gdLst/>
            <a:ahLst/>
            <a:cxnLst/>
            <a:rect l="l" t="t" r="r" b="b"/>
            <a:pathLst>
              <a:path w="8890" h="1905">
                <a:moveTo>
                  <a:pt x="0" y="0"/>
                </a:moveTo>
                <a:lnTo>
                  <a:pt x="241" y="457"/>
                </a:lnTo>
                <a:lnTo>
                  <a:pt x="5321" y="1460"/>
                </a:lnTo>
                <a:lnTo>
                  <a:pt x="6629" y="1371"/>
                </a:lnTo>
                <a:lnTo>
                  <a:pt x="7835" y="1181"/>
                </a:lnTo>
                <a:lnTo>
                  <a:pt x="8839" y="9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1611265" y="2765238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69">
                <a:moveTo>
                  <a:pt x="0" y="1066"/>
                </a:moveTo>
                <a:lnTo>
                  <a:pt x="749" y="723"/>
                </a:lnTo>
                <a:lnTo>
                  <a:pt x="1193" y="330"/>
                </a:lnTo>
                <a:lnTo>
                  <a:pt x="130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1611202" y="2761314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69">
                <a:moveTo>
                  <a:pt x="1308" y="0"/>
                </a:moveTo>
                <a:lnTo>
                  <a:pt x="1206" y="317"/>
                </a:lnTo>
                <a:lnTo>
                  <a:pt x="762" y="685"/>
                </a:lnTo>
                <a:lnTo>
                  <a:pt x="0" y="102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1602375" y="2761440"/>
            <a:ext cx="8890" cy="1905"/>
          </a:xfrm>
          <a:custGeom>
            <a:avLst/>
            <a:gdLst/>
            <a:ahLst/>
            <a:cxnLst/>
            <a:rect l="l" t="t" r="r" b="b"/>
            <a:pathLst>
              <a:path w="8890" h="1905">
                <a:moveTo>
                  <a:pt x="8826" y="901"/>
                </a:moveTo>
                <a:lnTo>
                  <a:pt x="7823" y="1168"/>
                </a:lnTo>
                <a:lnTo>
                  <a:pt x="6629" y="1358"/>
                </a:lnTo>
                <a:lnTo>
                  <a:pt x="5333" y="1447"/>
                </a:lnTo>
                <a:lnTo>
                  <a:pt x="4013" y="1447"/>
                </a:lnTo>
                <a:lnTo>
                  <a:pt x="12" y="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1603162" y="2761491"/>
            <a:ext cx="8255" cy="1270"/>
          </a:xfrm>
          <a:custGeom>
            <a:avLst/>
            <a:gdLst/>
            <a:ahLst/>
            <a:cxnLst/>
            <a:rect l="l" t="t" r="r" b="b"/>
            <a:pathLst>
              <a:path w="8255" h="1269">
                <a:moveTo>
                  <a:pt x="0" y="0"/>
                </a:moveTo>
                <a:lnTo>
                  <a:pt x="4356" y="838"/>
                </a:lnTo>
                <a:lnTo>
                  <a:pt x="5600" y="749"/>
                </a:lnTo>
                <a:lnTo>
                  <a:pt x="6730" y="596"/>
                </a:lnTo>
                <a:lnTo>
                  <a:pt x="7696" y="3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1610859" y="2761377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444"/>
                </a:moveTo>
                <a:lnTo>
                  <a:pt x="711" y="114"/>
                </a:lnTo>
                <a:lnTo>
                  <a:pt x="8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1620968" y="4096414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60" h="1904">
                <a:moveTo>
                  <a:pt x="0" y="101"/>
                </a:moveTo>
                <a:lnTo>
                  <a:pt x="177" y="495"/>
                </a:lnTo>
                <a:lnTo>
                  <a:pt x="698" y="863"/>
                </a:lnTo>
                <a:lnTo>
                  <a:pt x="1511" y="1168"/>
                </a:lnTo>
                <a:lnTo>
                  <a:pt x="2565" y="1397"/>
                </a:lnTo>
                <a:lnTo>
                  <a:pt x="3784" y="1536"/>
                </a:lnTo>
                <a:lnTo>
                  <a:pt x="5092" y="1562"/>
                </a:lnTo>
                <a:lnTo>
                  <a:pt x="6413" y="1498"/>
                </a:lnTo>
                <a:lnTo>
                  <a:pt x="7632" y="1320"/>
                </a:lnTo>
                <a:lnTo>
                  <a:pt x="8674" y="1066"/>
                </a:lnTo>
                <a:lnTo>
                  <a:pt x="9474" y="736"/>
                </a:lnTo>
                <a:lnTo>
                  <a:pt x="9982" y="355"/>
                </a:lnTo>
                <a:lnTo>
                  <a:pt x="101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1620904" y="4092438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60" h="1904">
                <a:moveTo>
                  <a:pt x="10160" y="0"/>
                </a:moveTo>
                <a:lnTo>
                  <a:pt x="5118" y="1600"/>
                </a:lnTo>
                <a:lnTo>
                  <a:pt x="3797" y="1562"/>
                </a:lnTo>
                <a:lnTo>
                  <a:pt x="2565" y="1422"/>
                </a:lnTo>
                <a:lnTo>
                  <a:pt x="1511" y="1193"/>
                </a:lnTo>
                <a:lnTo>
                  <a:pt x="698" y="888"/>
                </a:lnTo>
                <a:lnTo>
                  <a:pt x="190" y="520"/>
                </a:lnTo>
                <a:lnTo>
                  <a:pt x="0" y="12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1630163" y="4092400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190"/>
                </a:moveTo>
                <a:lnTo>
                  <a:pt x="2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1621577" y="409252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127" y="10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1751829" y="3547710"/>
            <a:ext cx="409575" cy="57150"/>
          </a:xfrm>
          <a:custGeom>
            <a:avLst/>
            <a:gdLst/>
            <a:ahLst/>
            <a:cxnLst/>
            <a:rect l="l" t="t" r="r" b="b"/>
            <a:pathLst>
              <a:path w="409575" h="57150">
                <a:moveTo>
                  <a:pt x="0" y="0"/>
                </a:moveTo>
                <a:lnTo>
                  <a:pt x="409028" y="565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1740907" y="2763968"/>
            <a:ext cx="11430" cy="784225"/>
          </a:xfrm>
          <a:custGeom>
            <a:avLst/>
            <a:gdLst/>
            <a:ahLst/>
            <a:cxnLst/>
            <a:rect l="l" t="t" r="r" b="b"/>
            <a:pathLst>
              <a:path w="11430" h="784225">
                <a:moveTo>
                  <a:pt x="10922" y="78374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1752857" y="3681111"/>
            <a:ext cx="6350" cy="438150"/>
          </a:xfrm>
          <a:custGeom>
            <a:avLst/>
            <a:gdLst/>
            <a:ahLst/>
            <a:cxnLst/>
            <a:rect l="l" t="t" r="r" b="b"/>
            <a:pathLst>
              <a:path w="6350" h="438150">
                <a:moveTo>
                  <a:pt x="6096" y="43757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1758953" y="4118690"/>
            <a:ext cx="408305" cy="56515"/>
          </a:xfrm>
          <a:custGeom>
            <a:avLst/>
            <a:gdLst/>
            <a:ahLst/>
            <a:cxnLst/>
            <a:rect l="l" t="t" r="r" b="b"/>
            <a:pathLst>
              <a:path w="408305" h="56514">
                <a:moveTo>
                  <a:pt x="0" y="0"/>
                </a:moveTo>
                <a:lnTo>
                  <a:pt x="408216" y="564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2236753" y="2699350"/>
            <a:ext cx="0" cy="635"/>
          </a:xfrm>
          <a:custGeom>
            <a:avLst/>
            <a:gdLst/>
            <a:ahLst/>
            <a:cxnLst/>
            <a:rect l="l" t="t" r="r" b="b"/>
            <a:pathLst>
              <a:path h="635">
                <a:moveTo>
                  <a:pt x="-901" y="63"/>
                </a:moveTo>
                <a:lnTo>
                  <a:pt x="901" y="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2235654" y="2699096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0" y="0"/>
                </a:moveTo>
                <a:lnTo>
                  <a:pt x="0" y="14808"/>
                </a:lnTo>
              </a:path>
            </a:pathLst>
          </a:custGeom>
          <a:ln w="46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2262356" y="2718502"/>
            <a:ext cx="0" cy="635"/>
          </a:xfrm>
          <a:custGeom>
            <a:avLst/>
            <a:gdLst/>
            <a:ahLst/>
            <a:cxnLst/>
            <a:rect l="l" t="t" r="r" b="b"/>
            <a:pathLst>
              <a:path h="635">
                <a:moveTo>
                  <a:pt x="-901" y="57"/>
                </a:moveTo>
                <a:lnTo>
                  <a:pt x="901" y="5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2265340" y="2714590"/>
            <a:ext cx="635" cy="5080"/>
          </a:xfrm>
          <a:custGeom>
            <a:avLst/>
            <a:gdLst/>
            <a:ahLst/>
            <a:cxnLst/>
            <a:rect l="l" t="t" r="r" b="b"/>
            <a:pathLst>
              <a:path w="635" h="5080">
                <a:moveTo>
                  <a:pt x="0" y="0"/>
                </a:moveTo>
                <a:lnTo>
                  <a:pt x="76" y="464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2271995" y="2713498"/>
            <a:ext cx="635" cy="1905"/>
          </a:xfrm>
          <a:custGeom>
            <a:avLst/>
            <a:gdLst/>
            <a:ahLst/>
            <a:cxnLst/>
            <a:rect l="l" t="t" r="r" b="b"/>
            <a:pathLst>
              <a:path w="635" h="1905">
                <a:moveTo>
                  <a:pt x="-901" y="685"/>
                </a:moveTo>
                <a:lnTo>
                  <a:pt x="914" y="6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2305053" y="2718070"/>
            <a:ext cx="635" cy="1905"/>
          </a:xfrm>
          <a:custGeom>
            <a:avLst/>
            <a:gdLst/>
            <a:ahLst/>
            <a:cxnLst/>
            <a:rect l="l" t="t" r="r" b="b"/>
            <a:pathLst>
              <a:path w="635" h="1905">
                <a:moveTo>
                  <a:pt x="-901" y="692"/>
                </a:moveTo>
                <a:lnTo>
                  <a:pt x="914" y="6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2307517" y="2717791"/>
            <a:ext cx="635" cy="1905"/>
          </a:xfrm>
          <a:custGeom>
            <a:avLst/>
            <a:gdLst/>
            <a:ahLst/>
            <a:cxnLst/>
            <a:rect l="l" t="t" r="r" b="b"/>
            <a:pathLst>
              <a:path w="635" h="1905">
                <a:moveTo>
                  <a:pt x="25" y="135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2331977" y="4473223"/>
            <a:ext cx="0" cy="635"/>
          </a:xfrm>
          <a:custGeom>
            <a:avLst/>
            <a:gdLst/>
            <a:ahLst/>
            <a:cxnLst/>
            <a:rect l="l" t="t" r="r" b="b"/>
            <a:pathLst>
              <a:path h="635">
                <a:moveTo>
                  <a:pt x="-901" y="12"/>
                </a:moveTo>
                <a:lnTo>
                  <a:pt x="901" y="1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1632309" y="4365197"/>
            <a:ext cx="6985" cy="4445"/>
          </a:xfrm>
          <a:custGeom>
            <a:avLst/>
            <a:gdLst/>
            <a:ahLst/>
            <a:cxnLst/>
            <a:rect l="l" t="t" r="r" b="b"/>
            <a:pathLst>
              <a:path w="6985" h="4445">
                <a:moveTo>
                  <a:pt x="6591" y="0"/>
                </a:moveTo>
                <a:lnTo>
                  <a:pt x="0" y="412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1549124" y="2542619"/>
            <a:ext cx="25400" cy="1819275"/>
          </a:xfrm>
          <a:custGeom>
            <a:avLst/>
            <a:gdLst/>
            <a:ahLst/>
            <a:cxnLst/>
            <a:rect l="l" t="t" r="r" b="b"/>
            <a:pathLst>
              <a:path w="25400" h="1819275">
                <a:moveTo>
                  <a:pt x="0" y="0"/>
                </a:moveTo>
                <a:lnTo>
                  <a:pt x="25336" y="18187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1574460" y="4361336"/>
            <a:ext cx="58419" cy="8255"/>
          </a:xfrm>
          <a:custGeom>
            <a:avLst/>
            <a:gdLst/>
            <a:ahLst/>
            <a:cxnLst/>
            <a:rect l="l" t="t" r="r" b="b"/>
            <a:pathLst>
              <a:path w="58419" h="8254">
                <a:moveTo>
                  <a:pt x="0" y="0"/>
                </a:moveTo>
                <a:lnTo>
                  <a:pt x="57848" y="798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1607823" y="2612114"/>
            <a:ext cx="1905" cy="132080"/>
          </a:xfrm>
          <a:custGeom>
            <a:avLst/>
            <a:gdLst/>
            <a:ahLst/>
            <a:cxnLst/>
            <a:rect l="l" t="t" r="r" b="b"/>
            <a:pathLst>
              <a:path w="1905" h="132080">
                <a:moveTo>
                  <a:pt x="1841" y="13178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1610846" y="2829030"/>
            <a:ext cx="17145" cy="1198880"/>
          </a:xfrm>
          <a:custGeom>
            <a:avLst/>
            <a:gdLst/>
            <a:ahLst/>
            <a:cxnLst/>
            <a:rect l="l" t="t" r="r" b="b"/>
            <a:pathLst>
              <a:path w="17144" h="1198879">
                <a:moveTo>
                  <a:pt x="16700" y="119852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1628740" y="4112670"/>
            <a:ext cx="3810" cy="257175"/>
          </a:xfrm>
          <a:custGeom>
            <a:avLst/>
            <a:gdLst/>
            <a:ahLst/>
            <a:cxnLst/>
            <a:rect l="l" t="t" r="r" b="b"/>
            <a:pathLst>
              <a:path w="3810" h="257175">
                <a:moveTo>
                  <a:pt x="3568" y="2566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1607823" y="2612114"/>
            <a:ext cx="661670" cy="91440"/>
          </a:xfrm>
          <a:custGeom>
            <a:avLst/>
            <a:gdLst/>
            <a:ahLst/>
            <a:cxnLst/>
            <a:rect l="l" t="t" r="r" b="b"/>
            <a:pathLst>
              <a:path w="661669" h="91439">
                <a:moveTo>
                  <a:pt x="0" y="0"/>
                </a:moveTo>
                <a:lnTo>
                  <a:pt x="661162" y="913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2268985" y="2703503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-901" y="215"/>
                </a:moveTo>
                <a:lnTo>
                  <a:pt x="914" y="21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2341401" y="4467330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60" h="1904">
                <a:moveTo>
                  <a:pt x="0" y="0"/>
                </a:moveTo>
                <a:lnTo>
                  <a:pt x="9918" y="137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1549124" y="2527227"/>
            <a:ext cx="24765" cy="15875"/>
          </a:xfrm>
          <a:custGeom>
            <a:avLst/>
            <a:gdLst/>
            <a:ahLst/>
            <a:cxnLst/>
            <a:rect l="l" t="t" r="r" b="b"/>
            <a:pathLst>
              <a:path w="24765" h="15875">
                <a:moveTo>
                  <a:pt x="0" y="15392"/>
                </a:moveTo>
                <a:lnTo>
                  <a:pt x="245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1549124" y="2542619"/>
            <a:ext cx="777240" cy="107950"/>
          </a:xfrm>
          <a:custGeom>
            <a:avLst/>
            <a:gdLst/>
            <a:ahLst/>
            <a:cxnLst/>
            <a:rect l="l" t="t" r="r" b="b"/>
            <a:pathLst>
              <a:path w="777239" h="107950">
                <a:moveTo>
                  <a:pt x="0" y="0"/>
                </a:moveTo>
                <a:lnTo>
                  <a:pt x="776859" y="10737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1573711" y="2527227"/>
            <a:ext cx="777240" cy="107950"/>
          </a:xfrm>
          <a:custGeom>
            <a:avLst/>
            <a:gdLst/>
            <a:ahLst/>
            <a:cxnLst/>
            <a:rect l="l" t="t" r="r" b="b"/>
            <a:pathLst>
              <a:path w="777239" h="107950">
                <a:moveTo>
                  <a:pt x="0" y="0"/>
                </a:moveTo>
                <a:lnTo>
                  <a:pt x="776859" y="10736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2325983" y="2649998"/>
            <a:ext cx="25400" cy="1819275"/>
          </a:xfrm>
          <a:custGeom>
            <a:avLst/>
            <a:gdLst/>
            <a:ahLst/>
            <a:cxnLst/>
            <a:rect l="l" t="t" r="r" b="b"/>
            <a:pathLst>
              <a:path w="25400" h="1819275">
                <a:moveTo>
                  <a:pt x="25336" y="181870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2351319" y="4453309"/>
            <a:ext cx="24765" cy="15875"/>
          </a:xfrm>
          <a:custGeom>
            <a:avLst/>
            <a:gdLst/>
            <a:ahLst/>
            <a:cxnLst/>
            <a:rect l="l" t="t" r="r" b="b"/>
            <a:pathLst>
              <a:path w="24764" h="15875">
                <a:moveTo>
                  <a:pt x="0" y="15392"/>
                </a:moveTo>
                <a:lnTo>
                  <a:pt x="245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2350570" y="2634593"/>
            <a:ext cx="25400" cy="1819275"/>
          </a:xfrm>
          <a:custGeom>
            <a:avLst/>
            <a:gdLst/>
            <a:ahLst/>
            <a:cxnLst/>
            <a:rect l="l" t="t" r="r" b="b"/>
            <a:pathLst>
              <a:path w="25400" h="1819275">
                <a:moveTo>
                  <a:pt x="25336" y="18187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2325983" y="2634593"/>
            <a:ext cx="24765" cy="15875"/>
          </a:xfrm>
          <a:custGeom>
            <a:avLst/>
            <a:gdLst/>
            <a:ahLst/>
            <a:cxnLst/>
            <a:rect l="l" t="t" r="r" b="b"/>
            <a:pathLst>
              <a:path w="24764" h="15875">
                <a:moveTo>
                  <a:pt x="0" y="15405"/>
                </a:moveTo>
                <a:lnTo>
                  <a:pt x="245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1603264" y="2826172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59" h="1905">
                <a:moveTo>
                  <a:pt x="10083" y="241"/>
                </a:moveTo>
                <a:lnTo>
                  <a:pt x="9715" y="635"/>
                </a:lnTo>
                <a:lnTo>
                  <a:pt x="9017" y="990"/>
                </a:lnTo>
                <a:lnTo>
                  <a:pt x="8064" y="1282"/>
                </a:lnTo>
                <a:lnTo>
                  <a:pt x="6908" y="1485"/>
                </a:lnTo>
                <a:lnTo>
                  <a:pt x="5613" y="1600"/>
                </a:lnTo>
                <a:lnTo>
                  <a:pt x="4292" y="1612"/>
                </a:lnTo>
                <a:lnTo>
                  <a:pt x="3009" y="1511"/>
                </a:lnTo>
                <a:lnTo>
                  <a:pt x="1879" y="1320"/>
                </a:lnTo>
                <a:lnTo>
                  <a:pt x="965" y="1041"/>
                </a:lnTo>
                <a:lnTo>
                  <a:pt x="330" y="698"/>
                </a:lnTo>
                <a:lnTo>
                  <a:pt x="12" y="304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1605601" y="2745743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69">
                <a:moveTo>
                  <a:pt x="1384" y="990"/>
                </a:moveTo>
                <a:lnTo>
                  <a:pt x="2019" y="977"/>
                </a:lnTo>
                <a:lnTo>
                  <a:pt x="2603" y="888"/>
                </a:lnTo>
                <a:lnTo>
                  <a:pt x="3035" y="749"/>
                </a:lnTo>
                <a:lnTo>
                  <a:pt x="3263" y="558"/>
                </a:lnTo>
                <a:lnTo>
                  <a:pt x="3238" y="355"/>
                </a:lnTo>
                <a:lnTo>
                  <a:pt x="2959" y="177"/>
                </a:lnTo>
                <a:lnTo>
                  <a:pt x="2489" y="63"/>
                </a:lnTo>
                <a:lnTo>
                  <a:pt x="1879" y="0"/>
                </a:lnTo>
                <a:lnTo>
                  <a:pt x="1244" y="12"/>
                </a:lnTo>
                <a:lnTo>
                  <a:pt x="660" y="101"/>
                </a:lnTo>
                <a:lnTo>
                  <a:pt x="228" y="253"/>
                </a:lnTo>
                <a:lnTo>
                  <a:pt x="0" y="444"/>
                </a:lnTo>
                <a:lnTo>
                  <a:pt x="38" y="634"/>
                </a:lnTo>
                <a:lnTo>
                  <a:pt x="304" y="812"/>
                </a:lnTo>
                <a:lnTo>
                  <a:pt x="774" y="939"/>
                </a:lnTo>
                <a:lnTo>
                  <a:pt x="1384" y="99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1602273" y="2748067"/>
            <a:ext cx="4445" cy="1905"/>
          </a:xfrm>
          <a:custGeom>
            <a:avLst/>
            <a:gdLst/>
            <a:ahLst/>
            <a:cxnLst/>
            <a:rect l="l" t="t" r="r" b="b"/>
            <a:pathLst>
              <a:path w="4444" h="1905">
                <a:moveTo>
                  <a:pt x="0" y="0"/>
                </a:moveTo>
                <a:lnTo>
                  <a:pt x="2984" y="1358"/>
                </a:lnTo>
                <a:lnTo>
                  <a:pt x="4229" y="144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1606503" y="2747928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0" y="1587"/>
                </a:moveTo>
                <a:lnTo>
                  <a:pt x="5676" y="241"/>
                </a:lnTo>
                <a:lnTo>
                  <a:pt x="57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1603175" y="2745019"/>
            <a:ext cx="8255" cy="2540"/>
          </a:xfrm>
          <a:custGeom>
            <a:avLst/>
            <a:gdLst/>
            <a:ahLst/>
            <a:cxnLst/>
            <a:rect l="l" t="t" r="r" b="b"/>
            <a:pathLst>
              <a:path w="8255" h="2539">
                <a:moveTo>
                  <a:pt x="3441" y="2451"/>
                </a:moveTo>
                <a:lnTo>
                  <a:pt x="8115" y="1181"/>
                </a:lnTo>
                <a:lnTo>
                  <a:pt x="7962" y="838"/>
                </a:lnTo>
                <a:lnTo>
                  <a:pt x="7493" y="520"/>
                </a:lnTo>
                <a:lnTo>
                  <a:pt x="6743" y="266"/>
                </a:lnTo>
                <a:lnTo>
                  <a:pt x="5778" y="88"/>
                </a:lnTo>
                <a:lnTo>
                  <a:pt x="4686" y="0"/>
                </a:lnTo>
                <a:lnTo>
                  <a:pt x="3530" y="12"/>
                </a:lnTo>
                <a:lnTo>
                  <a:pt x="0" y="1270"/>
                </a:lnTo>
                <a:lnTo>
                  <a:pt x="152" y="1612"/>
                </a:lnTo>
                <a:lnTo>
                  <a:pt x="622" y="1917"/>
                </a:lnTo>
                <a:lnTo>
                  <a:pt x="1371" y="2184"/>
                </a:lnTo>
                <a:lnTo>
                  <a:pt x="2336" y="2362"/>
                </a:lnTo>
                <a:lnTo>
                  <a:pt x="3441" y="245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1621146" y="4109812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60" h="1904">
                <a:moveTo>
                  <a:pt x="10071" y="241"/>
                </a:moveTo>
                <a:lnTo>
                  <a:pt x="9702" y="635"/>
                </a:lnTo>
                <a:lnTo>
                  <a:pt x="9016" y="990"/>
                </a:lnTo>
                <a:lnTo>
                  <a:pt x="8064" y="1282"/>
                </a:lnTo>
                <a:lnTo>
                  <a:pt x="6896" y="1485"/>
                </a:lnTo>
                <a:lnTo>
                  <a:pt x="5613" y="1600"/>
                </a:lnTo>
                <a:lnTo>
                  <a:pt x="4292" y="1612"/>
                </a:lnTo>
                <a:lnTo>
                  <a:pt x="3009" y="1511"/>
                </a:lnTo>
                <a:lnTo>
                  <a:pt x="1879" y="1320"/>
                </a:lnTo>
                <a:lnTo>
                  <a:pt x="965" y="1041"/>
                </a:lnTo>
                <a:lnTo>
                  <a:pt x="330" y="685"/>
                </a:lnTo>
                <a:lnTo>
                  <a:pt x="12" y="304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1623482" y="4029396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1384" y="1003"/>
                </a:moveTo>
                <a:lnTo>
                  <a:pt x="2019" y="977"/>
                </a:lnTo>
                <a:lnTo>
                  <a:pt x="2616" y="888"/>
                </a:lnTo>
                <a:lnTo>
                  <a:pt x="3048" y="736"/>
                </a:lnTo>
                <a:lnTo>
                  <a:pt x="3263" y="546"/>
                </a:lnTo>
                <a:lnTo>
                  <a:pt x="3238" y="355"/>
                </a:lnTo>
                <a:lnTo>
                  <a:pt x="2959" y="190"/>
                </a:lnTo>
                <a:lnTo>
                  <a:pt x="2489" y="50"/>
                </a:lnTo>
                <a:lnTo>
                  <a:pt x="1892" y="0"/>
                </a:lnTo>
                <a:lnTo>
                  <a:pt x="1244" y="12"/>
                </a:lnTo>
                <a:lnTo>
                  <a:pt x="660" y="114"/>
                </a:lnTo>
                <a:lnTo>
                  <a:pt x="228" y="253"/>
                </a:lnTo>
                <a:lnTo>
                  <a:pt x="0" y="444"/>
                </a:lnTo>
                <a:lnTo>
                  <a:pt x="38" y="634"/>
                </a:lnTo>
                <a:lnTo>
                  <a:pt x="304" y="812"/>
                </a:lnTo>
                <a:lnTo>
                  <a:pt x="774" y="939"/>
                </a:lnTo>
                <a:lnTo>
                  <a:pt x="1384" y="100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1620155" y="4031720"/>
            <a:ext cx="4445" cy="1905"/>
          </a:xfrm>
          <a:custGeom>
            <a:avLst/>
            <a:gdLst/>
            <a:ahLst/>
            <a:cxnLst/>
            <a:rect l="l" t="t" r="r" b="b"/>
            <a:pathLst>
              <a:path w="4444" h="1904">
                <a:moveTo>
                  <a:pt x="0" y="0"/>
                </a:moveTo>
                <a:lnTo>
                  <a:pt x="2971" y="1346"/>
                </a:lnTo>
                <a:lnTo>
                  <a:pt x="4229" y="143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1624384" y="4031580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1574"/>
                </a:moveTo>
                <a:lnTo>
                  <a:pt x="5676" y="241"/>
                </a:lnTo>
                <a:lnTo>
                  <a:pt x="57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1621057" y="4028672"/>
            <a:ext cx="8255" cy="2540"/>
          </a:xfrm>
          <a:custGeom>
            <a:avLst/>
            <a:gdLst/>
            <a:ahLst/>
            <a:cxnLst/>
            <a:rect l="l" t="t" r="r" b="b"/>
            <a:pathLst>
              <a:path w="8255" h="2539">
                <a:moveTo>
                  <a:pt x="3441" y="2451"/>
                </a:moveTo>
                <a:lnTo>
                  <a:pt x="8115" y="1181"/>
                </a:lnTo>
                <a:lnTo>
                  <a:pt x="7962" y="838"/>
                </a:lnTo>
                <a:lnTo>
                  <a:pt x="7493" y="520"/>
                </a:lnTo>
                <a:lnTo>
                  <a:pt x="6743" y="266"/>
                </a:lnTo>
                <a:lnTo>
                  <a:pt x="5778" y="88"/>
                </a:lnTo>
                <a:lnTo>
                  <a:pt x="4686" y="0"/>
                </a:lnTo>
                <a:lnTo>
                  <a:pt x="3517" y="12"/>
                </a:lnTo>
                <a:lnTo>
                  <a:pt x="0" y="1257"/>
                </a:lnTo>
                <a:lnTo>
                  <a:pt x="152" y="1600"/>
                </a:lnTo>
                <a:lnTo>
                  <a:pt x="622" y="1917"/>
                </a:lnTo>
                <a:lnTo>
                  <a:pt x="1371" y="2184"/>
                </a:lnTo>
                <a:lnTo>
                  <a:pt x="2336" y="2362"/>
                </a:lnTo>
                <a:lnTo>
                  <a:pt x="3441" y="245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1613310" y="2825169"/>
            <a:ext cx="1270" cy="1905"/>
          </a:xfrm>
          <a:custGeom>
            <a:avLst/>
            <a:gdLst/>
            <a:ahLst/>
            <a:cxnLst/>
            <a:rect l="l" t="t" r="r" b="b"/>
            <a:pathLst>
              <a:path w="1269" h="1905">
                <a:moveTo>
                  <a:pt x="914" y="0"/>
                </a:moveTo>
                <a:lnTo>
                  <a:pt x="0" y="129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1603264" y="2826274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59" h="1905">
                <a:moveTo>
                  <a:pt x="10045" y="190"/>
                </a:moveTo>
                <a:lnTo>
                  <a:pt x="5499" y="1460"/>
                </a:lnTo>
                <a:lnTo>
                  <a:pt x="4203" y="1460"/>
                </a:lnTo>
                <a:lnTo>
                  <a:pt x="50" y="177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1613272" y="2745731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63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1613132" y="2812558"/>
            <a:ext cx="1270" cy="1905"/>
          </a:xfrm>
          <a:custGeom>
            <a:avLst/>
            <a:gdLst/>
            <a:ahLst/>
            <a:cxnLst/>
            <a:rect l="l" t="t" r="r" b="b"/>
            <a:pathLst>
              <a:path w="1269" h="1905">
                <a:moveTo>
                  <a:pt x="0" y="1295"/>
                </a:moveTo>
                <a:lnTo>
                  <a:pt x="91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1603137" y="2813371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59" h="1905">
                <a:moveTo>
                  <a:pt x="50" y="0"/>
                </a:moveTo>
                <a:lnTo>
                  <a:pt x="0" y="457"/>
                </a:lnTo>
                <a:lnTo>
                  <a:pt x="304" y="838"/>
                </a:lnTo>
                <a:lnTo>
                  <a:pt x="939" y="1181"/>
                </a:lnTo>
                <a:lnTo>
                  <a:pt x="1828" y="1460"/>
                </a:lnTo>
                <a:lnTo>
                  <a:pt x="2921" y="1650"/>
                </a:lnTo>
                <a:lnTo>
                  <a:pt x="4165" y="1752"/>
                </a:lnTo>
                <a:lnTo>
                  <a:pt x="5448" y="1752"/>
                </a:lnTo>
                <a:lnTo>
                  <a:pt x="6705" y="1650"/>
                </a:lnTo>
                <a:lnTo>
                  <a:pt x="7874" y="1473"/>
                </a:lnTo>
                <a:lnTo>
                  <a:pt x="8839" y="1193"/>
                </a:lnTo>
                <a:lnTo>
                  <a:pt x="9563" y="863"/>
                </a:lnTo>
                <a:lnTo>
                  <a:pt x="9994" y="48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1612878" y="2794105"/>
            <a:ext cx="1270" cy="1905"/>
          </a:xfrm>
          <a:custGeom>
            <a:avLst/>
            <a:gdLst/>
            <a:ahLst/>
            <a:cxnLst/>
            <a:rect l="l" t="t" r="r" b="b"/>
            <a:pathLst>
              <a:path w="1269" h="1905">
                <a:moveTo>
                  <a:pt x="914" y="0"/>
                </a:moveTo>
                <a:lnTo>
                  <a:pt x="0" y="129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1614592" y="2823061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2832" y="0"/>
                </a:moveTo>
                <a:lnTo>
                  <a:pt x="0" y="177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1602845" y="2795210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59" h="1905">
                <a:moveTo>
                  <a:pt x="10033" y="190"/>
                </a:moveTo>
                <a:lnTo>
                  <a:pt x="5473" y="1460"/>
                </a:lnTo>
                <a:lnTo>
                  <a:pt x="4191" y="1460"/>
                </a:lnTo>
                <a:lnTo>
                  <a:pt x="25" y="177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1612649" y="2778027"/>
            <a:ext cx="1270" cy="1905"/>
          </a:xfrm>
          <a:custGeom>
            <a:avLst/>
            <a:gdLst/>
            <a:ahLst/>
            <a:cxnLst/>
            <a:rect l="l" t="t" r="r" b="b"/>
            <a:pathLst>
              <a:path w="1269" h="1905">
                <a:moveTo>
                  <a:pt x="0" y="1295"/>
                </a:moveTo>
                <a:lnTo>
                  <a:pt x="91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1602616" y="2779132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59" h="1905">
                <a:moveTo>
                  <a:pt x="0" y="0"/>
                </a:moveTo>
                <a:lnTo>
                  <a:pt x="5486" y="1473"/>
                </a:lnTo>
                <a:lnTo>
                  <a:pt x="6743" y="1371"/>
                </a:lnTo>
                <a:lnTo>
                  <a:pt x="7912" y="1181"/>
                </a:lnTo>
                <a:lnTo>
                  <a:pt x="8877" y="914"/>
                </a:lnTo>
                <a:lnTo>
                  <a:pt x="9601" y="571"/>
                </a:lnTo>
                <a:lnTo>
                  <a:pt x="10033" y="19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1614224" y="282483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68" y="0"/>
                </a:moveTo>
                <a:lnTo>
                  <a:pt x="203" y="114"/>
                </a:lnTo>
                <a:lnTo>
                  <a:pt x="63" y="24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1612395" y="2759574"/>
            <a:ext cx="1270" cy="1905"/>
          </a:xfrm>
          <a:custGeom>
            <a:avLst/>
            <a:gdLst/>
            <a:ahLst/>
            <a:cxnLst/>
            <a:rect l="l" t="t" r="r" b="b"/>
            <a:pathLst>
              <a:path w="1269" h="1905">
                <a:moveTo>
                  <a:pt x="914" y="0"/>
                </a:moveTo>
                <a:lnTo>
                  <a:pt x="0" y="129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1602362" y="2760678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59" h="1905">
                <a:moveTo>
                  <a:pt x="10032" y="190"/>
                </a:moveTo>
                <a:lnTo>
                  <a:pt x="5486" y="1460"/>
                </a:lnTo>
                <a:lnTo>
                  <a:pt x="4190" y="1460"/>
                </a:lnTo>
                <a:lnTo>
                  <a:pt x="38" y="177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1611913" y="2743495"/>
            <a:ext cx="4445" cy="3175"/>
          </a:xfrm>
          <a:custGeom>
            <a:avLst/>
            <a:gdLst/>
            <a:ahLst/>
            <a:cxnLst/>
            <a:rect l="l" t="t" r="r" b="b"/>
            <a:pathLst>
              <a:path w="4444" h="3175">
                <a:moveTo>
                  <a:pt x="0" y="2743"/>
                </a:moveTo>
                <a:lnTo>
                  <a:pt x="439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1602223" y="2747788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59" h="1905">
                <a:moveTo>
                  <a:pt x="9994" y="469"/>
                </a:moveTo>
                <a:lnTo>
                  <a:pt x="5448" y="1752"/>
                </a:lnTo>
                <a:lnTo>
                  <a:pt x="4152" y="1752"/>
                </a:lnTo>
                <a:lnTo>
                  <a:pt x="0" y="469"/>
                </a:lnTo>
                <a:lnTo>
                  <a:pt x="12" y="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1612217" y="2746962"/>
            <a:ext cx="1270" cy="1905"/>
          </a:xfrm>
          <a:custGeom>
            <a:avLst/>
            <a:gdLst/>
            <a:ahLst/>
            <a:cxnLst/>
            <a:rect l="l" t="t" r="r" b="b"/>
            <a:pathLst>
              <a:path w="1269" h="1905">
                <a:moveTo>
                  <a:pt x="914" y="0"/>
                </a:moveTo>
                <a:lnTo>
                  <a:pt x="0" y="129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1613132" y="274663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68" y="0"/>
                </a:moveTo>
                <a:lnTo>
                  <a:pt x="203" y="126"/>
                </a:lnTo>
                <a:lnTo>
                  <a:pt x="63" y="24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1613500" y="2744867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2832" y="0"/>
                </a:moveTo>
                <a:lnTo>
                  <a:pt x="0" y="176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1631191" y="4108809"/>
            <a:ext cx="1270" cy="1905"/>
          </a:xfrm>
          <a:custGeom>
            <a:avLst/>
            <a:gdLst/>
            <a:ahLst/>
            <a:cxnLst/>
            <a:rect l="l" t="t" r="r" b="b"/>
            <a:pathLst>
              <a:path w="1269" h="1904">
                <a:moveTo>
                  <a:pt x="914" y="0"/>
                </a:moveTo>
                <a:lnTo>
                  <a:pt x="0" y="129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1621158" y="4109914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60" h="1904">
                <a:moveTo>
                  <a:pt x="10032" y="190"/>
                </a:moveTo>
                <a:lnTo>
                  <a:pt x="5486" y="1460"/>
                </a:lnTo>
                <a:lnTo>
                  <a:pt x="4190" y="1460"/>
                </a:lnTo>
                <a:lnTo>
                  <a:pt x="25" y="177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1631153" y="4029714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2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1631014" y="4096198"/>
            <a:ext cx="1270" cy="1905"/>
          </a:xfrm>
          <a:custGeom>
            <a:avLst/>
            <a:gdLst/>
            <a:ahLst/>
            <a:cxnLst/>
            <a:rect l="l" t="t" r="r" b="b"/>
            <a:pathLst>
              <a:path w="1269" h="1904">
                <a:moveTo>
                  <a:pt x="0" y="1295"/>
                </a:moveTo>
                <a:lnTo>
                  <a:pt x="91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1621019" y="4097011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60" h="1904">
                <a:moveTo>
                  <a:pt x="50" y="0"/>
                </a:moveTo>
                <a:lnTo>
                  <a:pt x="0" y="469"/>
                </a:lnTo>
                <a:lnTo>
                  <a:pt x="317" y="850"/>
                </a:lnTo>
                <a:lnTo>
                  <a:pt x="939" y="1181"/>
                </a:lnTo>
                <a:lnTo>
                  <a:pt x="1828" y="1460"/>
                </a:lnTo>
                <a:lnTo>
                  <a:pt x="2921" y="1650"/>
                </a:lnTo>
                <a:lnTo>
                  <a:pt x="4152" y="1765"/>
                </a:lnTo>
                <a:lnTo>
                  <a:pt x="5448" y="1765"/>
                </a:lnTo>
                <a:lnTo>
                  <a:pt x="6705" y="1650"/>
                </a:lnTo>
                <a:lnTo>
                  <a:pt x="7861" y="1460"/>
                </a:lnTo>
                <a:lnTo>
                  <a:pt x="8839" y="1193"/>
                </a:lnTo>
                <a:lnTo>
                  <a:pt x="9563" y="863"/>
                </a:lnTo>
                <a:lnTo>
                  <a:pt x="9994" y="48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1630759" y="4077758"/>
            <a:ext cx="1270" cy="1905"/>
          </a:xfrm>
          <a:custGeom>
            <a:avLst/>
            <a:gdLst/>
            <a:ahLst/>
            <a:cxnLst/>
            <a:rect l="l" t="t" r="r" b="b"/>
            <a:pathLst>
              <a:path w="1269" h="1904">
                <a:moveTo>
                  <a:pt x="914" y="0"/>
                </a:moveTo>
                <a:lnTo>
                  <a:pt x="0" y="128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1632474" y="4106714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2819" y="0"/>
                </a:moveTo>
                <a:lnTo>
                  <a:pt x="0" y="176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1620727" y="4078850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60" h="1904">
                <a:moveTo>
                  <a:pt x="10033" y="190"/>
                </a:moveTo>
                <a:lnTo>
                  <a:pt x="5486" y="1460"/>
                </a:lnTo>
                <a:lnTo>
                  <a:pt x="4191" y="1460"/>
                </a:lnTo>
                <a:lnTo>
                  <a:pt x="38" y="177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1630531" y="4061667"/>
            <a:ext cx="1270" cy="1905"/>
          </a:xfrm>
          <a:custGeom>
            <a:avLst/>
            <a:gdLst/>
            <a:ahLst/>
            <a:cxnLst/>
            <a:rect l="l" t="t" r="r" b="b"/>
            <a:pathLst>
              <a:path w="1269" h="1904">
                <a:moveTo>
                  <a:pt x="0" y="1308"/>
                </a:moveTo>
                <a:lnTo>
                  <a:pt x="91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1620498" y="4062771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60" h="1904">
                <a:moveTo>
                  <a:pt x="0" y="0"/>
                </a:moveTo>
                <a:lnTo>
                  <a:pt x="5486" y="1473"/>
                </a:lnTo>
                <a:lnTo>
                  <a:pt x="6743" y="1371"/>
                </a:lnTo>
                <a:lnTo>
                  <a:pt x="7912" y="1181"/>
                </a:lnTo>
                <a:lnTo>
                  <a:pt x="8877" y="914"/>
                </a:lnTo>
                <a:lnTo>
                  <a:pt x="9601" y="571"/>
                </a:lnTo>
                <a:lnTo>
                  <a:pt x="10033" y="20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1632106" y="410847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368" y="0"/>
                </a:moveTo>
                <a:lnTo>
                  <a:pt x="203" y="114"/>
                </a:lnTo>
                <a:lnTo>
                  <a:pt x="63" y="24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1631394" y="4030285"/>
            <a:ext cx="1270" cy="78740"/>
          </a:xfrm>
          <a:custGeom>
            <a:avLst/>
            <a:gdLst/>
            <a:ahLst/>
            <a:cxnLst/>
            <a:rect l="l" t="t" r="r" b="b"/>
            <a:pathLst>
              <a:path w="1269" h="78739">
                <a:moveTo>
                  <a:pt x="1079" y="7819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1630277" y="4043226"/>
            <a:ext cx="1270" cy="1905"/>
          </a:xfrm>
          <a:custGeom>
            <a:avLst/>
            <a:gdLst/>
            <a:ahLst/>
            <a:cxnLst/>
            <a:rect l="l" t="t" r="r" b="b"/>
            <a:pathLst>
              <a:path w="1269" h="1904">
                <a:moveTo>
                  <a:pt x="914" y="0"/>
                </a:moveTo>
                <a:lnTo>
                  <a:pt x="0" y="129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1620244" y="4044331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60" h="1904">
                <a:moveTo>
                  <a:pt x="10032" y="190"/>
                </a:moveTo>
                <a:lnTo>
                  <a:pt x="5486" y="1460"/>
                </a:lnTo>
                <a:lnTo>
                  <a:pt x="4190" y="1460"/>
                </a:lnTo>
                <a:lnTo>
                  <a:pt x="38" y="177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1629794" y="4027135"/>
            <a:ext cx="4445" cy="3175"/>
          </a:xfrm>
          <a:custGeom>
            <a:avLst/>
            <a:gdLst/>
            <a:ahLst/>
            <a:cxnLst/>
            <a:rect l="l" t="t" r="r" b="b"/>
            <a:pathLst>
              <a:path w="4444" h="3175">
                <a:moveTo>
                  <a:pt x="0" y="2755"/>
                </a:moveTo>
                <a:lnTo>
                  <a:pt x="439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1620104" y="4031428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60" h="1904">
                <a:moveTo>
                  <a:pt x="9994" y="482"/>
                </a:moveTo>
                <a:lnTo>
                  <a:pt x="5448" y="1752"/>
                </a:lnTo>
                <a:lnTo>
                  <a:pt x="4152" y="1752"/>
                </a:lnTo>
                <a:lnTo>
                  <a:pt x="0" y="469"/>
                </a:lnTo>
                <a:lnTo>
                  <a:pt x="0" y="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1630099" y="4030615"/>
            <a:ext cx="1270" cy="1905"/>
          </a:xfrm>
          <a:custGeom>
            <a:avLst/>
            <a:gdLst/>
            <a:ahLst/>
            <a:cxnLst/>
            <a:rect l="l" t="t" r="r" b="b"/>
            <a:pathLst>
              <a:path w="1269" h="1904">
                <a:moveTo>
                  <a:pt x="914" y="0"/>
                </a:moveTo>
                <a:lnTo>
                  <a:pt x="0" y="129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1631014" y="403028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380" y="0"/>
                </a:moveTo>
                <a:lnTo>
                  <a:pt x="203" y="114"/>
                </a:lnTo>
                <a:lnTo>
                  <a:pt x="63" y="24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1631394" y="4028519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2806" y="0"/>
                </a:moveTo>
                <a:lnTo>
                  <a:pt x="0" y="176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1603023" y="2807986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59" h="1905">
                <a:moveTo>
                  <a:pt x="0" y="139"/>
                </a:moveTo>
                <a:lnTo>
                  <a:pt x="5181" y="1612"/>
                </a:lnTo>
                <a:lnTo>
                  <a:pt x="6451" y="1536"/>
                </a:lnTo>
                <a:lnTo>
                  <a:pt x="10147" y="3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1602845" y="2794981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59" h="1905">
                <a:moveTo>
                  <a:pt x="0" y="139"/>
                </a:moveTo>
                <a:lnTo>
                  <a:pt x="241" y="609"/>
                </a:lnTo>
                <a:lnTo>
                  <a:pt x="5168" y="1612"/>
                </a:lnTo>
                <a:lnTo>
                  <a:pt x="6451" y="1536"/>
                </a:lnTo>
                <a:lnTo>
                  <a:pt x="10134" y="3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1609805" y="2741159"/>
            <a:ext cx="6985" cy="4445"/>
          </a:xfrm>
          <a:custGeom>
            <a:avLst/>
            <a:gdLst/>
            <a:ahLst/>
            <a:cxnLst/>
            <a:rect l="l" t="t" r="r" b="b"/>
            <a:pathLst>
              <a:path w="6984" h="4444">
                <a:moveTo>
                  <a:pt x="0" y="4051"/>
                </a:moveTo>
                <a:lnTo>
                  <a:pt x="64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1607938" y="2739787"/>
            <a:ext cx="8890" cy="5715"/>
          </a:xfrm>
          <a:custGeom>
            <a:avLst/>
            <a:gdLst/>
            <a:ahLst/>
            <a:cxnLst/>
            <a:rect l="l" t="t" r="r" b="b"/>
            <a:pathLst>
              <a:path w="8890" h="5714">
                <a:moveTo>
                  <a:pt x="8318" y="0"/>
                </a:moveTo>
                <a:lnTo>
                  <a:pt x="0" y="51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1602616" y="2778992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59" h="1905">
                <a:moveTo>
                  <a:pt x="0" y="139"/>
                </a:moveTo>
                <a:lnTo>
                  <a:pt x="5181" y="1612"/>
                </a:lnTo>
                <a:lnTo>
                  <a:pt x="6451" y="1536"/>
                </a:lnTo>
                <a:lnTo>
                  <a:pt x="10147" y="3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1602451" y="2765695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59" h="1905">
                <a:moveTo>
                  <a:pt x="63" y="165"/>
                </a:moveTo>
                <a:lnTo>
                  <a:pt x="5156" y="1905"/>
                </a:lnTo>
                <a:lnTo>
                  <a:pt x="6438" y="1828"/>
                </a:lnTo>
                <a:lnTo>
                  <a:pt x="10134" y="330"/>
                </a:lnTo>
                <a:lnTo>
                  <a:pt x="1003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1620904" y="4091626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60" h="1904">
                <a:moveTo>
                  <a:pt x="0" y="139"/>
                </a:moveTo>
                <a:lnTo>
                  <a:pt x="241" y="609"/>
                </a:lnTo>
                <a:lnTo>
                  <a:pt x="5181" y="1612"/>
                </a:lnTo>
                <a:lnTo>
                  <a:pt x="6451" y="1536"/>
                </a:lnTo>
                <a:lnTo>
                  <a:pt x="10134" y="3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1620727" y="4078621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60" h="1904">
                <a:moveTo>
                  <a:pt x="0" y="139"/>
                </a:moveTo>
                <a:lnTo>
                  <a:pt x="241" y="609"/>
                </a:lnTo>
                <a:lnTo>
                  <a:pt x="5168" y="1612"/>
                </a:lnTo>
                <a:lnTo>
                  <a:pt x="6451" y="1536"/>
                </a:lnTo>
                <a:lnTo>
                  <a:pt x="10147" y="3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1627699" y="4024798"/>
            <a:ext cx="6985" cy="4445"/>
          </a:xfrm>
          <a:custGeom>
            <a:avLst/>
            <a:gdLst/>
            <a:ahLst/>
            <a:cxnLst/>
            <a:rect l="l" t="t" r="r" b="b"/>
            <a:pathLst>
              <a:path w="6985" h="4445">
                <a:moveTo>
                  <a:pt x="0" y="4051"/>
                </a:moveTo>
                <a:lnTo>
                  <a:pt x="64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1625819" y="4023414"/>
            <a:ext cx="8890" cy="5715"/>
          </a:xfrm>
          <a:custGeom>
            <a:avLst/>
            <a:gdLst/>
            <a:ahLst/>
            <a:cxnLst/>
            <a:rect l="l" t="t" r="r" b="b"/>
            <a:pathLst>
              <a:path w="8889" h="5714">
                <a:moveTo>
                  <a:pt x="8318" y="0"/>
                </a:moveTo>
                <a:lnTo>
                  <a:pt x="0" y="521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1620320" y="4049335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60" h="1904">
                <a:moveTo>
                  <a:pt x="76" y="165"/>
                </a:moveTo>
                <a:lnTo>
                  <a:pt x="5181" y="1905"/>
                </a:lnTo>
                <a:lnTo>
                  <a:pt x="6451" y="1841"/>
                </a:lnTo>
                <a:lnTo>
                  <a:pt x="10147" y="330"/>
                </a:lnTo>
                <a:lnTo>
                  <a:pt x="1004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1620498" y="4062632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60" h="1904">
                <a:moveTo>
                  <a:pt x="0" y="139"/>
                </a:moveTo>
                <a:lnTo>
                  <a:pt x="5181" y="1612"/>
                </a:lnTo>
                <a:lnTo>
                  <a:pt x="6451" y="1536"/>
                </a:lnTo>
                <a:lnTo>
                  <a:pt x="10147" y="3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1603823" y="2808951"/>
            <a:ext cx="8890" cy="1270"/>
          </a:xfrm>
          <a:custGeom>
            <a:avLst/>
            <a:gdLst/>
            <a:ahLst/>
            <a:cxnLst/>
            <a:rect l="l" t="t" r="r" b="b"/>
            <a:pathLst>
              <a:path w="8890" h="1269">
                <a:moveTo>
                  <a:pt x="0" y="38"/>
                </a:moveTo>
                <a:lnTo>
                  <a:pt x="3886" y="863"/>
                </a:lnTo>
                <a:lnTo>
                  <a:pt x="5130" y="825"/>
                </a:lnTo>
                <a:lnTo>
                  <a:pt x="6324" y="685"/>
                </a:lnTo>
                <a:lnTo>
                  <a:pt x="7366" y="457"/>
                </a:lnTo>
                <a:lnTo>
                  <a:pt x="8166" y="165"/>
                </a:lnTo>
                <a:lnTo>
                  <a:pt x="845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1621704" y="4092591"/>
            <a:ext cx="8890" cy="1270"/>
          </a:xfrm>
          <a:custGeom>
            <a:avLst/>
            <a:gdLst/>
            <a:ahLst/>
            <a:cxnLst/>
            <a:rect l="l" t="t" r="r" b="b"/>
            <a:pathLst>
              <a:path w="8889" h="1270">
                <a:moveTo>
                  <a:pt x="0" y="38"/>
                </a:moveTo>
                <a:lnTo>
                  <a:pt x="3886" y="863"/>
                </a:lnTo>
                <a:lnTo>
                  <a:pt x="5130" y="825"/>
                </a:lnTo>
                <a:lnTo>
                  <a:pt x="6324" y="685"/>
                </a:lnTo>
                <a:lnTo>
                  <a:pt x="7366" y="457"/>
                </a:lnTo>
                <a:lnTo>
                  <a:pt x="8178" y="165"/>
                </a:lnTo>
                <a:lnTo>
                  <a:pt x="845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2149415" y="2820419"/>
            <a:ext cx="11430" cy="783590"/>
          </a:xfrm>
          <a:custGeom>
            <a:avLst/>
            <a:gdLst/>
            <a:ahLst/>
            <a:cxnLst/>
            <a:rect l="l" t="t" r="r" b="b"/>
            <a:pathLst>
              <a:path w="11430" h="783589">
                <a:moveTo>
                  <a:pt x="10909" y="78348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1614491" y="2613028"/>
            <a:ext cx="657225" cy="91440"/>
          </a:xfrm>
          <a:custGeom>
            <a:avLst/>
            <a:gdLst/>
            <a:ahLst/>
            <a:cxnLst/>
            <a:rect l="l" t="t" r="r" b="b"/>
            <a:pathLst>
              <a:path w="657225" h="91439">
                <a:moveTo>
                  <a:pt x="0" y="0"/>
                </a:moveTo>
                <a:lnTo>
                  <a:pt x="657021" y="9081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1614491" y="2613028"/>
            <a:ext cx="24765" cy="1753235"/>
          </a:xfrm>
          <a:custGeom>
            <a:avLst/>
            <a:gdLst/>
            <a:ahLst/>
            <a:cxnLst/>
            <a:rect l="l" t="t" r="r" b="b"/>
            <a:pathLst>
              <a:path w="24764" h="1753235">
                <a:moveTo>
                  <a:pt x="24422" y="175282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1638913" y="4365857"/>
            <a:ext cx="614680" cy="85090"/>
          </a:xfrm>
          <a:custGeom>
            <a:avLst/>
            <a:gdLst/>
            <a:ahLst/>
            <a:cxnLst/>
            <a:rect l="l" t="t" r="r" b="b"/>
            <a:pathLst>
              <a:path w="614680" h="85089">
                <a:moveTo>
                  <a:pt x="614197" y="8489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1758991" y="3541678"/>
            <a:ext cx="399415" cy="55244"/>
          </a:xfrm>
          <a:custGeom>
            <a:avLst/>
            <a:gdLst/>
            <a:ahLst/>
            <a:cxnLst/>
            <a:rect l="l" t="t" r="r" b="b"/>
            <a:pathLst>
              <a:path w="399414" h="55245">
                <a:moveTo>
                  <a:pt x="0" y="0"/>
                </a:moveTo>
                <a:lnTo>
                  <a:pt x="398881" y="551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1755296" y="3544777"/>
            <a:ext cx="404495" cy="55880"/>
          </a:xfrm>
          <a:custGeom>
            <a:avLst/>
            <a:gdLst/>
            <a:ahLst/>
            <a:cxnLst/>
            <a:rect l="l" t="t" r="r" b="b"/>
            <a:pathLst>
              <a:path w="404494" h="55879">
                <a:moveTo>
                  <a:pt x="0" y="0"/>
                </a:moveTo>
                <a:lnTo>
                  <a:pt x="404190" y="5586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1748234" y="2768667"/>
            <a:ext cx="10795" cy="773430"/>
          </a:xfrm>
          <a:custGeom>
            <a:avLst/>
            <a:gdLst/>
            <a:ahLst/>
            <a:cxnLst/>
            <a:rect l="l" t="t" r="r" b="b"/>
            <a:pathLst>
              <a:path w="10794" h="773429">
                <a:moveTo>
                  <a:pt x="10756" y="77301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1755296" y="3541678"/>
            <a:ext cx="3810" cy="3175"/>
          </a:xfrm>
          <a:custGeom>
            <a:avLst/>
            <a:gdLst/>
            <a:ahLst/>
            <a:cxnLst/>
            <a:rect l="l" t="t" r="r" b="b"/>
            <a:pathLst>
              <a:path w="3810" h="3175">
                <a:moveTo>
                  <a:pt x="3695" y="0"/>
                </a:moveTo>
                <a:lnTo>
                  <a:pt x="3441" y="177"/>
                </a:lnTo>
                <a:lnTo>
                  <a:pt x="3124" y="406"/>
                </a:lnTo>
                <a:lnTo>
                  <a:pt x="2755" y="698"/>
                </a:lnTo>
                <a:lnTo>
                  <a:pt x="2311" y="1041"/>
                </a:lnTo>
                <a:lnTo>
                  <a:pt x="1866" y="1435"/>
                </a:lnTo>
                <a:lnTo>
                  <a:pt x="1396" y="1841"/>
                </a:lnTo>
                <a:lnTo>
                  <a:pt x="914" y="2260"/>
                </a:lnTo>
                <a:lnTo>
                  <a:pt x="431" y="2679"/>
                </a:lnTo>
                <a:lnTo>
                  <a:pt x="0" y="309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1751829" y="3544777"/>
            <a:ext cx="3810" cy="3175"/>
          </a:xfrm>
          <a:custGeom>
            <a:avLst/>
            <a:gdLst/>
            <a:ahLst/>
            <a:cxnLst/>
            <a:rect l="l" t="t" r="r" b="b"/>
            <a:pathLst>
              <a:path w="3810" h="3175">
                <a:moveTo>
                  <a:pt x="0" y="2933"/>
                </a:moveTo>
                <a:lnTo>
                  <a:pt x="2539" y="838"/>
                </a:lnTo>
                <a:lnTo>
                  <a:pt x="3009" y="419"/>
                </a:lnTo>
                <a:lnTo>
                  <a:pt x="34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1744450" y="2766254"/>
            <a:ext cx="11430" cy="779145"/>
          </a:xfrm>
          <a:custGeom>
            <a:avLst/>
            <a:gdLst/>
            <a:ahLst/>
            <a:cxnLst/>
            <a:rect l="l" t="t" r="r" b="b"/>
            <a:pathLst>
              <a:path w="11430" h="779145">
                <a:moveTo>
                  <a:pt x="10845" y="77852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1746888" y="3547710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940" y="0"/>
                </a:moveTo>
                <a:lnTo>
                  <a:pt x="2908" y="1638"/>
                </a:lnTo>
                <a:lnTo>
                  <a:pt x="2425" y="2057"/>
                </a:lnTo>
                <a:lnTo>
                  <a:pt x="1955" y="2476"/>
                </a:lnTo>
                <a:lnTo>
                  <a:pt x="1511" y="2895"/>
                </a:lnTo>
                <a:lnTo>
                  <a:pt x="1104" y="3276"/>
                </a:lnTo>
                <a:lnTo>
                  <a:pt x="0" y="449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2157886" y="3597519"/>
            <a:ext cx="1905" cy="3175"/>
          </a:xfrm>
          <a:custGeom>
            <a:avLst/>
            <a:gdLst/>
            <a:ahLst/>
            <a:cxnLst/>
            <a:rect l="l" t="t" r="r" b="b"/>
            <a:pathLst>
              <a:path w="1905" h="3175">
                <a:moveTo>
                  <a:pt x="0" y="0"/>
                </a:moveTo>
                <a:lnTo>
                  <a:pt x="88" y="546"/>
                </a:lnTo>
                <a:lnTo>
                  <a:pt x="241" y="1015"/>
                </a:lnTo>
                <a:lnTo>
                  <a:pt x="495" y="1523"/>
                </a:lnTo>
                <a:lnTo>
                  <a:pt x="800" y="2057"/>
                </a:lnTo>
                <a:lnTo>
                  <a:pt x="1181" y="2590"/>
                </a:lnTo>
                <a:lnTo>
                  <a:pt x="1600" y="31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1744450" y="2766254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3213" y="2336"/>
                </a:moveTo>
                <a:lnTo>
                  <a:pt x="2806" y="2235"/>
                </a:lnTo>
                <a:lnTo>
                  <a:pt x="457" y="52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2147103" y="2822134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5">
                <a:moveTo>
                  <a:pt x="1549" y="0"/>
                </a:moveTo>
                <a:lnTo>
                  <a:pt x="1130" y="381"/>
                </a:lnTo>
                <a:lnTo>
                  <a:pt x="774" y="749"/>
                </a:lnTo>
                <a:lnTo>
                  <a:pt x="457" y="1054"/>
                </a:lnTo>
                <a:lnTo>
                  <a:pt x="241" y="1308"/>
                </a:lnTo>
                <a:lnTo>
                  <a:pt x="88" y="1511"/>
                </a:lnTo>
                <a:lnTo>
                  <a:pt x="0" y="165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2159486" y="3600644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812" y="1079"/>
                </a:moveTo>
                <a:lnTo>
                  <a:pt x="431" y="533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2148653" y="2822134"/>
            <a:ext cx="11430" cy="778510"/>
          </a:xfrm>
          <a:custGeom>
            <a:avLst/>
            <a:gdLst/>
            <a:ahLst/>
            <a:cxnLst/>
            <a:rect l="l" t="t" r="r" b="b"/>
            <a:pathLst>
              <a:path w="11430" h="778510">
                <a:moveTo>
                  <a:pt x="10833" y="77851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1741783" y="2764082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2666" y="2171"/>
                </a:moveTo>
                <a:lnTo>
                  <a:pt x="266" y="127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1744450" y="2766254"/>
            <a:ext cx="404495" cy="55880"/>
          </a:xfrm>
          <a:custGeom>
            <a:avLst/>
            <a:gdLst/>
            <a:ahLst/>
            <a:cxnLst/>
            <a:rect l="l" t="t" r="r" b="b"/>
            <a:pathLst>
              <a:path w="404494" h="55880">
                <a:moveTo>
                  <a:pt x="0" y="0"/>
                </a:moveTo>
                <a:lnTo>
                  <a:pt x="404202" y="558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2148653" y="2821372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0" y="762"/>
                </a:moveTo>
                <a:lnTo>
                  <a:pt x="406" y="368"/>
                </a:lnTo>
                <a:lnTo>
                  <a:pt x="77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2160870" y="3604759"/>
            <a:ext cx="5715" cy="5715"/>
          </a:xfrm>
          <a:custGeom>
            <a:avLst/>
            <a:gdLst/>
            <a:ahLst/>
            <a:cxnLst/>
            <a:rect l="l" t="t" r="r" b="b"/>
            <a:pathLst>
              <a:path w="5714" h="5714">
                <a:moveTo>
                  <a:pt x="0" y="0"/>
                </a:moveTo>
                <a:lnTo>
                  <a:pt x="76" y="507"/>
                </a:lnTo>
                <a:lnTo>
                  <a:pt x="4749" y="5372"/>
                </a:lnTo>
                <a:lnTo>
                  <a:pt x="5067" y="5372"/>
                </a:lnTo>
                <a:lnTo>
                  <a:pt x="5308" y="528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2155117" y="2815784"/>
            <a:ext cx="11430" cy="794385"/>
          </a:xfrm>
          <a:custGeom>
            <a:avLst/>
            <a:gdLst/>
            <a:ahLst/>
            <a:cxnLst/>
            <a:rect l="l" t="t" r="r" b="b"/>
            <a:pathLst>
              <a:path w="11430" h="794385">
                <a:moveTo>
                  <a:pt x="11061" y="79425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1735839" y="2757884"/>
            <a:ext cx="5080" cy="6350"/>
          </a:xfrm>
          <a:custGeom>
            <a:avLst/>
            <a:gdLst/>
            <a:ahLst/>
            <a:cxnLst/>
            <a:rect l="l" t="t" r="r" b="b"/>
            <a:pathLst>
              <a:path w="5080" h="6350">
                <a:moveTo>
                  <a:pt x="4737" y="6032"/>
                </a:moveTo>
                <a:lnTo>
                  <a:pt x="0" y="774"/>
                </a:lnTo>
                <a:lnTo>
                  <a:pt x="0" y="431"/>
                </a:lnTo>
                <a:lnTo>
                  <a:pt x="88" y="165"/>
                </a:lnTo>
                <a:lnTo>
                  <a:pt x="2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2149948" y="2815784"/>
            <a:ext cx="5715" cy="5080"/>
          </a:xfrm>
          <a:custGeom>
            <a:avLst/>
            <a:gdLst/>
            <a:ahLst/>
            <a:cxnLst/>
            <a:rect l="l" t="t" r="r" b="b"/>
            <a:pathLst>
              <a:path w="5714" h="5080">
                <a:moveTo>
                  <a:pt x="5168" y="0"/>
                </a:moveTo>
                <a:lnTo>
                  <a:pt x="4927" y="177"/>
                </a:lnTo>
                <a:lnTo>
                  <a:pt x="4610" y="406"/>
                </a:lnTo>
                <a:lnTo>
                  <a:pt x="4229" y="698"/>
                </a:lnTo>
                <a:lnTo>
                  <a:pt x="3810" y="1041"/>
                </a:lnTo>
                <a:lnTo>
                  <a:pt x="3352" y="1422"/>
                </a:lnTo>
                <a:lnTo>
                  <a:pt x="2870" y="1828"/>
                </a:lnTo>
                <a:lnTo>
                  <a:pt x="2413" y="2247"/>
                </a:lnTo>
                <a:lnTo>
                  <a:pt x="1930" y="2667"/>
                </a:lnTo>
                <a:lnTo>
                  <a:pt x="1485" y="3073"/>
                </a:lnTo>
                <a:lnTo>
                  <a:pt x="1092" y="3467"/>
                </a:lnTo>
                <a:lnTo>
                  <a:pt x="736" y="3810"/>
                </a:lnTo>
                <a:lnTo>
                  <a:pt x="431" y="4127"/>
                </a:lnTo>
                <a:lnTo>
                  <a:pt x="215" y="4368"/>
                </a:lnTo>
                <a:lnTo>
                  <a:pt x="63" y="4559"/>
                </a:lnTo>
                <a:lnTo>
                  <a:pt x="0" y="468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1736119" y="2757884"/>
            <a:ext cx="419100" cy="58419"/>
          </a:xfrm>
          <a:custGeom>
            <a:avLst/>
            <a:gdLst/>
            <a:ahLst/>
            <a:cxnLst/>
            <a:rect l="l" t="t" r="r" b="b"/>
            <a:pathLst>
              <a:path w="419100" h="58419">
                <a:moveTo>
                  <a:pt x="0" y="0"/>
                </a:moveTo>
                <a:lnTo>
                  <a:pt x="418998" y="578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1760185" y="3685823"/>
            <a:ext cx="6350" cy="427355"/>
          </a:xfrm>
          <a:custGeom>
            <a:avLst/>
            <a:gdLst/>
            <a:ahLst/>
            <a:cxnLst/>
            <a:rect l="l" t="t" r="r" b="b"/>
            <a:pathLst>
              <a:path w="6350" h="427354">
                <a:moveTo>
                  <a:pt x="5943" y="42683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1756401" y="3683410"/>
            <a:ext cx="6350" cy="432434"/>
          </a:xfrm>
          <a:custGeom>
            <a:avLst/>
            <a:gdLst/>
            <a:ahLst/>
            <a:cxnLst/>
            <a:rect l="l" t="t" r="r" b="b"/>
            <a:pathLst>
              <a:path w="6350" h="432435">
                <a:moveTo>
                  <a:pt x="6019" y="43234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1766129" y="4112657"/>
            <a:ext cx="398145" cy="55244"/>
          </a:xfrm>
          <a:custGeom>
            <a:avLst/>
            <a:gdLst/>
            <a:ahLst/>
            <a:cxnLst/>
            <a:rect l="l" t="t" r="r" b="b"/>
            <a:pathLst>
              <a:path w="398144" h="55245">
                <a:moveTo>
                  <a:pt x="0" y="0"/>
                </a:moveTo>
                <a:lnTo>
                  <a:pt x="398056" y="550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1762420" y="4112657"/>
            <a:ext cx="3810" cy="3175"/>
          </a:xfrm>
          <a:custGeom>
            <a:avLst/>
            <a:gdLst/>
            <a:ahLst/>
            <a:cxnLst/>
            <a:rect l="l" t="t" r="r" b="b"/>
            <a:pathLst>
              <a:path w="3810" h="3175">
                <a:moveTo>
                  <a:pt x="3708" y="0"/>
                </a:moveTo>
                <a:lnTo>
                  <a:pt x="3454" y="165"/>
                </a:lnTo>
                <a:lnTo>
                  <a:pt x="3136" y="406"/>
                </a:lnTo>
                <a:lnTo>
                  <a:pt x="2755" y="711"/>
                </a:lnTo>
                <a:lnTo>
                  <a:pt x="2336" y="1054"/>
                </a:lnTo>
                <a:lnTo>
                  <a:pt x="1866" y="1422"/>
                </a:lnTo>
                <a:lnTo>
                  <a:pt x="1396" y="1841"/>
                </a:lnTo>
                <a:lnTo>
                  <a:pt x="901" y="2273"/>
                </a:lnTo>
                <a:lnTo>
                  <a:pt x="444" y="2692"/>
                </a:lnTo>
                <a:lnTo>
                  <a:pt x="0" y="309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1758953" y="4115756"/>
            <a:ext cx="3810" cy="3175"/>
          </a:xfrm>
          <a:custGeom>
            <a:avLst/>
            <a:gdLst/>
            <a:ahLst/>
            <a:cxnLst/>
            <a:rect l="l" t="t" r="r" b="b"/>
            <a:pathLst>
              <a:path w="3810" h="3175">
                <a:moveTo>
                  <a:pt x="0" y="2933"/>
                </a:moveTo>
                <a:lnTo>
                  <a:pt x="317" y="2705"/>
                </a:lnTo>
                <a:lnTo>
                  <a:pt x="698" y="2412"/>
                </a:lnTo>
                <a:lnTo>
                  <a:pt x="1117" y="2057"/>
                </a:lnTo>
                <a:lnTo>
                  <a:pt x="1587" y="1676"/>
                </a:lnTo>
                <a:lnTo>
                  <a:pt x="2057" y="1269"/>
                </a:lnTo>
                <a:lnTo>
                  <a:pt x="2552" y="850"/>
                </a:lnTo>
                <a:lnTo>
                  <a:pt x="3009" y="419"/>
                </a:lnTo>
                <a:lnTo>
                  <a:pt x="34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1762420" y="4115756"/>
            <a:ext cx="403860" cy="55880"/>
          </a:xfrm>
          <a:custGeom>
            <a:avLst/>
            <a:gdLst/>
            <a:ahLst/>
            <a:cxnLst/>
            <a:rect l="l" t="t" r="r" b="b"/>
            <a:pathLst>
              <a:path w="403860" h="55879">
                <a:moveTo>
                  <a:pt x="0" y="0"/>
                </a:moveTo>
                <a:lnTo>
                  <a:pt x="403377" y="5575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1754013" y="4118690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940" y="0"/>
                </a:moveTo>
                <a:lnTo>
                  <a:pt x="4622" y="228"/>
                </a:lnTo>
                <a:lnTo>
                  <a:pt x="4254" y="520"/>
                </a:lnTo>
                <a:lnTo>
                  <a:pt x="3835" y="863"/>
                </a:lnTo>
                <a:lnTo>
                  <a:pt x="3378" y="1231"/>
                </a:lnTo>
                <a:lnTo>
                  <a:pt x="2908" y="1638"/>
                </a:lnTo>
                <a:lnTo>
                  <a:pt x="2425" y="2057"/>
                </a:lnTo>
                <a:lnTo>
                  <a:pt x="1955" y="2489"/>
                </a:lnTo>
                <a:lnTo>
                  <a:pt x="1511" y="2895"/>
                </a:lnTo>
                <a:lnTo>
                  <a:pt x="0" y="449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1756401" y="3683410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3213" y="2336"/>
                </a:moveTo>
                <a:lnTo>
                  <a:pt x="2819" y="2235"/>
                </a:lnTo>
                <a:lnTo>
                  <a:pt x="444" y="507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2164185" y="4168372"/>
            <a:ext cx="1905" cy="3175"/>
          </a:xfrm>
          <a:custGeom>
            <a:avLst/>
            <a:gdLst/>
            <a:ahLst/>
            <a:cxnLst/>
            <a:rect l="l" t="t" r="r" b="b"/>
            <a:pathLst>
              <a:path w="1905" h="3175">
                <a:moveTo>
                  <a:pt x="0" y="0"/>
                </a:moveTo>
                <a:lnTo>
                  <a:pt x="0" y="139"/>
                </a:lnTo>
                <a:lnTo>
                  <a:pt x="101" y="546"/>
                </a:lnTo>
                <a:lnTo>
                  <a:pt x="253" y="1016"/>
                </a:lnTo>
                <a:lnTo>
                  <a:pt x="495" y="1524"/>
                </a:lnTo>
                <a:lnTo>
                  <a:pt x="812" y="2070"/>
                </a:lnTo>
                <a:lnTo>
                  <a:pt x="1193" y="2590"/>
                </a:lnTo>
                <a:lnTo>
                  <a:pt x="1612" y="313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2158229" y="3739163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1536" y="0"/>
                </a:moveTo>
                <a:lnTo>
                  <a:pt x="1130" y="393"/>
                </a:lnTo>
                <a:lnTo>
                  <a:pt x="761" y="749"/>
                </a:lnTo>
                <a:lnTo>
                  <a:pt x="457" y="1066"/>
                </a:lnTo>
                <a:lnTo>
                  <a:pt x="241" y="1308"/>
                </a:lnTo>
                <a:lnTo>
                  <a:pt x="88" y="1498"/>
                </a:lnTo>
                <a:lnTo>
                  <a:pt x="0" y="163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1753734" y="3681238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2666" y="2171"/>
                </a:moveTo>
                <a:lnTo>
                  <a:pt x="266" y="114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1756401" y="3683410"/>
            <a:ext cx="403860" cy="55880"/>
          </a:xfrm>
          <a:custGeom>
            <a:avLst/>
            <a:gdLst/>
            <a:ahLst/>
            <a:cxnLst/>
            <a:rect l="l" t="t" r="r" b="b"/>
            <a:pathLst>
              <a:path w="403860" h="55879">
                <a:moveTo>
                  <a:pt x="0" y="0"/>
                </a:moveTo>
                <a:lnTo>
                  <a:pt x="403364" y="5575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2165798" y="4171509"/>
            <a:ext cx="1905" cy="2540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1346" y="2108"/>
                </a:moveTo>
                <a:lnTo>
                  <a:pt x="1117" y="1625"/>
                </a:lnTo>
                <a:lnTo>
                  <a:pt x="800" y="1079"/>
                </a:lnTo>
                <a:lnTo>
                  <a:pt x="419" y="52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2159765" y="3737842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320"/>
                </a:moveTo>
                <a:lnTo>
                  <a:pt x="419" y="927"/>
                </a:lnTo>
                <a:lnTo>
                  <a:pt x="787" y="571"/>
                </a:lnTo>
                <a:lnTo>
                  <a:pt x="1092" y="253"/>
                </a:lnTo>
                <a:lnTo>
                  <a:pt x="130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2159765" y="3739163"/>
            <a:ext cx="6350" cy="432434"/>
          </a:xfrm>
          <a:custGeom>
            <a:avLst/>
            <a:gdLst/>
            <a:ahLst/>
            <a:cxnLst/>
            <a:rect l="l" t="t" r="r" b="b"/>
            <a:pathLst>
              <a:path w="6350" h="432435">
                <a:moveTo>
                  <a:pt x="6032" y="43234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1747790" y="3675028"/>
            <a:ext cx="5080" cy="6350"/>
          </a:xfrm>
          <a:custGeom>
            <a:avLst/>
            <a:gdLst/>
            <a:ahLst/>
            <a:cxnLst/>
            <a:rect l="l" t="t" r="r" b="b"/>
            <a:pathLst>
              <a:path w="5080" h="6350">
                <a:moveTo>
                  <a:pt x="4749" y="6032"/>
                </a:moveTo>
                <a:lnTo>
                  <a:pt x="0" y="787"/>
                </a:lnTo>
                <a:lnTo>
                  <a:pt x="0" y="444"/>
                </a:lnTo>
                <a:lnTo>
                  <a:pt x="88" y="177"/>
                </a:lnTo>
                <a:lnTo>
                  <a:pt x="26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1748057" y="3675028"/>
            <a:ext cx="418465" cy="58419"/>
          </a:xfrm>
          <a:custGeom>
            <a:avLst/>
            <a:gdLst/>
            <a:ahLst/>
            <a:cxnLst/>
            <a:rect l="l" t="t" r="r" b="b"/>
            <a:pathLst>
              <a:path w="418464" h="58420">
                <a:moveTo>
                  <a:pt x="0" y="0"/>
                </a:moveTo>
                <a:lnTo>
                  <a:pt x="418185" y="5779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2167169" y="4175624"/>
            <a:ext cx="5715" cy="5715"/>
          </a:xfrm>
          <a:custGeom>
            <a:avLst/>
            <a:gdLst/>
            <a:ahLst/>
            <a:cxnLst/>
            <a:rect l="l" t="t" r="r" b="b"/>
            <a:pathLst>
              <a:path w="5714" h="5714">
                <a:moveTo>
                  <a:pt x="0" y="0"/>
                </a:moveTo>
                <a:lnTo>
                  <a:pt x="88" y="507"/>
                </a:lnTo>
                <a:lnTo>
                  <a:pt x="4749" y="5372"/>
                </a:lnTo>
                <a:lnTo>
                  <a:pt x="5067" y="5372"/>
                </a:lnTo>
                <a:lnTo>
                  <a:pt x="5321" y="529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2166242" y="3732826"/>
            <a:ext cx="6350" cy="448309"/>
          </a:xfrm>
          <a:custGeom>
            <a:avLst/>
            <a:gdLst/>
            <a:ahLst/>
            <a:cxnLst/>
            <a:rect l="l" t="t" r="r" b="b"/>
            <a:pathLst>
              <a:path w="6350" h="448310">
                <a:moveTo>
                  <a:pt x="6248" y="44809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2161073" y="3732826"/>
            <a:ext cx="5715" cy="5080"/>
          </a:xfrm>
          <a:custGeom>
            <a:avLst/>
            <a:gdLst/>
            <a:ahLst/>
            <a:cxnLst/>
            <a:rect l="l" t="t" r="r" b="b"/>
            <a:pathLst>
              <a:path w="5714" h="5079">
                <a:moveTo>
                  <a:pt x="5168" y="0"/>
                </a:moveTo>
                <a:lnTo>
                  <a:pt x="4927" y="165"/>
                </a:lnTo>
                <a:lnTo>
                  <a:pt x="4610" y="406"/>
                </a:lnTo>
                <a:lnTo>
                  <a:pt x="4229" y="698"/>
                </a:lnTo>
                <a:lnTo>
                  <a:pt x="3810" y="1041"/>
                </a:lnTo>
                <a:lnTo>
                  <a:pt x="3352" y="1409"/>
                </a:lnTo>
                <a:lnTo>
                  <a:pt x="1092" y="3467"/>
                </a:lnTo>
                <a:lnTo>
                  <a:pt x="736" y="3809"/>
                </a:lnTo>
                <a:lnTo>
                  <a:pt x="431" y="4114"/>
                </a:lnTo>
                <a:lnTo>
                  <a:pt x="215" y="4368"/>
                </a:lnTo>
                <a:lnTo>
                  <a:pt x="63" y="4546"/>
                </a:lnTo>
                <a:lnTo>
                  <a:pt x="0" y="468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2233736" y="2699186"/>
            <a:ext cx="0" cy="14604"/>
          </a:xfrm>
          <a:custGeom>
            <a:avLst/>
            <a:gdLst/>
            <a:ahLst/>
            <a:cxnLst/>
            <a:rect l="l" t="t" r="r" b="b"/>
            <a:pathLst>
              <a:path h="14605">
                <a:moveTo>
                  <a:pt x="0" y="0"/>
                </a:moveTo>
                <a:lnTo>
                  <a:pt x="0" y="1398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2231800" y="2703084"/>
            <a:ext cx="6985" cy="12065"/>
          </a:xfrm>
          <a:custGeom>
            <a:avLst/>
            <a:gdLst/>
            <a:ahLst/>
            <a:cxnLst/>
            <a:rect l="l" t="t" r="r" b="b"/>
            <a:pathLst>
              <a:path w="6985" h="12064">
                <a:moveTo>
                  <a:pt x="6476" y="11480"/>
                </a:moveTo>
                <a:lnTo>
                  <a:pt x="0" y="2260"/>
                </a:lnTo>
                <a:lnTo>
                  <a:pt x="571" y="1016"/>
                </a:lnTo>
                <a:lnTo>
                  <a:pt x="18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2232930" y="2700798"/>
            <a:ext cx="1905" cy="2540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673" y="2285"/>
                </a:moveTo>
                <a:lnTo>
                  <a:pt x="1435" y="1625"/>
                </a:lnTo>
                <a:lnTo>
                  <a:pt x="1460" y="977"/>
                </a:lnTo>
                <a:lnTo>
                  <a:pt x="952" y="482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2248754" y="3375320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-901" y="120"/>
                </a:moveTo>
                <a:lnTo>
                  <a:pt x="1003" y="1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2238277" y="2714565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-901" y="514"/>
                </a:moveTo>
                <a:lnTo>
                  <a:pt x="914" y="5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2237616" y="2714565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1955" y="2044"/>
                </a:moveTo>
                <a:lnTo>
                  <a:pt x="2095" y="1752"/>
                </a:lnTo>
                <a:lnTo>
                  <a:pt x="1841" y="1498"/>
                </a:lnTo>
                <a:lnTo>
                  <a:pt x="787" y="1079"/>
                </a:lnTo>
                <a:lnTo>
                  <a:pt x="279" y="863"/>
                </a:lnTo>
                <a:lnTo>
                  <a:pt x="0" y="622"/>
                </a:lnTo>
                <a:lnTo>
                  <a:pt x="0" y="431"/>
                </a:lnTo>
                <a:lnTo>
                  <a:pt x="203" y="228"/>
                </a:lnTo>
                <a:lnTo>
                  <a:pt x="6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2238048" y="3365592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4" h="10160">
                <a:moveTo>
                  <a:pt x="63" y="0"/>
                </a:moveTo>
                <a:lnTo>
                  <a:pt x="0" y="546"/>
                </a:lnTo>
                <a:lnTo>
                  <a:pt x="838" y="2743"/>
                </a:lnTo>
                <a:lnTo>
                  <a:pt x="2920" y="5105"/>
                </a:lnTo>
                <a:lnTo>
                  <a:pt x="6210" y="7518"/>
                </a:lnTo>
                <a:lnTo>
                  <a:pt x="10706" y="99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2239572" y="2716609"/>
            <a:ext cx="9525" cy="659130"/>
          </a:xfrm>
          <a:custGeom>
            <a:avLst/>
            <a:gdLst/>
            <a:ahLst/>
            <a:cxnLst/>
            <a:rect l="l" t="t" r="r" b="b"/>
            <a:pathLst>
              <a:path w="9525" h="659129">
                <a:moveTo>
                  <a:pt x="0" y="0"/>
                </a:moveTo>
                <a:lnTo>
                  <a:pt x="9182" y="65895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2228866" y="2700798"/>
            <a:ext cx="10795" cy="15875"/>
          </a:xfrm>
          <a:custGeom>
            <a:avLst/>
            <a:gdLst/>
            <a:ahLst/>
            <a:cxnLst/>
            <a:rect l="l" t="t" r="r" b="b"/>
            <a:pathLst>
              <a:path w="10794" h="15875">
                <a:moveTo>
                  <a:pt x="4064" y="0"/>
                </a:moveTo>
                <a:lnTo>
                  <a:pt x="1600" y="2082"/>
                </a:lnTo>
                <a:lnTo>
                  <a:pt x="241" y="4203"/>
                </a:lnTo>
                <a:lnTo>
                  <a:pt x="0" y="6375"/>
                </a:lnTo>
                <a:lnTo>
                  <a:pt x="850" y="8585"/>
                </a:lnTo>
                <a:lnTo>
                  <a:pt x="2933" y="10947"/>
                </a:lnTo>
                <a:lnTo>
                  <a:pt x="6210" y="13360"/>
                </a:lnTo>
                <a:lnTo>
                  <a:pt x="10706" y="1581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2264134" y="4468727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  <a:lnTo>
                  <a:pt x="12" y="1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2264159" y="446948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  <a:lnTo>
                  <a:pt x="139" y="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2251993" y="3577809"/>
            <a:ext cx="12700" cy="892175"/>
          </a:xfrm>
          <a:custGeom>
            <a:avLst/>
            <a:gdLst/>
            <a:ahLst/>
            <a:cxnLst/>
            <a:rect l="l" t="t" r="r" b="b"/>
            <a:pathLst>
              <a:path w="12700" h="892175">
                <a:moveTo>
                  <a:pt x="0" y="0"/>
                </a:moveTo>
                <a:lnTo>
                  <a:pt x="12420" y="8917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2264413" y="4469603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0" y="0"/>
                </a:moveTo>
                <a:lnTo>
                  <a:pt x="3441" y="8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2267880" y="4470543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0" y="0"/>
                </a:moveTo>
                <a:lnTo>
                  <a:pt x="25" y="139"/>
                </a:lnTo>
                <a:lnTo>
                  <a:pt x="254" y="330"/>
                </a:lnTo>
                <a:lnTo>
                  <a:pt x="1143" y="622"/>
                </a:lnTo>
                <a:lnTo>
                  <a:pt x="2400" y="800"/>
                </a:lnTo>
                <a:lnTo>
                  <a:pt x="3746" y="83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2259206" y="3579600"/>
            <a:ext cx="12700" cy="892175"/>
          </a:xfrm>
          <a:custGeom>
            <a:avLst/>
            <a:gdLst/>
            <a:ahLst/>
            <a:cxnLst/>
            <a:rect l="l" t="t" r="r" b="b"/>
            <a:pathLst>
              <a:path w="12700" h="892175">
                <a:moveTo>
                  <a:pt x="0" y="0"/>
                </a:moveTo>
                <a:lnTo>
                  <a:pt x="12420" y="8917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2271627" y="4471381"/>
            <a:ext cx="13970" cy="3175"/>
          </a:xfrm>
          <a:custGeom>
            <a:avLst/>
            <a:gdLst/>
            <a:ahLst/>
            <a:cxnLst/>
            <a:rect l="l" t="t" r="r" b="b"/>
            <a:pathLst>
              <a:path w="13969" h="3175">
                <a:moveTo>
                  <a:pt x="0" y="0"/>
                </a:moveTo>
                <a:lnTo>
                  <a:pt x="3390" y="761"/>
                </a:lnTo>
                <a:lnTo>
                  <a:pt x="7188" y="1536"/>
                </a:lnTo>
                <a:lnTo>
                  <a:pt x="13944" y="279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2251701" y="3576946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25" y="1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2251726" y="3577707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266" y="101"/>
                </a:moveTo>
                <a:lnTo>
                  <a:pt x="63" y="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2251993" y="3577809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3441" y="87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2255460" y="3578762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3746" y="838"/>
                </a:moveTo>
                <a:lnTo>
                  <a:pt x="2400" y="800"/>
                </a:lnTo>
                <a:lnTo>
                  <a:pt x="1142" y="622"/>
                </a:lnTo>
                <a:lnTo>
                  <a:pt x="241" y="330"/>
                </a:lnTo>
                <a:lnTo>
                  <a:pt x="12" y="139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2259206" y="3579600"/>
            <a:ext cx="13970" cy="3175"/>
          </a:xfrm>
          <a:custGeom>
            <a:avLst/>
            <a:gdLst/>
            <a:ahLst/>
            <a:cxnLst/>
            <a:rect l="l" t="t" r="r" b="b"/>
            <a:pathLst>
              <a:path w="13969" h="3175">
                <a:moveTo>
                  <a:pt x="13944" y="2781"/>
                </a:moveTo>
                <a:lnTo>
                  <a:pt x="9525" y="1981"/>
                </a:lnTo>
                <a:lnTo>
                  <a:pt x="5511" y="1193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2239661" y="2699109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8567"/>
                </a:lnTo>
              </a:path>
            </a:pathLst>
          </a:custGeom>
          <a:ln w="41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2247294" y="2700353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84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2269112" y="2704519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-901" y="374"/>
                </a:moveTo>
                <a:lnTo>
                  <a:pt x="914" y="37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2264375" y="2707745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-901" y="323"/>
                </a:moveTo>
                <a:lnTo>
                  <a:pt x="914" y="32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2266052" y="2707783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-901" y="419"/>
                </a:moveTo>
                <a:lnTo>
                  <a:pt x="914" y="41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2264718" y="2706844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0" y="0"/>
                </a:moveTo>
                <a:lnTo>
                  <a:pt x="0" y="63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2266255" y="2708990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-901" y="501"/>
                </a:moveTo>
                <a:lnTo>
                  <a:pt x="914" y="50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2346024" y="4464231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190"/>
                </a:moveTo>
                <a:lnTo>
                  <a:pt x="152" y="88"/>
                </a:lnTo>
                <a:lnTo>
                  <a:pt x="2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2260552" y="2702081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4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2271773" y="2702843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48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2262203" y="2713663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-901" y="425"/>
                </a:moveTo>
                <a:lnTo>
                  <a:pt x="914" y="42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2248894" y="3374876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2248919" y="3375638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  <a:lnTo>
                  <a:pt x="139" y="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2240004" y="2716775"/>
            <a:ext cx="9525" cy="659130"/>
          </a:xfrm>
          <a:custGeom>
            <a:avLst/>
            <a:gdLst/>
            <a:ahLst/>
            <a:cxnLst/>
            <a:rect l="l" t="t" r="r" b="b"/>
            <a:pathLst>
              <a:path w="9525" h="659129">
                <a:moveTo>
                  <a:pt x="0" y="0"/>
                </a:moveTo>
                <a:lnTo>
                  <a:pt x="9169" y="65896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2249173" y="3375740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0" y="0"/>
                </a:moveTo>
                <a:lnTo>
                  <a:pt x="3441" y="8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2263791" y="2714946"/>
            <a:ext cx="635" cy="4445"/>
          </a:xfrm>
          <a:custGeom>
            <a:avLst/>
            <a:gdLst/>
            <a:ahLst/>
            <a:cxnLst/>
            <a:rect l="l" t="t" r="r" b="b"/>
            <a:pathLst>
              <a:path w="635" h="4444">
                <a:moveTo>
                  <a:pt x="0" y="0"/>
                </a:moveTo>
                <a:lnTo>
                  <a:pt x="63" y="40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2252640" y="3376679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0" y="0"/>
                </a:moveTo>
                <a:lnTo>
                  <a:pt x="25" y="139"/>
                </a:lnTo>
                <a:lnTo>
                  <a:pt x="253" y="330"/>
                </a:lnTo>
                <a:lnTo>
                  <a:pt x="1155" y="634"/>
                </a:lnTo>
                <a:lnTo>
                  <a:pt x="2400" y="800"/>
                </a:lnTo>
                <a:lnTo>
                  <a:pt x="3746" y="83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2261899" y="2719848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-901" y="476"/>
                </a:moveTo>
                <a:lnTo>
                  <a:pt x="914" y="4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2304647" y="2720026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-901" y="463"/>
                </a:moveTo>
                <a:lnTo>
                  <a:pt x="914" y="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2263461" y="2719581"/>
            <a:ext cx="635" cy="1905"/>
          </a:xfrm>
          <a:custGeom>
            <a:avLst/>
            <a:gdLst/>
            <a:ahLst/>
            <a:cxnLst/>
            <a:rect l="l" t="t" r="r" b="b"/>
            <a:pathLst>
              <a:path w="635" h="1905">
                <a:moveTo>
                  <a:pt x="-901" y="749"/>
                </a:moveTo>
                <a:lnTo>
                  <a:pt x="914" y="74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2276478" y="2719848"/>
            <a:ext cx="635" cy="3175"/>
          </a:xfrm>
          <a:custGeom>
            <a:avLst/>
            <a:gdLst/>
            <a:ahLst/>
            <a:cxnLst/>
            <a:rect l="l" t="t" r="r" b="b"/>
            <a:pathLst>
              <a:path w="635" h="3175">
                <a:moveTo>
                  <a:pt x="0" y="0"/>
                </a:moveTo>
                <a:lnTo>
                  <a:pt x="38" y="313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2274446" y="2721105"/>
            <a:ext cx="635" cy="1905"/>
          </a:xfrm>
          <a:custGeom>
            <a:avLst/>
            <a:gdLst/>
            <a:ahLst/>
            <a:cxnLst/>
            <a:rect l="l" t="t" r="r" b="b"/>
            <a:pathLst>
              <a:path w="635" h="1905">
                <a:moveTo>
                  <a:pt x="0" y="0"/>
                </a:moveTo>
                <a:lnTo>
                  <a:pt x="38" y="162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2247192" y="2718565"/>
            <a:ext cx="9525" cy="659130"/>
          </a:xfrm>
          <a:custGeom>
            <a:avLst/>
            <a:gdLst/>
            <a:ahLst/>
            <a:cxnLst/>
            <a:rect l="l" t="t" r="r" b="b"/>
            <a:pathLst>
              <a:path w="9525" h="659129">
                <a:moveTo>
                  <a:pt x="0" y="0"/>
                </a:moveTo>
                <a:lnTo>
                  <a:pt x="9194" y="65895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2256387" y="3377517"/>
            <a:ext cx="13970" cy="3175"/>
          </a:xfrm>
          <a:custGeom>
            <a:avLst/>
            <a:gdLst/>
            <a:ahLst/>
            <a:cxnLst/>
            <a:rect l="l" t="t" r="r" b="b"/>
            <a:pathLst>
              <a:path w="13969" h="3175">
                <a:moveTo>
                  <a:pt x="0" y="0"/>
                </a:moveTo>
                <a:lnTo>
                  <a:pt x="3403" y="762"/>
                </a:lnTo>
                <a:lnTo>
                  <a:pt x="7188" y="1536"/>
                </a:lnTo>
                <a:lnTo>
                  <a:pt x="13957" y="27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2330212" y="44644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905"/>
                </a:moveTo>
                <a:lnTo>
                  <a:pt x="158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2321601" y="2711593"/>
            <a:ext cx="24765" cy="1753235"/>
          </a:xfrm>
          <a:custGeom>
            <a:avLst/>
            <a:gdLst/>
            <a:ahLst/>
            <a:cxnLst/>
            <a:rect l="l" t="t" r="r" b="b"/>
            <a:pathLst>
              <a:path w="24764" h="1753235">
                <a:moveTo>
                  <a:pt x="0" y="0"/>
                </a:moveTo>
                <a:lnTo>
                  <a:pt x="24422" y="175282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2271665" y="3380845"/>
            <a:ext cx="3175" cy="202565"/>
          </a:xfrm>
          <a:custGeom>
            <a:avLst/>
            <a:gdLst/>
            <a:ahLst/>
            <a:cxnLst/>
            <a:rect l="l" t="t" r="r" b="b"/>
            <a:pathLst>
              <a:path w="3175" h="202564">
                <a:moveTo>
                  <a:pt x="2819" y="20209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2273151" y="3582381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5">
                <a:moveTo>
                  <a:pt x="1333" y="558"/>
                </a:moveTo>
                <a:lnTo>
                  <a:pt x="431" y="279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2273151" y="3582381"/>
            <a:ext cx="12700" cy="892175"/>
          </a:xfrm>
          <a:custGeom>
            <a:avLst/>
            <a:gdLst/>
            <a:ahLst/>
            <a:cxnLst/>
            <a:rect l="l" t="t" r="r" b="b"/>
            <a:pathLst>
              <a:path w="12700" h="892175">
                <a:moveTo>
                  <a:pt x="0" y="0"/>
                </a:moveTo>
                <a:lnTo>
                  <a:pt x="12420" y="89179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2285571" y="4474175"/>
            <a:ext cx="4445" cy="1270"/>
          </a:xfrm>
          <a:custGeom>
            <a:avLst/>
            <a:gdLst/>
            <a:ahLst/>
            <a:cxnLst/>
            <a:rect l="l" t="t" r="r" b="b"/>
            <a:pathLst>
              <a:path w="4444" h="1270">
                <a:moveTo>
                  <a:pt x="0" y="0"/>
                </a:moveTo>
                <a:lnTo>
                  <a:pt x="762" y="406"/>
                </a:lnTo>
                <a:lnTo>
                  <a:pt x="2019" y="660"/>
                </a:lnTo>
                <a:lnTo>
                  <a:pt x="3187" y="736"/>
                </a:lnTo>
                <a:lnTo>
                  <a:pt x="4406" y="69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2261162" y="2721347"/>
            <a:ext cx="9525" cy="659130"/>
          </a:xfrm>
          <a:custGeom>
            <a:avLst/>
            <a:gdLst/>
            <a:ahLst/>
            <a:cxnLst/>
            <a:rect l="l" t="t" r="r" b="b"/>
            <a:pathLst>
              <a:path w="9525" h="659129">
                <a:moveTo>
                  <a:pt x="0" y="0"/>
                </a:moveTo>
                <a:lnTo>
                  <a:pt x="9182" y="65895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2270344" y="3380299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5">
                <a:moveTo>
                  <a:pt x="0" y="0"/>
                </a:moveTo>
                <a:lnTo>
                  <a:pt x="584" y="355"/>
                </a:lnTo>
                <a:lnTo>
                  <a:pt x="1320" y="54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2281038" y="2722007"/>
            <a:ext cx="635" cy="1905"/>
          </a:xfrm>
          <a:custGeom>
            <a:avLst/>
            <a:gdLst/>
            <a:ahLst/>
            <a:cxnLst/>
            <a:rect l="l" t="t" r="r" b="b"/>
            <a:pathLst>
              <a:path w="635" h="1905">
                <a:moveTo>
                  <a:pt x="-901" y="749"/>
                </a:moveTo>
                <a:lnTo>
                  <a:pt x="914" y="74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2290499" y="2722655"/>
            <a:ext cx="0" cy="635"/>
          </a:xfrm>
          <a:custGeom>
            <a:avLst/>
            <a:gdLst/>
            <a:ahLst/>
            <a:cxnLst/>
            <a:rect l="l" t="t" r="r" b="b"/>
            <a:pathLst>
              <a:path h="635">
                <a:moveTo>
                  <a:pt x="-901" y="88"/>
                </a:moveTo>
                <a:lnTo>
                  <a:pt x="901" y="8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2291528" y="2723074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-901" y="488"/>
                </a:moveTo>
                <a:lnTo>
                  <a:pt x="914" y="48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2287007" y="2723531"/>
            <a:ext cx="0" cy="635"/>
          </a:xfrm>
          <a:custGeom>
            <a:avLst/>
            <a:gdLst/>
            <a:ahLst/>
            <a:cxnLst/>
            <a:rect l="l" t="t" r="r" b="b"/>
            <a:pathLst>
              <a:path h="635">
                <a:moveTo>
                  <a:pt x="-901" y="247"/>
                </a:moveTo>
                <a:lnTo>
                  <a:pt x="901" y="24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2289978" y="2723518"/>
            <a:ext cx="0" cy="635"/>
          </a:xfrm>
          <a:custGeom>
            <a:avLst/>
            <a:gdLst/>
            <a:ahLst/>
            <a:cxnLst/>
            <a:rect l="l" t="t" r="r" b="b"/>
            <a:pathLst>
              <a:path h="635">
                <a:moveTo>
                  <a:pt x="-901" y="279"/>
                </a:moveTo>
                <a:lnTo>
                  <a:pt x="901" y="2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2289978" y="4474874"/>
            <a:ext cx="15875" cy="2540"/>
          </a:xfrm>
          <a:custGeom>
            <a:avLst/>
            <a:gdLst/>
            <a:ahLst/>
            <a:cxnLst/>
            <a:rect l="l" t="t" r="r" b="b"/>
            <a:pathLst>
              <a:path w="15875" h="2539">
                <a:moveTo>
                  <a:pt x="0" y="0"/>
                </a:moveTo>
                <a:lnTo>
                  <a:pt x="3822" y="596"/>
                </a:lnTo>
                <a:lnTo>
                  <a:pt x="8089" y="1181"/>
                </a:lnTo>
                <a:lnTo>
                  <a:pt x="15735" y="209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2265556" y="2722058"/>
            <a:ext cx="24765" cy="1753235"/>
          </a:xfrm>
          <a:custGeom>
            <a:avLst/>
            <a:gdLst/>
            <a:ahLst/>
            <a:cxnLst/>
            <a:rect l="l" t="t" r="r" b="b"/>
            <a:pathLst>
              <a:path w="24764" h="1753235">
                <a:moveTo>
                  <a:pt x="0" y="0"/>
                </a:moveTo>
                <a:lnTo>
                  <a:pt x="24422" y="175281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2310540" y="4477477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0" y="0"/>
                </a:moveTo>
                <a:lnTo>
                  <a:pt x="2108" y="3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2305714" y="4476969"/>
            <a:ext cx="5080" cy="1270"/>
          </a:xfrm>
          <a:custGeom>
            <a:avLst/>
            <a:gdLst/>
            <a:ahLst/>
            <a:cxnLst/>
            <a:rect l="l" t="t" r="r" b="b"/>
            <a:pathLst>
              <a:path w="5080" h="1270">
                <a:moveTo>
                  <a:pt x="0" y="0"/>
                </a:moveTo>
                <a:lnTo>
                  <a:pt x="711" y="381"/>
                </a:lnTo>
                <a:lnTo>
                  <a:pt x="1943" y="635"/>
                </a:lnTo>
                <a:lnTo>
                  <a:pt x="3428" y="698"/>
                </a:lnTo>
                <a:lnTo>
                  <a:pt x="4152" y="647"/>
                </a:lnTo>
                <a:lnTo>
                  <a:pt x="4825" y="50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2286130" y="2724661"/>
            <a:ext cx="24765" cy="1753235"/>
          </a:xfrm>
          <a:custGeom>
            <a:avLst/>
            <a:gdLst/>
            <a:ahLst/>
            <a:cxnLst/>
            <a:rect l="l" t="t" r="r" b="b"/>
            <a:pathLst>
              <a:path w="24764" h="1753235">
                <a:moveTo>
                  <a:pt x="0" y="0"/>
                </a:moveTo>
                <a:lnTo>
                  <a:pt x="24409" y="175281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2281292" y="2724141"/>
            <a:ext cx="24765" cy="1753235"/>
          </a:xfrm>
          <a:custGeom>
            <a:avLst/>
            <a:gdLst/>
            <a:ahLst/>
            <a:cxnLst/>
            <a:rect l="l" t="t" r="r" b="b"/>
            <a:pathLst>
              <a:path w="24764" h="1753235">
                <a:moveTo>
                  <a:pt x="0" y="0"/>
                </a:moveTo>
                <a:lnTo>
                  <a:pt x="24422" y="175282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2312648" y="4477337"/>
            <a:ext cx="5080" cy="635"/>
          </a:xfrm>
          <a:custGeom>
            <a:avLst/>
            <a:gdLst/>
            <a:ahLst/>
            <a:cxnLst/>
            <a:rect l="l" t="t" r="r" b="b"/>
            <a:pathLst>
              <a:path w="5080" h="635">
                <a:moveTo>
                  <a:pt x="0" y="177"/>
                </a:moveTo>
                <a:lnTo>
                  <a:pt x="1396" y="368"/>
                </a:lnTo>
                <a:lnTo>
                  <a:pt x="2946" y="393"/>
                </a:lnTo>
                <a:lnTo>
                  <a:pt x="4102" y="266"/>
                </a:lnTo>
                <a:lnTo>
                  <a:pt x="504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2288226" y="2724699"/>
            <a:ext cx="24765" cy="1753235"/>
          </a:xfrm>
          <a:custGeom>
            <a:avLst/>
            <a:gdLst/>
            <a:ahLst/>
            <a:cxnLst/>
            <a:rect l="l" t="t" r="r" b="b"/>
            <a:pathLst>
              <a:path w="24764" h="1753235">
                <a:moveTo>
                  <a:pt x="0" y="0"/>
                </a:moveTo>
                <a:lnTo>
                  <a:pt x="24422" y="175281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2317690" y="4474328"/>
            <a:ext cx="12700" cy="3175"/>
          </a:xfrm>
          <a:custGeom>
            <a:avLst/>
            <a:gdLst/>
            <a:ahLst/>
            <a:cxnLst/>
            <a:rect l="l" t="t" r="r" b="b"/>
            <a:pathLst>
              <a:path w="12700" h="3175">
                <a:moveTo>
                  <a:pt x="0" y="3009"/>
                </a:moveTo>
                <a:lnTo>
                  <a:pt x="4368" y="2565"/>
                </a:lnTo>
                <a:lnTo>
                  <a:pt x="8064" y="1816"/>
                </a:lnTo>
                <a:lnTo>
                  <a:pt x="10490" y="1003"/>
                </a:lnTo>
                <a:lnTo>
                  <a:pt x="1252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2305777" y="2721512"/>
            <a:ext cx="24765" cy="1753235"/>
          </a:xfrm>
          <a:custGeom>
            <a:avLst/>
            <a:gdLst/>
            <a:ahLst/>
            <a:cxnLst/>
            <a:rect l="l" t="t" r="r" b="b"/>
            <a:pathLst>
              <a:path w="24764" h="1753235">
                <a:moveTo>
                  <a:pt x="0" y="0"/>
                </a:moveTo>
                <a:lnTo>
                  <a:pt x="24434" y="175281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2293280" y="2724522"/>
            <a:ext cx="24765" cy="1753235"/>
          </a:xfrm>
          <a:custGeom>
            <a:avLst/>
            <a:gdLst/>
            <a:ahLst/>
            <a:cxnLst/>
            <a:rect l="l" t="t" r="r" b="b"/>
            <a:pathLst>
              <a:path w="24764" h="1753235">
                <a:moveTo>
                  <a:pt x="0" y="0"/>
                </a:moveTo>
                <a:lnTo>
                  <a:pt x="24409" y="175281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2236689" y="2699350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419" y="177"/>
                </a:moveTo>
                <a:lnTo>
                  <a:pt x="241" y="165"/>
                </a:lnTo>
                <a:lnTo>
                  <a:pt x="101" y="139"/>
                </a:lnTo>
                <a:lnTo>
                  <a:pt x="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2236753" y="2699147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203"/>
                </a:moveTo>
                <a:lnTo>
                  <a:pt x="3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2237083" y="2699096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50"/>
                </a:move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2235787" y="2698931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165" y="0"/>
                </a:moveTo>
                <a:lnTo>
                  <a:pt x="0" y="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2228815" y="2698995"/>
            <a:ext cx="6985" cy="14604"/>
          </a:xfrm>
          <a:custGeom>
            <a:avLst/>
            <a:gdLst/>
            <a:ahLst/>
            <a:cxnLst/>
            <a:rect l="l" t="t" r="r" b="b"/>
            <a:pathLst>
              <a:path w="6985" h="14605">
                <a:moveTo>
                  <a:pt x="50" y="8178"/>
                </a:moveTo>
                <a:lnTo>
                  <a:pt x="101" y="14236"/>
                </a:lnTo>
                <a:lnTo>
                  <a:pt x="50" y="8178"/>
                </a:lnTo>
                <a:lnTo>
                  <a:pt x="0" y="2120"/>
                </a:lnTo>
                <a:lnTo>
                  <a:pt x="6972" y="0"/>
                </a:lnTo>
                <a:lnTo>
                  <a:pt x="4394" y="162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2233171" y="2700620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38" y="0"/>
                </a:moveTo>
                <a:lnTo>
                  <a:pt x="317" y="25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2233489" y="2700874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0"/>
                </a:moveTo>
                <a:lnTo>
                  <a:pt x="736" y="2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2234886" y="270092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253"/>
                </a:moveTo>
                <a:lnTo>
                  <a:pt x="215" y="215"/>
                </a:lnTo>
                <a:lnTo>
                  <a:pt x="368" y="177"/>
                </a:lnTo>
                <a:lnTo>
                  <a:pt x="495" y="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2234987" y="2700684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342" y="24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2234886" y="270045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101" y="228"/>
                </a:moveTo>
                <a:lnTo>
                  <a:pt x="10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2234987" y="2700087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368"/>
                </a:moveTo>
                <a:lnTo>
                  <a:pt x="58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2235572" y="2699972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114"/>
                </a:moveTo>
                <a:lnTo>
                  <a:pt x="190" y="12"/>
                </a:lnTo>
                <a:lnTo>
                  <a:pt x="342" y="0"/>
                </a:lnTo>
                <a:lnTo>
                  <a:pt x="546" y="0"/>
                </a:lnTo>
                <a:lnTo>
                  <a:pt x="800" y="2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2236372" y="2699998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5">
                <a:moveTo>
                  <a:pt x="0" y="0"/>
                </a:moveTo>
                <a:lnTo>
                  <a:pt x="1790" y="24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2238162" y="270023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  <a:lnTo>
                  <a:pt x="165" y="25"/>
                </a:lnTo>
                <a:lnTo>
                  <a:pt x="330" y="101"/>
                </a:lnTo>
                <a:lnTo>
                  <a:pt x="228" y="24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2237883" y="2700481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507" y="0"/>
                </a:moveTo>
                <a:lnTo>
                  <a:pt x="0" y="3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2237807" y="270078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76" y="0"/>
                </a:moveTo>
                <a:lnTo>
                  <a:pt x="114" y="127"/>
                </a:lnTo>
                <a:lnTo>
                  <a:pt x="266" y="16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2238581" y="2700963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50"/>
                </a:moveTo>
                <a:lnTo>
                  <a:pt x="177" y="88"/>
                </a:lnTo>
                <a:lnTo>
                  <a:pt x="342" y="76"/>
                </a:lnTo>
                <a:lnTo>
                  <a:pt x="482" y="3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2239140" y="2700671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292"/>
                </a:moveTo>
                <a:lnTo>
                  <a:pt x="46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2239610" y="2700519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152"/>
                </a:moveTo>
                <a:lnTo>
                  <a:pt x="457" y="0"/>
                </a:lnTo>
                <a:lnTo>
                  <a:pt x="622" y="12"/>
                </a:lnTo>
                <a:lnTo>
                  <a:pt x="812" y="3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2240423" y="2700557"/>
            <a:ext cx="5715" cy="1270"/>
          </a:xfrm>
          <a:custGeom>
            <a:avLst/>
            <a:gdLst/>
            <a:ahLst/>
            <a:cxnLst/>
            <a:rect l="l" t="t" r="r" b="b"/>
            <a:pathLst>
              <a:path w="5714" h="1269">
                <a:moveTo>
                  <a:pt x="0" y="0"/>
                </a:moveTo>
                <a:lnTo>
                  <a:pt x="5321" y="73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2245744" y="270125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38"/>
                </a:moveTo>
                <a:lnTo>
                  <a:pt x="177" y="50"/>
                </a:lnTo>
                <a:lnTo>
                  <a:pt x="355" y="38"/>
                </a:lnTo>
                <a:lnTo>
                  <a:pt x="5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2247179" y="2701484"/>
            <a:ext cx="11430" cy="1905"/>
          </a:xfrm>
          <a:custGeom>
            <a:avLst/>
            <a:gdLst/>
            <a:ahLst/>
            <a:cxnLst/>
            <a:rect l="l" t="t" r="r" b="b"/>
            <a:pathLst>
              <a:path w="11430" h="1905">
                <a:moveTo>
                  <a:pt x="0" y="0"/>
                </a:moveTo>
                <a:lnTo>
                  <a:pt x="10998" y="151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2258559" y="270298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12"/>
                </a:moveTo>
                <a:lnTo>
                  <a:pt x="152" y="0"/>
                </a:lnTo>
                <a:lnTo>
                  <a:pt x="2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2258838" y="270298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  <a:lnTo>
                  <a:pt x="152" y="2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2259054" y="270305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  <a:lnTo>
                  <a:pt x="165" y="1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2259295" y="2703186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60" h="1905">
                <a:moveTo>
                  <a:pt x="0" y="0"/>
                </a:moveTo>
                <a:lnTo>
                  <a:pt x="9817" y="133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2269112" y="270451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  <a:lnTo>
                  <a:pt x="190" y="12"/>
                </a:lnTo>
                <a:lnTo>
                  <a:pt x="355" y="101"/>
                </a:lnTo>
                <a:lnTo>
                  <a:pt x="317" y="24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2267830" y="2704760"/>
            <a:ext cx="1905" cy="3175"/>
          </a:xfrm>
          <a:custGeom>
            <a:avLst/>
            <a:gdLst/>
            <a:ahLst/>
            <a:cxnLst/>
            <a:rect l="l" t="t" r="r" b="b"/>
            <a:pathLst>
              <a:path w="1905" h="3175">
                <a:moveTo>
                  <a:pt x="1600" y="0"/>
                </a:moveTo>
                <a:lnTo>
                  <a:pt x="0" y="266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2267245" y="2707427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584" y="0"/>
                </a:moveTo>
                <a:lnTo>
                  <a:pt x="406" y="114"/>
                </a:lnTo>
                <a:lnTo>
                  <a:pt x="215" y="114"/>
                </a:lnTo>
                <a:lnTo>
                  <a:pt x="0" y="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2264896" y="2707415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2349" y="88"/>
                </a:moveTo>
                <a:lnTo>
                  <a:pt x="1676" y="12"/>
                </a:lnTo>
                <a:lnTo>
                  <a:pt x="1003" y="0"/>
                </a:lnTo>
                <a:lnTo>
                  <a:pt x="0" y="8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2264375" y="2707504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520" y="0"/>
                </a:moveTo>
                <a:lnTo>
                  <a:pt x="330" y="25"/>
                </a:lnTo>
                <a:lnTo>
                  <a:pt x="177" y="50"/>
                </a:lnTo>
                <a:lnTo>
                  <a:pt x="12" y="16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2265048" y="2707783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88"/>
                </a:moveTo>
                <a:lnTo>
                  <a:pt x="584" y="12"/>
                </a:lnTo>
                <a:lnTo>
                  <a:pt x="10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2266052" y="2707783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0"/>
                </a:moveTo>
                <a:lnTo>
                  <a:pt x="469" y="25"/>
                </a:lnTo>
                <a:lnTo>
                  <a:pt x="838" y="88"/>
                </a:lnTo>
                <a:lnTo>
                  <a:pt x="1079" y="165"/>
                </a:lnTo>
                <a:lnTo>
                  <a:pt x="1231" y="292"/>
                </a:lnTo>
                <a:lnTo>
                  <a:pt x="1219" y="45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2265518" y="2708240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5">
                <a:moveTo>
                  <a:pt x="1752" y="0"/>
                </a:moveTo>
                <a:lnTo>
                  <a:pt x="1651" y="152"/>
                </a:lnTo>
                <a:lnTo>
                  <a:pt x="1447" y="254"/>
                </a:lnTo>
                <a:lnTo>
                  <a:pt x="1130" y="330"/>
                </a:lnTo>
                <a:lnTo>
                  <a:pt x="635" y="381"/>
                </a:lnTo>
                <a:lnTo>
                  <a:pt x="0" y="3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2264667" y="2708431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850" y="190"/>
                </a:moveTo>
                <a:lnTo>
                  <a:pt x="622" y="165"/>
                </a:lnTo>
                <a:lnTo>
                  <a:pt x="380" y="126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2263715" y="2708520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76" y="0"/>
                </a:moveTo>
                <a:lnTo>
                  <a:pt x="101" y="165"/>
                </a:lnTo>
                <a:lnTo>
                  <a:pt x="342" y="254"/>
                </a:lnTo>
                <a:lnTo>
                  <a:pt x="736" y="34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2264451" y="2708862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5">
                <a:moveTo>
                  <a:pt x="0" y="0"/>
                </a:moveTo>
                <a:lnTo>
                  <a:pt x="914" y="126"/>
                </a:lnTo>
                <a:lnTo>
                  <a:pt x="1803" y="1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2266255" y="2708951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38"/>
                </a:moveTo>
                <a:lnTo>
                  <a:pt x="304" y="0"/>
                </a:lnTo>
                <a:lnTo>
                  <a:pt x="444" y="0"/>
                </a:lnTo>
                <a:lnTo>
                  <a:pt x="571" y="3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2264515" y="2709104"/>
            <a:ext cx="2540" cy="4445"/>
          </a:xfrm>
          <a:custGeom>
            <a:avLst/>
            <a:gdLst/>
            <a:ahLst/>
            <a:cxnLst/>
            <a:rect l="l" t="t" r="r" b="b"/>
            <a:pathLst>
              <a:path w="2539" h="4444">
                <a:moveTo>
                  <a:pt x="2298" y="0"/>
                </a:moveTo>
                <a:lnTo>
                  <a:pt x="0" y="382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2263143" y="2712927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5">
                <a:moveTo>
                  <a:pt x="1371" y="0"/>
                </a:moveTo>
                <a:lnTo>
                  <a:pt x="558" y="241"/>
                </a:lnTo>
                <a:lnTo>
                  <a:pt x="292" y="228"/>
                </a:lnTo>
                <a:lnTo>
                  <a:pt x="0" y="19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2260794" y="2712812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2349" y="30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2259181" y="2712876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863" y="0"/>
                </a:moveTo>
                <a:lnTo>
                  <a:pt x="0" y="20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2258978" y="271307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203" y="0"/>
                </a:moveTo>
                <a:lnTo>
                  <a:pt x="25" y="76"/>
                </a:lnTo>
                <a:lnTo>
                  <a:pt x="228" y="215"/>
                </a:lnTo>
                <a:lnTo>
                  <a:pt x="431" y="25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2259409" y="2713333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0"/>
                </a:moveTo>
                <a:lnTo>
                  <a:pt x="571" y="101"/>
                </a:lnTo>
                <a:lnTo>
                  <a:pt x="1117" y="1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2260527" y="2713447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5">
                <a:moveTo>
                  <a:pt x="0" y="0"/>
                </a:moveTo>
                <a:lnTo>
                  <a:pt x="1676" y="21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2262203" y="2713663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  <a:lnTo>
                  <a:pt x="279" y="76"/>
                </a:lnTo>
                <a:lnTo>
                  <a:pt x="419" y="152"/>
                </a:lnTo>
                <a:lnTo>
                  <a:pt x="393" y="2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2261886" y="2713943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711" y="0"/>
                </a:moveTo>
                <a:lnTo>
                  <a:pt x="0" y="10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2260159" y="2715022"/>
            <a:ext cx="1905" cy="5080"/>
          </a:xfrm>
          <a:custGeom>
            <a:avLst/>
            <a:gdLst/>
            <a:ahLst/>
            <a:cxnLst/>
            <a:rect l="l" t="t" r="r" b="b"/>
            <a:pathLst>
              <a:path w="1905" h="5080">
                <a:moveTo>
                  <a:pt x="1727" y="0"/>
                </a:moveTo>
                <a:lnTo>
                  <a:pt x="0" y="44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2257047" y="2719492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3111" y="0"/>
                </a:moveTo>
                <a:lnTo>
                  <a:pt x="2933" y="228"/>
                </a:lnTo>
                <a:lnTo>
                  <a:pt x="2666" y="393"/>
                </a:lnTo>
                <a:lnTo>
                  <a:pt x="2311" y="507"/>
                </a:lnTo>
                <a:lnTo>
                  <a:pt x="1879" y="584"/>
                </a:lnTo>
                <a:lnTo>
                  <a:pt x="1346" y="584"/>
                </a:lnTo>
                <a:lnTo>
                  <a:pt x="711" y="533"/>
                </a:lnTo>
                <a:lnTo>
                  <a:pt x="0" y="43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2246481" y="2717676"/>
            <a:ext cx="10795" cy="2540"/>
          </a:xfrm>
          <a:custGeom>
            <a:avLst/>
            <a:gdLst/>
            <a:ahLst/>
            <a:cxnLst/>
            <a:rect l="l" t="t" r="r" b="b"/>
            <a:pathLst>
              <a:path w="10794" h="2539">
                <a:moveTo>
                  <a:pt x="10566" y="2247"/>
                </a:moveTo>
                <a:lnTo>
                  <a:pt x="4737" y="1066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2240817" y="2715340"/>
            <a:ext cx="5715" cy="2540"/>
          </a:xfrm>
          <a:custGeom>
            <a:avLst/>
            <a:gdLst/>
            <a:ahLst/>
            <a:cxnLst/>
            <a:rect l="l" t="t" r="r" b="b"/>
            <a:pathLst>
              <a:path w="5714" h="2539">
                <a:moveTo>
                  <a:pt x="5664" y="23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2238505" y="271528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355" y="0"/>
                </a:moveTo>
                <a:lnTo>
                  <a:pt x="139" y="76"/>
                </a:lnTo>
                <a:lnTo>
                  <a:pt x="0" y="203"/>
                </a:lnTo>
                <a:lnTo>
                  <a:pt x="317" y="39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2238823" y="271568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  <a:lnTo>
                  <a:pt x="342" y="76"/>
                </a:lnTo>
                <a:lnTo>
                  <a:pt x="558" y="10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2239382" y="2715784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0"/>
                </a:moveTo>
                <a:lnTo>
                  <a:pt x="927" y="35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2240042" y="2716140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266" y="0"/>
                </a:moveTo>
                <a:lnTo>
                  <a:pt x="355" y="215"/>
                </a:lnTo>
                <a:lnTo>
                  <a:pt x="0" y="4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2240004" y="2716775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69">
                <a:moveTo>
                  <a:pt x="0" y="0"/>
                </a:moveTo>
                <a:lnTo>
                  <a:pt x="3441" y="8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2243446" y="2717651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69">
                <a:moveTo>
                  <a:pt x="0" y="0"/>
                </a:moveTo>
                <a:lnTo>
                  <a:pt x="38" y="215"/>
                </a:lnTo>
                <a:lnTo>
                  <a:pt x="279" y="406"/>
                </a:lnTo>
                <a:lnTo>
                  <a:pt x="1155" y="711"/>
                </a:lnTo>
                <a:lnTo>
                  <a:pt x="2425" y="876"/>
                </a:lnTo>
                <a:lnTo>
                  <a:pt x="3746" y="9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2247192" y="2718565"/>
            <a:ext cx="13970" cy="3175"/>
          </a:xfrm>
          <a:custGeom>
            <a:avLst/>
            <a:gdLst/>
            <a:ahLst/>
            <a:cxnLst/>
            <a:rect l="l" t="t" r="r" b="b"/>
            <a:pathLst>
              <a:path w="13969" h="3175">
                <a:moveTo>
                  <a:pt x="0" y="0"/>
                </a:moveTo>
                <a:lnTo>
                  <a:pt x="3403" y="749"/>
                </a:lnTo>
                <a:lnTo>
                  <a:pt x="7200" y="1536"/>
                </a:lnTo>
                <a:lnTo>
                  <a:pt x="13969" y="27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2261162" y="2721347"/>
            <a:ext cx="4445" cy="1270"/>
          </a:xfrm>
          <a:custGeom>
            <a:avLst/>
            <a:gdLst/>
            <a:ahLst/>
            <a:cxnLst/>
            <a:rect l="l" t="t" r="r" b="b"/>
            <a:pathLst>
              <a:path w="4444" h="1269">
                <a:moveTo>
                  <a:pt x="0" y="0"/>
                </a:moveTo>
                <a:lnTo>
                  <a:pt x="749" y="406"/>
                </a:lnTo>
                <a:lnTo>
                  <a:pt x="2006" y="660"/>
                </a:lnTo>
                <a:lnTo>
                  <a:pt x="3187" y="749"/>
                </a:lnTo>
                <a:lnTo>
                  <a:pt x="4394" y="71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2265556" y="2722058"/>
            <a:ext cx="15875" cy="2540"/>
          </a:xfrm>
          <a:custGeom>
            <a:avLst/>
            <a:gdLst/>
            <a:ahLst/>
            <a:cxnLst/>
            <a:rect l="l" t="t" r="r" b="b"/>
            <a:pathLst>
              <a:path w="15875" h="2539">
                <a:moveTo>
                  <a:pt x="0" y="0"/>
                </a:moveTo>
                <a:lnTo>
                  <a:pt x="3809" y="596"/>
                </a:lnTo>
                <a:lnTo>
                  <a:pt x="8089" y="1181"/>
                </a:lnTo>
                <a:lnTo>
                  <a:pt x="15735" y="208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2281292" y="2724141"/>
            <a:ext cx="5080" cy="1270"/>
          </a:xfrm>
          <a:custGeom>
            <a:avLst/>
            <a:gdLst/>
            <a:ahLst/>
            <a:cxnLst/>
            <a:rect l="l" t="t" r="r" b="b"/>
            <a:pathLst>
              <a:path w="5080" h="1269">
                <a:moveTo>
                  <a:pt x="0" y="0"/>
                </a:moveTo>
                <a:lnTo>
                  <a:pt x="723" y="393"/>
                </a:lnTo>
                <a:lnTo>
                  <a:pt x="1955" y="647"/>
                </a:lnTo>
                <a:lnTo>
                  <a:pt x="3428" y="711"/>
                </a:lnTo>
                <a:lnTo>
                  <a:pt x="4152" y="647"/>
                </a:lnTo>
                <a:lnTo>
                  <a:pt x="4838" y="5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2286130" y="2724661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0" y="0"/>
                </a:moveTo>
                <a:lnTo>
                  <a:pt x="2095" y="3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2288226" y="2724522"/>
            <a:ext cx="5080" cy="635"/>
          </a:xfrm>
          <a:custGeom>
            <a:avLst/>
            <a:gdLst/>
            <a:ahLst/>
            <a:cxnLst/>
            <a:rect l="l" t="t" r="r" b="b"/>
            <a:pathLst>
              <a:path w="5080" h="635">
                <a:moveTo>
                  <a:pt x="0" y="177"/>
                </a:moveTo>
                <a:lnTo>
                  <a:pt x="1396" y="368"/>
                </a:lnTo>
                <a:lnTo>
                  <a:pt x="2959" y="380"/>
                </a:lnTo>
                <a:lnTo>
                  <a:pt x="4114" y="253"/>
                </a:lnTo>
                <a:lnTo>
                  <a:pt x="505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2293280" y="2721512"/>
            <a:ext cx="12700" cy="3175"/>
          </a:xfrm>
          <a:custGeom>
            <a:avLst/>
            <a:gdLst/>
            <a:ahLst/>
            <a:cxnLst/>
            <a:rect l="l" t="t" r="r" b="b"/>
            <a:pathLst>
              <a:path w="12700" h="3175">
                <a:moveTo>
                  <a:pt x="0" y="3009"/>
                </a:moveTo>
                <a:lnTo>
                  <a:pt x="4356" y="2565"/>
                </a:lnTo>
                <a:lnTo>
                  <a:pt x="8051" y="1816"/>
                </a:lnTo>
                <a:lnTo>
                  <a:pt x="10490" y="1003"/>
                </a:lnTo>
                <a:lnTo>
                  <a:pt x="124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2305777" y="2711593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918"/>
                </a:moveTo>
                <a:lnTo>
                  <a:pt x="158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2321182" y="2711187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419" y="406"/>
                </a:moveTo>
                <a:lnTo>
                  <a:pt x="571" y="317"/>
                </a:lnTo>
                <a:lnTo>
                  <a:pt x="558" y="139"/>
                </a:lnTo>
                <a:lnTo>
                  <a:pt x="355" y="63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2319950" y="2711161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1231" y="25"/>
                </a:moveTo>
                <a:lnTo>
                  <a:pt x="952" y="0"/>
                </a:lnTo>
                <a:lnTo>
                  <a:pt x="685" y="12"/>
                </a:lnTo>
                <a:lnTo>
                  <a:pt x="457" y="38"/>
                </a:lnTo>
                <a:lnTo>
                  <a:pt x="203" y="101"/>
                </a:lnTo>
                <a:lnTo>
                  <a:pt x="0" y="21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2307162" y="2711377"/>
            <a:ext cx="13335" cy="8255"/>
          </a:xfrm>
          <a:custGeom>
            <a:avLst/>
            <a:gdLst/>
            <a:ahLst/>
            <a:cxnLst/>
            <a:rect l="l" t="t" r="r" b="b"/>
            <a:pathLst>
              <a:path w="13335" h="8255">
                <a:moveTo>
                  <a:pt x="12788" y="0"/>
                </a:moveTo>
                <a:lnTo>
                  <a:pt x="0" y="80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2305739" y="2719391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5">
                <a:moveTo>
                  <a:pt x="1422" y="0"/>
                </a:moveTo>
                <a:lnTo>
                  <a:pt x="1244" y="88"/>
                </a:lnTo>
                <a:lnTo>
                  <a:pt x="1041" y="152"/>
                </a:lnTo>
                <a:lnTo>
                  <a:pt x="774" y="190"/>
                </a:lnTo>
                <a:lnTo>
                  <a:pt x="419" y="190"/>
                </a:lnTo>
                <a:lnTo>
                  <a:pt x="0" y="15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2266661" y="2714133"/>
            <a:ext cx="39370" cy="5715"/>
          </a:xfrm>
          <a:custGeom>
            <a:avLst/>
            <a:gdLst/>
            <a:ahLst/>
            <a:cxnLst/>
            <a:rect l="l" t="t" r="r" b="b"/>
            <a:pathLst>
              <a:path w="39369" h="5714">
                <a:moveTo>
                  <a:pt x="39077" y="541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2265874" y="2713765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787" y="368"/>
                </a:moveTo>
                <a:lnTo>
                  <a:pt x="469" y="342"/>
                </a:lnTo>
                <a:lnTo>
                  <a:pt x="241" y="304"/>
                </a:lnTo>
                <a:lnTo>
                  <a:pt x="88" y="241"/>
                </a:lnTo>
                <a:lnTo>
                  <a:pt x="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2265887" y="2704011"/>
            <a:ext cx="6350" cy="10160"/>
          </a:xfrm>
          <a:custGeom>
            <a:avLst/>
            <a:gdLst/>
            <a:ahLst/>
            <a:cxnLst/>
            <a:rect l="l" t="t" r="r" b="b"/>
            <a:pathLst>
              <a:path w="6350" h="10160">
                <a:moveTo>
                  <a:pt x="0" y="9753"/>
                </a:moveTo>
                <a:lnTo>
                  <a:pt x="58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2271513" y="2703846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203" y="165"/>
                </a:moveTo>
                <a:lnTo>
                  <a:pt x="139" y="2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2270116" y="270385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190" y="0"/>
                </a:moveTo>
                <a:lnTo>
                  <a:pt x="0" y="10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2269544" y="2703960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571" y="0"/>
                </a:moveTo>
                <a:lnTo>
                  <a:pt x="406" y="88"/>
                </a:lnTo>
                <a:lnTo>
                  <a:pt x="165" y="88"/>
                </a:lnTo>
                <a:lnTo>
                  <a:pt x="0" y="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2255079" y="2702005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5" h="2539">
                <a:moveTo>
                  <a:pt x="14465" y="200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2254749" y="270186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330" y="139"/>
                </a:moveTo>
                <a:lnTo>
                  <a:pt x="190" y="126"/>
                </a:lnTo>
                <a:lnTo>
                  <a:pt x="25" y="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2254368" y="2701484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317" y="139"/>
                </a:moveTo>
                <a:lnTo>
                  <a:pt x="139" y="2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2253225" y="2701319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1143" y="16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2253415" y="2700404"/>
            <a:ext cx="0" cy="2540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0" y="0"/>
                </a:moveTo>
                <a:lnTo>
                  <a:pt x="0" y="2044"/>
                </a:lnTo>
              </a:path>
            </a:pathLst>
          </a:custGeom>
          <a:ln w="4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2237108" y="2699528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5" h="2539">
                <a:moveTo>
                  <a:pt x="14071" y="195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2303606" y="2720483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69">
                <a:moveTo>
                  <a:pt x="0" y="1117"/>
                </a:moveTo>
                <a:lnTo>
                  <a:pt x="179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2290524" y="2721601"/>
            <a:ext cx="13335" cy="2540"/>
          </a:xfrm>
          <a:custGeom>
            <a:avLst/>
            <a:gdLst/>
            <a:ahLst/>
            <a:cxnLst/>
            <a:rect l="l" t="t" r="r" b="b"/>
            <a:pathLst>
              <a:path w="13335" h="2539">
                <a:moveTo>
                  <a:pt x="0" y="2527"/>
                </a:moveTo>
                <a:lnTo>
                  <a:pt x="4533" y="2222"/>
                </a:lnTo>
                <a:lnTo>
                  <a:pt x="8394" y="1612"/>
                </a:lnTo>
                <a:lnTo>
                  <a:pt x="10960" y="914"/>
                </a:lnTo>
                <a:lnTo>
                  <a:pt x="130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2289547" y="2723874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0"/>
                </a:moveTo>
                <a:lnTo>
                  <a:pt x="152" y="127"/>
                </a:lnTo>
                <a:lnTo>
                  <a:pt x="393" y="203"/>
                </a:lnTo>
                <a:lnTo>
                  <a:pt x="647" y="241"/>
                </a:lnTo>
                <a:lnTo>
                  <a:pt x="977" y="2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2289458" y="2723518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520" y="0"/>
                </a:moveTo>
                <a:lnTo>
                  <a:pt x="190" y="114"/>
                </a:lnTo>
                <a:lnTo>
                  <a:pt x="12" y="203"/>
                </a:lnTo>
                <a:lnTo>
                  <a:pt x="88" y="35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2289978" y="2723074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5">
                <a:moveTo>
                  <a:pt x="1549" y="0"/>
                </a:moveTo>
                <a:lnTo>
                  <a:pt x="812" y="292"/>
                </a:lnTo>
                <a:lnTo>
                  <a:pt x="0" y="44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2291528" y="2722540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139" y="0"/>
                </a:moveTo>
                <a:lnTo>
                  <a:pt x="241" y="266"/>
                </a:lnTo>
                <a:lnTo>
                  <a:pt x="0" y="53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2290829" y="2722413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25"/>
                </a:moveTo>
                <a:lnTo>
                  <a:pt x="190" y="0"/>
                </a:lnTo>
                <a:lnTo>
                  <a:pt x="380" y="0"/>
                </a:lnTo>
                <a:lnTo>
                  <a:pt x="533" y="12"/>
                </a:lnTo>
                <a:lnTo>
                  <a:pt x="698" y="50"/>
                </a:lnTo>
                <a:lnTo>
                  <a:pt x="838" y="1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2290499" y="272243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215"/>
                </a:moveTo>
                <a:lnTo>
                  <a:pt x="88" y="63"/>
                </a:lnTo>
                <a:lnTo>
                  <a:pt x="3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2289280" y="2722655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520"/>
                </a:moveTo>
                <a:lnTo>
                  <a:pt x="495" y="482"/>
                </a:lnTo>
                <a:lnTo>
                  <a:pt x="863" y="419"/>
                </a:lnTo>
                <a:lnTo>
                  <a:pt x="1117" y="330"/>
                </a:lnTo>
                <a:lnTo>
                  <a:pt x="1244" y="177"/>
                </a:lnTo>
                <a:lnTo>
                  <a:pt x="121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2287781" y="2722693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5">
                <a:moveTo>
                  <a:pt x="50" y="0"/>
                </a:moveTo>
                <a:lnTo>
                  <a:pt x="0" y="139"/>
                </a:lnTo>
                <a:lnTo>
                  <a:pt x="165" y="342"/>
                </a:lnTo>
                <a:lnTo>
                  <a:pt x="355" y="419"/>
                </a:lnTo>
                <a:lnTo>
                  <a:pt x="647" y="457"/>
                </a:lnTo>
                <a:lnTo>
                  <a:pt x="1041" y="482"/>
                </a:lnTo>
                <a:lnTo>
                  <a:pt x="1498" y="48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2287832" y="2722375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762" y="0"/>
                </a:moveTo>
                <a:lnTo>
                  <a:pt x="469" y="63"/>
                </a:lnTo>
                <a:lnTo>
                  <a:pt x="241" y="139"/>
                </a:lnTo>
                <a:lnTo>
                  <a:pt x="0" y="31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2288594" y="2722096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419" y="0"/>
                </a:moveTo>
                <a:lnTo>
                  <a:pt x="508" y="165"/>
                </a:lnTo>
                <a:lnTo>
                  <a:pt x="342" y="228"/>
                </a:lnTo>
                <a:lnTo>
                  <a:pt x="203" y="254"/>
                </a:lnTo>
                <a:lnTo>
                  <a:pt x="0" y="2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2288480" y="2721118"/>
            <a:ext cx="0" cy="2540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0" y="0"/>
                </a:moveTo>
                <a:lnTo>
                  <a:pt x="0" y="205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2284467" y="2721855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-901" y="171"/>
                </a:moveTo>
                <a:lnTo>
                  <a:pt x="3416" y="17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2284174" y="2721220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393" y="0"/>
                </a:moveTo>
                <a:lnTo>
                  <a:pt x="0" y="2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2283971" y="2720864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0"/>
                </a:moveTo>
                <a:lnTo>
                  <a:pt x="304" y="50"/>
                </a:lnTo>
                <a:lnTo>
                  <a:pt x="520" y="101"/>
                </a:lnTo>
                <a:lnTo>
                  <a:pt x="685" y="24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2284924" y="2719848"/>
            <a:ext cx="0" cy="4445"/>
          </a:xfrm>
          <a:custGeom>
            <a:avLst/>
            <a:gdLst/>
            <a:ahLst/>
            <a:cxnLst/>
            <a:rect l="l" t="t" r="r" b="b"/>
            <a:pathLst>
              <a:path h="4444">
                <a:moveTo>
                  <a:pt x="0" y="0"/>
                </a:moveTo>
                <a:lnTo>
                  <a:pt x="0" y="4178"/>
                </a:lnTo>
              </a:path>
            </a:pathLst>
          </a:custGeom>
          <a:ln w="37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2281038" y="2720750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69">
                <a:moveTo>
                  <a:pt x="0" y="1257"/>
                </a:moveTo>
                <a:lnTo>
                  <a:pt x="200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2281038" y="2722007"/>
            <a:ext cx="5080" cy="635"/>
          </a:xfrm>
          <a:custGeom>
            <a:avLst/>
            <a:gdLst/>
            <a:ahLst/>
            <a:cxnLst/>
            <a:rect l="l" t="t" r="r" b="b"/>
            <a:pathLst>
              <a:path w="5080" h="635">
                <a:moveTo>
                  <a:pt x="-901" y="311"/>
                </a:moveTo>
                <a:lnTo>
                  <a:pt x="5435" y="31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2285571" y="272262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317" y="228"/>
                </a:moveTo>
                <a:lnTo>
                  <a:pt x="330" y="101"/>
                </a:lnTo>
                <a:lnTo>
                  <a:pt x="165" y="2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2285889" y="2722858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1117" y="673"/>
                </a:moveTo>
                <a:lnTo>
                  <a:pt x="292" y="342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2287007" y="2723531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342" y="368"/>
                </a:moveTo>
                <a:lnTo>
                  <a:pt x="393" y="139"/>
                </a:lnTo>
                <a:lnTo>
                  <a:pt x="241" y="63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2286118" y="2723899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152"/>
                </a:moveTo>
                <a:lnTo>
                  <a:pt x="330" y="177"/>
                </a:lnTo>
                <a:lnTo>
                  <a:pt x="609" y="177"/>
                </a:lnTo>
                <a:lnTo>
                  <a:pt x="838" y="152"/>
                </a:lnTo>
                <a:lnTo>
                  <a:pt x="1066" y="88"/>
                </a:lnTo>
                <a:lnTo>
                  <a:pt x="123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2262178" y="2720851"/>
            <a:ext cx="24130" cy="3810"/>
          </a:xfrm>
          <a:custGeom>
            <a:avLst/>
            <a:gdLst/>
            <a:ahLst/>
            <a:cxnLst/>
            <a:rect l="l" t="t" r="r" b="b"/>
            <a:pathLst>
              <a:path w="24130" h="3810">
                <a:moveTo>
                  <a:pt x="0" y="0"/>
                </a:moveTo>
                <a:lnTo>
                  <a:pt x="5333" y="914"/>
                </a:lnTo>
                <a:lnTo>
                  <a:pt x="11722" y="1816"/>
                </a:lnTo>
                <a:lnTo>
                  <a:pt x="17500" y="2514"/>
                </a:lnTo>
                <a:lnTo>
                  <a:pt x="23939" y="32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2261657" y="272058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  <a:lnTo>
                  <a:pt x="114" y="165"/>
                </a:lnTo>
                <a:lnTo>
                  <a:pt x="292" y="228"/>
                </a:lnTo>
                <a:lnTo>
                  <a:pt x="520" y="2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2261645" y="2719848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253" y="0"/>
                </a:moveTo>
                <a:lnTo>
                  <a:pt x="0" y="6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2261899" y="2719531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5">
                <a:moveTo>
                  <a:pt x="1562" y="50"/>
                </a:moveTo>
                <a:lnTo>
                  <a:pt x="1206" y="12"/>
                </a:lnTo>
                <a:lnTo>
                  <a:pt x="901" y="0"/>
                </a:lnTo>
                <a:lnTo>
                  <a:pt x="635" y="0"/>
                </a:lnTo>
                <a:lnTo>
                  <a:pt x="419" y="38"/>
                </a:lnTo>
                <a:lnTo>
                  <a:pt x="241" y="63"/>
                </a:lnTo>
                <a:lnTo>
                  <a:pt x="114" y="127"/>
                </a:lnTo>
                <a:lnTo>
                  <a:pt x="0" y="31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2263461" y="2719581"/>
            <a:ext cx="11430" cy="1905"/>
          </a:xfrm>
          <a:custGeom>
            <a:avLst/>
            <a:gdLst/>
            <a:ahLst/>
            <a:cxnLst/>
            <a:rect l="l" t="t" r="r" b="b"/>
            <a:pathLst>
              <a:path w="11430" h="1905">
                <a:moveTo>
                  <a:pt x="10985" y="152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2274446" y="2719848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69">
                <a:moveTo>
                  <a:pt x="2032" y="0"/>
                </a:moveTo>
                <a:lnTo>
                  <a:pt x="0" y="125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2275437" y="2719696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0"/>
                </a:moveTo>
                <a:lnTo>
                  <a:pt x="1041" y="15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2274167" y="2719670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228"/>
                </a:moveTo>
                <a:lnTo>
                  <a:pt x="190" y="126"/>
                </a:lnTo>
                <a:lnTo>
                  <a:pt x="406" y="50"/>
                </a:lnTo>
                <a:lnTo>
                  <a:pt x="647" y="0"/>
                </a:lnTo>
                <a:lnTo>
                  <a:pt x="838" y="0"/>
                </a:lnTo>
                <a:lnTo>
                  <a:pt x="1054" y="0"/>
                </a:lnTo>
                <a:lnTo>
                  <a:pt x="1270" y="2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2273786" y="271989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228"/>
                </a:moveTo>
                <a:lnTo>
                  <a:pt x="3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2272503" y="2720127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5">
                <a:moveTo>
                  <a:pt x="0" y="88"/>
                </a:moveTo>
                <a:lnTo>
                  <a:pt x="317" y="126"/>
                </a:lnTo>
                <a:lnTo>
                  <a:pt x="596" y="139"/>
                </a:lnTo>
                <a:lnTo>
                  <a:pt x="850" y="126"/>
                </a:lnTo>
                <a:lnTo>
                  <a:pt x="1092" y="76"/>
                </a:lnTo>
                <a:lnTo>
                  <a:pt x="128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2263118" y="2718921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5">
                <a:moveTo>
                  <a:pt x="0" y="0"/>
                </a:moveTo>
                <a:lnTo>
                  <a:pt x="9385" y="129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2262343" y="2718502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12" y="0"/>
                </a:moveTo>
                <a:lnTo>
                  <a:pt x="0" y="139"/>
                </a:lnTo>
                <a:lnTo>
                  <a:pt x="177" y="304"/>
                </a:lnTo>
                <a:lnTo>
                  <a:pt x="431" y="381"/>
                </a:lnTo>
                <a:lnTo>
                  <a:pt x="774" y="41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2262356" y="2714946"/>
            <a:ext cx="1905" cy="3810"/>
          </a:xfrm>
          <a:custGeom>
            <a:avLst/>
            <a:gdLst/>
            <a:ahLst/>
            <a:cxnLst/>
            <a:rect l="l" t="t" r="r" b="b"/>
            <a:pathLst>
              <a:path w="1905" h="3810">
                <a:moveTo>
                  <a:pt x="1435" y="0"/>
                </a:moveTo>
                <a:lnTo>
                  <a:pt x="0" y="355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2263791" y="2714539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5">
                <a:moveTo>
                  <a:pt x="1549" y="50"/>
                </a:moveTo>
                <a:lnTo>
                  <a:pt x="1219" y="12"/>
                </a:lnTo>
                <a:lnTo>
                  <a:pt x="939" y="0"/>
                </a:lnTo>
                <a:lnTo>
                  <a:pt x="685" y="12"/>
                </a:lnTo>
                <a:lnTo>
                  <a:pt x="469" y="38"/>
                </a:lnTo>
                <a:lnTo>
                  <a:pt x="292" y="101"/>
                </a:lnTo>
                <a:lnTo>
                  <a:pt x="152" y="177"/>
                </a:lnTo>
                <a:lnTo>
                  <a:pt x="0" y="4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2265340" y="2714590"/>
            <a:ext cx="39370" cy="5715"/>
          </a:xfrm>
          <a:custGeom>
            <a:avLst/>
            <a:gdLst/>
            <a:ahLst/>
            <a:cxnLst/>
            <a:rect l="l" t="t" r="r" b="b"/>
            <a:pathLst>
              <a:path w="39369" h="5714">
                <a:moveTo>
                  <a:pt x="39306" y="543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2304647" y="2720026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749" y="457"/>
                </a:moveTo>
                <a:lnTo>
                  <a:pt x="939" y="266"/>
                </a:lnTo>
                <a:lnTo>
                  <a:pt x="812" y="114"/>
                </a:lnTo>
                <a:lnTo>
                  <a:pt x="634" y="76"/>
                </a:lnTo>
                <a:lnTo>
                  <a:pt x="368" y="2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2331977" y="4467330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9423" y="0"/>
                </a:moveTo>
                <a:lnTo>
                  <a:pt x="0" y="591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2316953" y="2711885"/>
            <a:ext cx="635" cy="1905"/>
          </a:xfrm>
          <a:custGeom>
            <a:avLst/>
            <a:gdLst/>
            <a:ahLst/>
            <a:cxnLst/>
            <a:rect l="l" t="t" r="r" b="b"/>
            <a:pathLst>
              <a:path w="635" h="1905">
                <a:moveTo>
                  <a:pt x="-901" y="679"/>
                </a:moveTo>
                <a:lnTo>
                  <a:pt x="914" y="6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2341401" y="4467304"/>
            <a:ext cx="0" cy="635"/>
          </a:xfrm>
          <a:custGeom>
            <a:avLst/>
            <a:gdLst/>
            <a:ahLst/>
            <a:cxnLst/>
            <a:rect l="l" t="t" r="r" b="b"/>
            <a:pathLst>
              <a:path h="635">
                <a:moveTo>
                  <a:pt x="-901" y="12"/>
                </a:moveTo>
                <a:lnTo>
                  <a:pt x="901" y="1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2271157" y="2706856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0" y="5905"/>
                </a:moveTo>
                <a:lnTo>
                  <a:pt x="94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2270967" y="2712761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1028" y="736"/>
                </a:moveTo>
                <a:lnTo>
                  <a:pt x="0" y="215"/>
                </a:lnTo>
                <a:lnTo>
                  <a:pt x="19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2271995" y="2713498"/>
            <a:ext cx="33655" cy="5080"/>
          </a:xfrm>
          <a:custGeom>
            <a:avLst/>
            <a:gdLst/>
            <a:ahLst/>
            <a:cxnLst/>
            <a:rect l="l" t="t" r="r" b="b"/>
            <a:pathLst>
              <a:path w="33655" h="5080">
                <a:moveTo>
                  <a:pt x="33058" y="457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2307517" y="2711885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9436" y="0"/>
                </a:moveTo>
                <a:lnTo>
                  <a:pt x="0" y="590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2280580" y="2706856"/>
            <a:ext cx="36830" cy="5080"/>
          </a:xfrm>
          <a:custGeom>
            <a:avLst/>
            <a:gdLst/>
            <a:ahLst/>
            <a:cxnLst/>
            <a:rect l="l" t="t" r="r" b="b"/>
            <a:pathLst>
              <a:path w="36830" h="5080">
                <a:moveTo>
                  <a:pt x="0" y="0"/>
                </a:moveTo>
                <a:lnTo>
                  <a:pt x="36372" y="50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2305053" y="2717791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2463" y="0"/>
                </a:moveTo>
                <a:lnTo>
                  <a:pt x="685" y="330"/>
                </a:lnTo>
                <a:lnTo>
                  <a:pt x="330" y="317"/>
                </a:lnTo>
                <a:lnTo>
                  <a:pt x="0" y="2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2331774" y="4473248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203" y="0"/>
                </a:moveTo>
                <a:lnTo>
                  <a:pt x="12" y="88"/>
                </a:lnTo>
                <a:lnTo>
                  <a:pt x="0" y="8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2263994" y="4469184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-901" y="120"/>
                </a:moveTo>
                <a:lnTo>
                  <a:pt x="1015" y="1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2251574" y="3577644"/>
            <a:ext cx="12700" cy="892175"/>
          </a:xfrm>
          <a:custGeom>
            <a:avLst/>
            <a:gdLst/>
            <a:ahLst/>
            <a:cxnLst/>
            <a:rect l="l" t="t" r="r" b="b"/>
            <a:pathLst>
              <a:path w="12700" h="892175">
                <a:moveTo>
                  <a:pt x="0" y="0"/>
                </a:moveTo>
                <a:lnTo>
                  <a:pt x="12420" y="8917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2253275" y="4459469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4" h="10160">
                <a:moveTo>
                  <a:pt x="63" y="0"/>
                </a:moveTo>
                <a:lnTo>
                  <a:pt x="0" y="533"/>
                </a:lnTo>
                <a:lnTo>
                  <a:pt x="850" y="2730"/>
                </a:lnTo>
                <a:lnTo>
                  <a:pt x="2933" y="5092"/>
                </a:lnTo>
                <a:lnTo>
                  <a:pt x="6223" y="7505"/>
                </a:lnTo>
                <a:lnTo>
                  <a:pt x="10718" y="995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2240906" y="3567675"/>
            <a:ext cx="1270" cy="3175"/>
          </a:xfrm>
          <a:custGeom>
            <a:avLst/>
            <a:gdLst/>
            <a:ahLst/>
            <a:cxnLst/>
            <a:rect l="l" t="t" r="r" b="b"/>
            <a:pathLst>
              <a:path w="1269" h="3175">
                <a:moveTo>
                  <a:pt x="787" y="2590"/>
                </a:moveTo>
                <a:lnTo>
                  <a:pt x="0" y="850"/>
                </a:lnTo>
                <a:lnTo>
                  <a:pt x="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2241845" y="3570570"/>
            <a:ext cx="10160" cy="7620"/>
          </a:xfrm>
          <a:custGeom>
            <a:avLst/>
            <a:gdLst/>
            <a:ahLst/>
            <a:cxnLst/>
            <a:rect l="l" t="t" r="r" b="b"/>
            <a:pathLst>
              <a:path w="10160" h="7620">
                <a:moveTo>
                  <a:pt x="9728" y="7073"/>
                </a:moveTo>
                <a:lnTo>
                  <a:pt x="5410" y="4724"/>
                </a:lnTo>
                <a:lnTo>
                  <a:pt x="2197" y="2425"/>
                </a:lnTo>
                <a:lnTo>
                  <a:pt x="76" y="177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2251574" y="3577403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-901" y="120"/>
                </a:moveTo>
                <a:lnTo>
                  <a:pt x="1003" y="1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2251701" y="3576946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25" y="1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2251726" y="3577707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266" y="101"/>
                </a:moveTo>
                <a:lnTo>
                  <a:pt x="114" y="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2251993" y="3577809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3441" y="87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2249173" y="3375740"/>
            <a:ext cx="3175" cy="202565"/>
          </a:xfrm>
          <a:custGeom>
            <a:avLst/>
            <a:gdLst/>
            <a:ahLst/>
            <a:cxnLst/>
            <a:rect l="l" t="t" r="r" b="b"/>
            <a:pathLst>
              <a:path w="3175" h="202564">
                <a:moveTo>
                  <a:pt x="2819" y="2020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2255460" y="3578762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3746" y="838"/>
                </a:moveTo>
                <a:lnTo>
                  <a:pt x="2400" y="800"/>
                </a:lnTo>
                <a:lnTo>
                  <a:pt x="1142" y="622"/>
                </a:lnTo>
                <a:lnTo>
                  <a:pt x="241" y="330"/>
                </a:lnTo>
                <a:lnTo>
                  <a:pt x="12" y="139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2259206" y="3579600"/>
            <a:ext cx="13970" cy="3175"/>
          </a:xfrm>
          <a:custGeom>
            <a:avLst/>
            <a:gdLst/>
            <a:ahLst/>
            <a:cxnLst/>
            <a:rect l="l" t="t" r="r" b="b"/>
            <a:pathLst>
              <a:path w="13969" h="3175">
                <a:moveTo>
                  <a:pt x="13944" y="2781"/>
                </a:moveTo>
                <a:lnTo>
                  <a:pt x="6337" y="137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2256387" y="3377517"/>
            <a:ext cx="3175" cy="202565"/>
          </a:xfrm>
          <a:custGeom>
            <a:avLst/>
            <a:gdLst/>
            <a:ahLst/>
            <a:cxnLst/>
            <a:rect l="l" t="t" r="r" b="b"/>
            <a:pathLst>
              <a:path w="3175" h="202564">
                <a:moveTo>
                  <a:pt x="2819" y="20208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2273151" y="3582381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5">
                <a:moveTo>
                  <a:pt x="1333" y="558"/>
                </a:moveTo>
                <a:lnTo>
                  <a:pt x="431" y="279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2271665" y="3380845"/>
            <a:ext cx="3175" cy="202565"/>
          </a:xfrm>
          <a:custGeom>
            <a:avLst/>
            <a:gdLst/>
            <a:ahLst/>
            <a:cxnLst/>
            <a:rect l="l" t="t" r="r" b="b"/>
            <a:pathLst>
              <a:path w="3175" h="202564">
                <a:moveTo>
                  <a:pt x="2819" y="20209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2270344" y="3380299"/>
            <a:ext cx="3175" cy="202565"/>
          </a:xfrm>
          <a:custGeom>
            <a:avLst/>
            <a:gdLst/>
            <a:ahLst/>
            <a:cxnLst/>
            <a:rect l="l" t="t" r="r" b="b"/>
            <a:pathLst>
              <a:path w="3175" h="202564">
                <a:moveTo>
                  <a:pt x="2806" y="20208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2248894" y="3374876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2248919" y="3375638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254" y="101"/>
                </a:moveTo>
                <a:lnTo>
                  <a:pt x="101" y="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2249173" y="3375740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3441" y="86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2252640" y="3376679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3746" y="838"/>
                </a:moveTo>
                <a:lnTo>
                  <a:pt x="2400" y="800"/>
                </a:lnTo>
                <a:lnTo>
                  <a:pt x="1155" y="634"/>
                </a:lnTo>
                <a:lnTo>
                  <a:pt x="253" y="330"/>
                </a:lnTo>
                <a:lnTo>
                  <a:pt x="25" y="139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2256387" y="3377517"/>
            <a:ext cx="13970" cy="3175"/>
          </a:xfrm>
          <a:custGeom>
            <a:avLst/>
            <a:gdLst/>
            <a:ahLst/>
            <a:cxnLst/>
            <a:rect l="l" t="t" r="r" b="b"/>
            <a:pathLst>
              <a:path w="13969" h="3175">
                <a:moveTo>
                  <a:pt x="13957" y="2781"/>
                </a:moveTo>
                <a:lnTo>
                  <a:pt x="6350" y="137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2270344" y="3380299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5">
                <a:moveTo>
                  <a:pt x="1320" y="546"/>
                </a:moveTo>
                <a:lnTo>
                  <a:pt x="419" y="292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2240829" y="356767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-901" y="152"/>
                </a:moveTo>
                <a:lnTo>
                  <a:pt x="927" y="15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2240829" y="3567979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838" y="34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2238010" y="3365910"/>
            <a:ext cx="3175" cy="202565"/>
          </a:xfrm>
          <a:custGeom>
            <a:avLst/>
            <a:gdLst/>
            <a:ahLst/>
            <a:cxnLst/>
            <a:rect l="l" t="t" r="r" b="b"/>
            <a:pathLst>
              <a:path w="3175" h="202564">
                <a:moveTo>
                  <a:pt x="2819" y="2020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2251574" y="3577403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-901" y="120"/>
                </a:moveTo>
                <a:lnTo>
                  <a:pt x="1003" y="1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2241706" y="3570405"/>
            <a:ext cx="10160" cy="7620"/>
          </a:xfrm>
          <a:custGeom>
            <a:avLst/>
            <a:gdLst/>
            <a:ahLst/>
            <a:cxnLst/>
            <a:rect l="l" t="t" r="r" b="b"/>
            <a:pathLst>
              <a:path w="10160" h="7620">
                <a:moveTo>
                  <a:pt x="9867" y="7239"/>
                </a:moveTo>
                <a:lnTo>
                  <a:pt x="5359" y="4775"/>
                </a:lnTo>
                <a:lnTo>
                  <a:pt x="2070" y="2362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2248754" y="3375562"/>
            <a:ext cx="3175" cy="202565"/>
          </a:xfrm>
          <a:custGeom>
            <a:avLst/>
            <a:gdLst/>
            <a:ahLst/>
            <a:cxnLst/>
            <a:rect l="l" t="t" r="r" b="b"/>
            <a:pathLst>
              <a:path w="3175" h="202564">
                <a:moveTo>
                  <a:pt x="2819" y="20208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2238886" y="3368335"/>
            <a:ext cx="3175" cy="202565"/>
          </a:xfrm>
          <a:custGeom>
            <a:avLst/>
            <a:gdLst/>
            <a:ahLst/>
            <a:cxnLst/>
            <a:rect l="l" t="t" r="r" b="b"/>
            <a:pathLst>
              <a:path w="3175" h="202564">
                <a:moveTo>
                  <a:pt x="2819" y="2020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2248754" y="3375320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-901" y="120"/>
                </a:moveTo>
                <a:lnTo>
                  <a:pt x="1003" y="1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2238886" y="3368335"/>
            <a:ext cx="10160" cy="7620"/>
          </a:xfrm>
          <a:custGeom>
            <a:avLst/>
            <a:gdLst/>
            <a:ahLst/>
            <a:cxnLst/>
            <a:rect l="l" t="t" r="r" b="b"/>
            <a:pathLst>
              <a:path w="10160" h="7620">
                <a:moveTo>
                  <a:pt x="9867" y="7226"/>
                </a:moveTo>
                <a:lnTo>
                  <a:pt x="5359" y="4775"/>
                </a:lnTo>
                <a:lnTo>
                  <a:pt x="2070" y="2362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1603264" y="2827227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4991" y="208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1608280" y="2827049"/>
            <a:ext cx="5715" cy="2540"/>
          </a:xfrm>
          <a:custGeom>
            <a:avLst/>
            <a:gdLst/>
            <a:ahLst/>
            <a:cxnLst/>
            <a:rect l="l" t="t" r="r" b="b"/>
            <a:pathLst>
              <a:path w="5715" h="2539">
                <a:moveTo>
                  <a:pt x="0" y="2260"/>
                </a:moveTo>
                <a:lnTo>
                  <a:pt x="5130" y="1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1602286" y="2744969"/>
            <a:ext cx="10160" cy="2540"/>
          </a:xfrm>
          <a:custGeom>
            <a:avLst/>
            <a:gdLst/>
            <a:ahLst/>
            <a:cxnLst/>
            <a:rect l="l" t="t" r="r" b="b"/>
            <a:pathLst>
              <a:path w="10159" h="2539">
                <a:moveTo>
                  <a:pt x="9931" y="2108"/>
                </a:moveTo>
                <a:lnTo>
                  <a:pt x="4914" y="0"/>
                </a:lnTo>
                <a:lnTo>
                  <a:pt x="3771" y="63"/>
                </a:lnTo>
                <a:lnTo>
                  <a:pt x="63" y="1714"/>
                </a:lnTo>
                <a:lnTo>
                  <a:pt x="0" y="218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1621146" y="4110866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0"/>
                </a:moveTo>
                <a:lnTo>
                  <a:pt x="5003" y="209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1626162" y="4110689"/>
            <a:ext cx="5715" cy="2540"/>
          </a:xfrm>
          <a:custGeom>
            <a:avLst/>
            <a:gdLst/>
            <a:ahLst/>
            <a:cxnLst/>
            <a:rect l="l" t="t" r="r" b="b"/>
            <a:pathLst>
              <a:path w="5714" h="2539">
                <a:moveTo>
                  <a:pt x="0" y="2273"/>
                </a:moveTo>
                <a:lnTo>
                  <a:pt x="5130" y="1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1620168" y="4028608"/>
            <a:ext cx="10160" cy="2540"/>
          </a:xfrm>
          <a:custGeom>
            <a:avLst/>
            <a:gdLst/>
            <a:ahLst/>
            <a:cxnLst/>
            <a:rect l="l" t="t" r="r" b="b"/>
            <a:pathLst>
              <a:path w="10160" h="2539">
                <a:moveTo>
                  <a:pt x="9931" y="2120"/>
                </a:moveTo>
                <a:lnTo>
                  <a:pt x="4914" y="0"/>
                </a:lnTo>
                <a:lnTo>
                  <a:pt x="3771" y="76"/>
                </a:lnTo>
                <a:lnTo>
                  <a:pt x="76" y="1739"/>
                </a:lnTo>
                <a:lnTo>
                  <a:pt x="0" y="219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1603181" y="2747166"/>
            <a:ext cx="0" cy="80645"/>
          </a:xfrm>
          <a:custGeom>
            <a:avLst/>
            <a:gdLst/>
            <a:ahLst/>
            <a:cxnLst/>
            <a:rect l="l" t="t" r="r" b="b"/>
            <a:pathLst>
              <a:path h="80644">
                <a:moveTo>
                  <a:pt x="0" y="0"/>
                </a:moveTo>
                <a:lnTo>
                  <a:pt x="0" y="8003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1621069" y="4030819"/>
            <a:ext cx="0" cy="80645"/>
          </a:xfrm>
          <a:custGeom>
            <a:avLst/>
            <a:gdLst/>
            <a:ahLst/>
            <a:cxnLst/>
            <a:rect l="l" t="t" r="r" b="b"/>
            <a:pathLst>
              <a:path h="80645">
                <a:moveTo>
                  <a:pt x="0" y="0"/>
                </a:moveTo>
                <a:lnTo>
                  <a:pt x="0" y="8002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1603124" y="2812901"/>
            <a:ext cx="5080" cy="1905"/>
          </a:xfrm>
          <a:custGeom>
            <a:avLst/>
            <a:gdLst/>
            <a:ahLst/>
            <a:cxnLst/>
            <a:rect l="l" t="t" r="r" b="b"/>
            <a:pathLst>
              <a:path w="5080" h="1905">
                <a:moveTo>
                  <a:pt x="0" y="0"/>
                </a:moveTo>
                <a:lnTo>
                  <a:pt x="3644" y="1714"/>
                </a:lnTo>
                <a:lnTo>
                  <a:pt x="4559" y="175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1607684" y="2812825"/>
            <a:ext cx="5715" cy="1905"/>
          </a:xfrm>
          <a:custGeom>
            <a:avLst/>
            <a:gdLst/>
            <a:ahLst/>
            <a:cxnLst/>
            <a:rect l="l" t="t" r="r" b="b"/>
            <a:pathLst>
              <a:path w="5715" h="1905">
                <a:moveTo>
                  <a:pt x="0" y="1828"/>
                </a:moveTo>
                <a:lnTo>
                  <a:pt x="5435" y="342"/>
                </a:lnTo>
                <a:lnTo>
                  <a:pt x="55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1603048" y="280841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52" y="0"/>
                </a:moveTo>
                <a:lnTo>
                  <a:pt x="0" y="342"/>
                </a:lnTo>
                <a:lnTo>
                  <a:pt x="12" y="5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1613030" y="280830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39" y="507"/>
                </a:moveTo>
                <a:lnTo>
                  <a:pt x="152" y="444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1628956" y="4048878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409"/>
                </a:moveTo>
                <a:lnTo>
                  <a:pt x="406" y="1244"/>
                </a:lnTo>
                <a:lnTo>
                  <a:pt x="1066" y="850"/>
                </a:lnTo>
                <a:lnTo>
                  <a:pt x="1397" y="431"/>
                </a:lnTo>
                <a:lnTo>
                  <a:pt x="14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1620346" y="4049068"/>
            <a:ext cx="8890" cy="1905"/>
          </a:xfrm>
          <a:custGeom>
            <a:avLst/>
            <a:gdLst/>
            <a:ahLst/>
            <a:cxnLst/>
            <a:rect l="l" t="t" r="r" b="b"/>
            <a:pathLst>
              <a:path w="8889" h="1904">
                <a:moveTo>
                  <a:pt x="0" y="0"/>
                </a:moveTo>
                <a:lnTo>
                  <a:pt x="4775" y="1752"/>
                </a:lnTo>
                <a:lnTo>
                  <a:pt x="5956" y="1714"/>
                </a:lnTo>
                <a:lnTo>
                  <a:pt x="7099" y="1587"/>
                </a:lnTo>
                <a:lnTo>
                  <a:pt x="8128" y="1371"/>
                </a:lnTo>
                <a:lnTo>
                  <a:pt x="8610" y="121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1630239" y="4044471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139" y="507"/>
                </a:moveTo>
                <a:lnTo>
                  <a:pt x="152" y="419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1620269" y="404461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27" y="0"/>
                </a:moveTo>
                <a:lnTo>
                  <a:pt x="0" y="292"/>
                </a:lnTo>
                <a:lnTo>
                  <a:pt x="12" y="49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1611075" y="2765238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5">
                <a:moveTo>
                  <a:pt x="0" y="1409"/>
                </a:moveTo>
                <a:lnTo>
                  <a:pt x="406" y="1244"/>
                </a:lnTo>
                <a:lnTo>
                  <a:pt x="1066" y="838"/>
                </a:lnTo>
                <a:lnTo>
                  <a:pt x="1397" y="431"/>
                </a:lnTo>
                <a:lnTo>
                  <a:pt x="14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1602451" y="2765428"/>
            <a:ext cx="8890" cy="1905"/>
          </a:xfrm>
          <a:custGeom>
            <a:avLst/>
            <a:gdLst/>
            <a:ahLst/>
            <a:cxnLst/>
            <a:rect l="l" t="t" r="r" b="b"/>
            <a:pathLst>
              <a:path w="8890" h="1905">
                <a:moveTo>
                  <a:pt x="0" y="0"/>
                </a:moveTo>
                <a:lnTo>
                  <a:pt x="4787" y="1752"/>
                </a:lnTo>
                <a:lnTo>
                  <a:pt x="5968" y="1714"/>
                </a:lnTo>
                <a:lnTo>
                  <a:pt x="7111" y="1587"/>
                </a:lnTo>
                <a:lnTo>
                  <a:pt x="8140" y="1371"/>
                </a:lnTo>
                <a:lnTo>
                  <a:pt x="8623" y="121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1612370" y="276081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27" y="507"/>
                </a:moveTo>
                <a:lnTo>
                  <a:pt x="139" y="419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1602388" y="276097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27" y="0"/>
                </a:moveTo>
                <a:lnTo>
                  <a:pt x="0" y="279"/>
                </a:lnTo>
                <a:lnTo>
                  <a:pt x="25" y="48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1621006" y="4096553"/>
            <a:ext cx="5080" cy="1905"/>
          </a:xfrm>
          <a:custGeom>
            <a:avLst/>
            <a:gdLst/>
            <a:ahLst/>
            <a:cxnLst/>
            <a:rect l="l" t="t" r="r" b="b"/>
            <a:pathLst>
              <a:path w="5080" h="1904">
                <a:moveTo>
                  <a:pt x="0" y="0"/>
                </a:moveTo>
                <a:lnTo>
                  <a:pt x="3644" y="1714"/>
                </a:lnTo>
                <a:lnTo>
                  <a:pt x="4559" y="17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1625565" y="4096465"/>
            <a:ext cx="5715" cy="1905"/>
          </a:xfrm>
          <a:custGeom>
            <a:avLst/>
            <a:gdLst/>
            <a:ahLst/>
            <a:cxnLst/>
            <a:rect l="l" t="t" r="r" b="b"/>
            <a:pathLst>
              <a:path w="5714" h="1904">
                <a:moveTo>
                  <a:pt x="0" y="1828"/>
                </a:moveTo>
                <a:lnTo>
                  <a:pt x="5448" y="342"/>
                </a:lnTo>
                <a:lnTo>
                  <a:pt x="55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1620930" y="409205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52" y="0"/>
                </a:moveTo>
                <a:lnTo>
                  <a:pt x="0" y="342"/>
                </a:lnTo>
                <a:lnTo>
                  <a:pt x="12" y="5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1630912" y="4091943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127" y="507"/>
                </a:moveTo>
                <a:lnTo>
                  <a:pt x="152" y="444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1746914" y="3552257"/>
            <a:ext cx="419100" cy="58419"/>
          </a:xfrm>
          <a:custGeom>
            <a:avLst/>
            <a:gdLst/>
            <a:ahLst/>
            <a:cxnLst/>
            <a:rect l="l" t="t" r="r" b="b"/>
            <a:pathLst>
              <a:path w="419100" h="58420">
                <a:moveTo>
                  <a:pt x="0" y="0"/>
                </a:moveTo>
                <a:lnTo>
                  <a:pt x="418706" y="5787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1735827" y="2758532"/>
            <a:ext cx="11430" cy="793750"/>
          </a:xfrm>
          <a:custGeom>
            <a:avLst/>
            <a:gdLst/>
            <a:ahLst/>
            <a:cxnLst/>
            <a:rect l="l" t="t" r="r" b="b"/>
            <a:pathLst>
              <a:path w="11430" h="793750">
                <a:moveTo>
                  <a:pt x="0" y="0"/>
                </a:moveTo>
                <a:lnTo>
                  <a:pt x="11061" y="7936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2147103" y="2823785"/>
            <a:ext cx="10795" cy="774065"/>
          </a:xfrm>
          <a:custGeom>
            <a:avLst/>
            <a:gdLst/>
            <a:ahLst/>
            <a:cxnLst/>
            <a:rect l="l" t="t" r="r" b="b"/>
            <a:pathLst>
              <a:path w="10794" h="774064">
                <a:moveTo>
                  <a:pt x="0" y="0"/>
                </a:moveTo>
                <a:lnTo>
                  <a:pt x="10782" y="7737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1747663" y="2768591"/>
            <a:ext cx="400050" cy="55244"/>
          </a:xfrm>
          <a:custGeom>
            <a:avLst/>
            <a:gdLst/>
            <a:ahLst/>
            <a:cxnLst/>
            <a:rect l="l" t="t" r="r" b="b"/>
            <a:pathLst>
              <a:path w="400050" h="55244">
                <a:moveTo>
                  <a:pt x="0" y="0"/>
                </a:moveTo>
                <a:lnTo>
                  <a:pt x="399440" y="5521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2149948" y="2820470"/>
            <a:ext cx="11430" cy="784860"/>
          </a:xfrm>
          <a:custGeom>
            <a:avLst/>
            <a:gdLst/>
            <a:ahLst/>
            <a:cxnLst/>
            <a:rect l="l" t="t" r="r" b="b"/>
            <a:pathLst>
              <a:path w="11430" h="784860">
                <a:moveTo>
                  <a:pt x="0" y="0"/>
                </a:moveTo>
                <a:lnTo>
                  <a:pt x="10922" y="78428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1740576" y="2763917"/>
            <a:ext cx="409575" cy="57150"/>
          </a:xfrm>
          <a:custGeom>
            <a:avLst/>
            <a:gdLst/>
            <a:ahLst/>
            <a:cxnLst/>
            <a:rect l="l" t="t" r="r" b="b"/>
            <a:pathLst>
              <a:path w="409575" h="57150">
                <a:moveTo>
                  <a:pt x="0" y="0"/>
                </a:moveTo>
                <a:lnTo>
                  <a:pt x="409371" y="5659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1747777" y="3675688"/>
            <a:ext cx="6350" cy="447675"/>
          </a:xfrm>
          <a:custGeom>
            <a:avLst/>
            <a:gdLst/>
            <a:ahLst/>
            <a:cxnLst/>
            <a:rect l="l" t="t" r="r" b="b"/>
            <a:pathLst>
              <a:path w="6350" h="447675">
                <a:moveTo>
                  <a:pt x="0" y="0"/>
                </a:moveTo>
                <a:lnTo>
                  <a:pt x="6235" y="44752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1754038" y="4123236"/>
            <a:ext cx="418465" cy="57785"/>
          </a:xfrm>
          <a:custGeom>
            <a:avLst/>
            <a:gdLst/>
            <a:ahLst/>
            <a:cxnLst/>
            <a:rect l="l" t="t" r="r" b="b"/>
            <a:pathLst>
              <a:path w="418464" h="57785">
                <a:moveTo>
                  <a:pt x="0" y="0"/>
                </a:moveTo>
                <a:lnTo>
                  <a:pt x="417893" y="577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1759614" y="3685747"/>
            <a:ext cx="398780" cy="55244"/>
          </a:xfrm>
          <a:custGeom>
            <a:avLst/>
            <a:gdLst/>
            <a:ahLst/>
            <a:cxnLst/>
            <a:rect l="l" t="t" r="r" b="b"/>
            <a:pathLst>
              <a:path w="398780" h="55245">
                <a:moveTo>
                  <a:pt x="0" y="0"/>
                </a:moveTo>
                <a:lnTo>
                  <a:pt x="398614" y="550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2158229" y="3740827"/>
            <a:ext cx="6350" cy="427990"/>
          </a:xfrm>
          <a:custGeom>
            <a:avLst/>
            <a:gdLst/>
            <a:ahLst/>
            <a:cxnLst/>
            <a:rect l="l" t="t" r="r" b="b"/>
            <a:pathLst>
              <a:path w="6350" h="427989">
                <a:moveTo>
                  <a:pt x="0" y="0"/>
                </a:moveTo>
                <a:lnTo>
                  <a:pt x="5956" y="42754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1752540" y="3681060"/>
            <a:ext cx="408940" cy="56515"/>
          </a:xfrm>
          <a:custGeom>
            <a:avLst/>
            <a:gdLst/>
            <a:ahLst/>
            <a:cxnLst/>
            <a:rect l="l" t="t" r="r" b="b"/>
            <a:pathLst>
              <a:path w="408939" h="56514">
                <a:moveTo>
                  <a:pt x="0" y="0"/>
                </a:moveTo>
                <a:lnTo>
                  <a:pt x="408533" y="564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2161073" y="3737512"/>
            <a:ext cx="6350" cy="438150"/>
          </a:xfrm>
          <a:custGeom>
            <a:avLst/>
            <a:gdLst/>
            <a:ahLst/>
            <a:cxnLst/>
            <a:rect l="l" t="t" r="r" b="b"/>
            <a:pathLst>
              <a:path w="6350" h="438150">
                <a:moveTo>
                  <a:pt x="0" y="0"/>
                </a:moveTo>
                <a:lnTo>
                  <a:pt x="6096" y="43811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2239712" y="2716368"/>
            <a:ext cx="9525" cy="659130"/>
          </a:xfrm>
          <a:custGeom>
            <a:avLst/>
            <a:gdLst/>
            <a:ahLst/>
            <a:cxnLst/>
            <a:rect l="l" t="t" r="r" b="b"/>
            <a:pathLst>
              <a:path w="9525" h="659129">
                <a:moveTo>
                  <a:pt x="9182" y="65895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2228828" y="2706640"/>
            <a:ext cx="9525" cy="659130"/>
          </a:xfrm>
          <a:custGeom>
            <a:avLst/>
            <a:gdLst/>
            <a:ahLst/>
            <a:cxnLst/>
            <a:rect l="l" t="t" r="r" b="b"/>
            <a:pathLst>
              <a:path w="9525" h="659129">
                <a:moveTo>
                  <a:pt x="0" y="0"/>
                </a:moveTo>
                <a:lnTo>
                  <a:pt x="9169" y="65895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2251726" y="3577707"/>
            <a:ext cx="12700" cy="892175"/>
          </a:xfrm>
          <a:custGeom>
            <a:avLst/>
            <a:gdLst/>
            <a:ahLst/>
            <a:cxnLst/>
            <a:rect l="l" t="t" r="r" b="b"/>
            <a:pathLst>
              <a:path w="12700" h="892175">
                <a:moveTo>
                  <a:pt x="0" y="0"/>
                </a:moveTo>
                <a:lnTo>
                  <a:pt x="12433" y="8917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2255435" y="3578762"/>
            <a:ext cx="12700" cy="892175"/>
          </a:xfrm>
          <a:custGeom>
            <a:avLst/>
            <a:gdLst/>
            <a:ahLst/>
            <a:cxnLst/>
            <a:rect l="l" t="t" r="r" b="b"/>
            <a:pathLst>
              <a:path w="12700" h="892175">
                <a:moveTo>
                  <a:pt x="0" y="0"/>
                </a:moveTo>
                <a:lnTo>
                  <a:pt x="12420" y="8917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2254698" y="2701598"/>
            <a:ext cx="0" cy="635"/>
          </a:xfrm>
          <a:custGeom>
            <a:avLst/>
            <a:gdLst/>
            <a:ahLst/>
            <a:cxnLst/>
            <a:rect l="l" t="t" r="r" b="b"/>
            <a:pathLst>
              <a:path h="635">
                <a:moveTo>
                  <a:pt x="-901" y="31"/>
                </a:moveTo>
                <a:lnTo>
                  <a:pt x="901" y="3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2321817" y="2711415"/>
            <a:ext cx="24765" cy="1753235"/>
          </a:xfrm>
          <a:custGeom>
            <a:avLst/>
            <a:gdLst/>
            <a:ahLst/>
            <a:cxnLst/>
            <a:rect l="l" t="t" r="r" b="b"/>
            <a:pathLst>
              <a:path w="24764" h="1753235">
                <a:moveTo>
                  <a:pt x="24409" y="175281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2239737" y="2716673"/>
            <a:ext cx="9525" cy="659130"/>
          </a:xfrm>
          <a:custGeom>
            <a:avLst/>
            <a:gdLst/>
            <a:ahLst/>
            <a:cxnLst/>
            <a:rect l="l" t="t" r="r" b="b"/>
            <a:pathLst>
              <a:path w="9525" h="659129">
                <a:moveTo>
                  <a:pt x="0" y="0"/>
                </a:moveTo>
                <a:lnTo>
                  <a:pt x="9182" y="65896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2243446" y="2717727"/>
            <a:ext cx="9525" cy="659130"/>
          </a:xfrm>
          <a:custGeom>
            <a:avLst/>
            <a:gdLst/>
            <a:ahLst/>
            <a:cxnLst/>
            <a:rect l="l" t="t" r="r" b="b"/>
            <a:pathLst>
              <a:path w="9525" h="659129">
                <a:moveTo>
                  <a:pt x="0" y="0"/>
                </a:moveTo>
                <a:lnTo>
                  <a:pt x="9169" y="65895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2290499" y="2722629"/>
            <a:ext cx="0" cy="635"/>
          </a:xfrm>
          <a:custGeom>
            <a:avLst/>
            <a:gdLst/>
            <a:ahLst/>
            <a:cxnLst/>
            <a:rect l="l" t="t" r="r" b="b"/>
            <a:pathLst>
              <a:path h="635">
                <a:moveTo>
                  <a:pt x="-901" y="95"/>
                </a:moveTo>
                <a:lnTo>
                  <a:pt x="901" y="9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2291782" y="2722718"/>
            <a:ext cx="635" cy="1905"/>
          </a:xfrm>
          <a:custGeom>
            <a:avLst/>
            <a:gdLst/>
            <a:ahLst/>
            <a:cxnLst/>
            <a:rect l="l" t="t" r="r" b="b"/>
            <a:pathLst>
              <a:path w="635" h="1905">
                <a:moveTo>
                  <a:pt x="25" y="132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2270967" y="2713015"/>
            <a:ext cx="635" cy="1905"/>
          </a:xfrm>
          <a:custGeom>
            <a:avLst/>
            <a:gdLst/>
            <a:ahLst/>
            <a:cxnLst/>
            <a:rect l="l" t="t" r="r" b="b"/>
            <a:pathLst>
              <a:path w="635" h="1905">
                <a:moveTo>
                  <a:pt x="0" y="0"/>
                </a:moveTo>
                <a:lnTo>
                  <a:pt x="25" y="17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2251713" y="3577403"/>
            <a:ext cx="12700" cy="892175"/>
          </a:xfrm>
          <a:custGeom>
            <a:avLst/>
            <a:gdLst/>
            <a:ahLst/>
            <a:cxnLst/>
            <a:rect l="l" t="t" r="r" b="b"/>
            <a:pathLst>
              <a:path w="12700" h="892175">
                <a:moveTo>
                  <a:pt x="12420" y="89178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2240817" y="3567675"/>
            <a:ext cx="12700" cy="892175"/>
          </a:xfrm>
          <a:custGeom>
            <a:avLst/>
            <a:gdLst/>
            <a:ahLst/>
            <a:cxnLst/>
            <a:rect l="l" t="t" r="r" b="b"/>
            <a:pathLst>
              <a:path w="12700" h="892175">
                <a:moveTo>
                  <a:pt x="0" y="0"/>
                </a:moveTo>
                <a:lnTo>
                  <a:pt x="12420" y="8917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2248919" y="3375638"/>
            <a:ext cx="3175" cy="202565"/>
          </a:xfrm>
          <a:custGeom>
            <a:avLst/>
            <a:gdLst/>
            <a:ahLst/>
            <a:cxnLst/>
            <a:rect l="l" t="t" r="r" b="b"/>
            <a:pathLst>
              <a:path w="3175" h="202564">
                <a:moveTo>
                  <a:pt x="0" y="0"/>
                </a:moveTo>
                <a:lnTo>
                  <a:pt x="2806" y="2020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2252615" y="3376679"/>
            <a:ext cx="3175" cy="202565"/>
          </a:xfrm>
          <a:custGeom>
            <a:avLst/>
            <a:gdLst/>
            <a:ahLst/>
            <a:cxnLst/>
            <a:rect l="l" t="t" r="r" b="b"/>
            <a:pathLst>
              <a:path w="3175" h="202564">
                <a:moveTo>
                  <a:pt x="0" y="0"/>
                </a:moveTo>
                <a:lnTo>
                  <a:pt x="2819" y="20208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2237997" y="3365592"/>
            <a:ext cx="3175" cy="202565"/>
          </a:xfrm>
          <a:custGeom>
            <a:avLst/>
            <a:gdLst/>
            <a:ahLst/>
            <a:cxnLst/>
            <a:rect l="l" t="t" r="r" b="b"/>
            <a:pathLst>
              <a:path w="3175" h="202564">
                <a:moveTo>
                  <a:pt x="0" y="0"/>
                </a:moveTo>
                <a:lnTo>
                  <a:pt x="2819" y="20208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2248894" y="3375320"/>
            <a:ext cx="3175" cy="202565"/>
          </a:xfrm>
          <a:custGeom>
            <a:avLst/>
            <a:gdLst/>
            <a:ahLst/>
            <a:cxnLst/>
            <a:rect l="l" t="t" r="r" b="b"/>
            <a:pathLst>
              <a:path w="3175" h="202564">
                <a:moveTo>
                  <a:pt x="2819" y="20208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2255979" y="3367754"/>
            <a:ext cx="0" cy="215265"/>
          </a:xfrm>
          <a:custGeom>
            <a:avLst/>
            <a:gdLst/>
            <a:ahLst/>
            <a:cxnLst/>
            <a:rect l="l" t="t" r="r" b="b"/>
            <a:pathLst>
              <a:path h="215264">
                <a:moveTo>
                  <a:pt x="0" y="0"/>
                </a:moveTo>
                <a:lnTo>
                  <a:pt x="0" y="214642"/>
                </a:lnTo>
              </a:path>
            </a:pathLst>
          </a:custGeom>
          <a:ln w="362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2237875" y="3367754"/>
            <a:ext cx="36830" cy="215265"/>
          </a:xfrm>
          <a:custGeom>
            <a:avLst/>
            <a:gdLst/>
            <a:ahLst/>
            <a:cxnLst/>
            <a:rect l="l" t="t" r="r" b="b"/>
            <a:pathLst>
              <a:path w="36830" h="215264">
                <a:moveTo>
                  <a:pt x="0" y="0"/>
                </a:moveTo>
                <a:lnTo>
                  <a:pt x="4089" y="5755"/>
                </a:lnTo>
                <a:lnTo>
                  <a:pt x="8947" y="9036"/>
                </a:lnTo>
                <a:lnTo>
                  <a:pt x="17720" y="11069"/>
                </a:lnTo>
                <a:lnTo>
                  <a:pt x="33553" y="13081"/>
                </a:lnTo>
                <a:lnTo>
                  <a:pt x="36207" y="214642"/>
                </a:lnTo>
                <a:lnTo>
                  <a:pt x="22456" y="213675"/>
                </a:lnTo>
                <a:lnTo>
                  <a:pt x="14449" y="212097"/>
                </a:lnTo>
                <a:lnTo>
                  <a:pt x="9104" y="208779"/>
                </a:lnTo>
                <a:lnTo>
                  <a:pt x="3340" y="20259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1675951" y="4705181"/>
            <a:ext cx="1806943" cy="18069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4930857" y="4683447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1294980" y="0"/>
                </a:moveTo>
                <a:lnTo>
                  <a:pt x="215836" y="0"/>
                </a:lnTo>
                <a:lnTo>
                  <a:pt x="0" y="215823"/>
                </a:lnTo>
                <a:lnTo>
                  <a:pt x="0" y="1294980"/>
                </a:lnTo>
                <a:lnTo>
                  <a:pt x="662660" y="1294980"/>
                </a:lnTo>
                <a:lnTo>
                  <a:pt x="662660" y="1295387"/>
                </a:lnTo>
                <a:lnTo>
                  <a:pt x="1294980" y="1295387"/>
                </a:lnTo>
                <a:lnTo>
                  <a:pt x="1294980" y="0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5797293" y="5570410"/>
            <a:ext cx="100126" cy="1001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5070062" y="4823433"/>
            <a:ext cx="1016635" cy="1016000"/>
          </a:xfrm>
          <a:custGeom>
            <a:avLst/>
            <a:gdLst/>
            <a:ahLst/>
            <a:cxnLst/>
            <a:rect l="l" t="t" r="r" b="b"/>
            <a:pathLst>
              <a:path w="1016635" h="1016000">
                <a:moveTo>
                  <a:pt x="508292" y="0"/>
                </a:moveTo>
                <a:lnTo>
                  <a:pt x="459340" y="2539"/>
                </a:lnTo>
                <a:lnTo>
                  <a:pt x="411705" y="8889"/>
                </a:lnTo>
                <a:lnTo>
                  <a:pt x="365599" y="20319"/>
                </a:lnTo>
                <a:lnTo>
                  <a:pt x="321235" y="35559"/>
                </a:lnTo>
                <a:lnTo>
                  <a:pt x="278828" y="54609"/>
                </a:lnTo>
                <a:lnTo>
                  <a:pt x="238588" y="77469"/>
                </a:lnTo>
                <a:lnTo>
                  <a:pt x="200731" y="104139"/>
                </a:lnTo>
                <a:lnTo>
                  <a:pt x="165467" y="133349"/>
                </a:lnTo>
                <a:lnTo>
                  <a:pt x="133012" y="165099"/>
                </a:lnTo>
                <a:lnTo>
                  <a:pt x="103577" y="200659"/>
                </a:lnTo>
                <a:lnTo>
                  <a:pt x="77375" y="238759"/>
                </a:lnTo>
                <a:lnTo>
                  <a:pt x="54620" y="279399"/>
                </a:lnTo>
                <a:lnTo>
                  <a:pt x="35525" y="321309"/>
                </a:lnTo>
                <a:lnTo>
                  <a:pt x="20302" y="365759"/>
                </a:lnTo>
                <a:lnTo>
                  <a:pt x="9165" y="411479"/>
                </a:lnTo>
                <a:lnTo>
                  <a:pt x="2326" y="459739"/>
                </a:lnTo>
                <a:lnTo>
                  <a:pt x="0" y="507999"/>
                </a:lnTo>
                <a:lnTo>
                  <a:pt x="2326" y="557529"/>
                </a:lnTo>
                <a:lnTo>
                  <a:pt x="9165" y="604519"/>
                </a:lnTo>
                <a:lnTo>
                  <a:pt x="20302" y="651509"/>
                </a:lnTo>
                <a:lnTo>
                  <a:pt x="35525" y="695959"/>
                </a:lnTo>
                <a:lnTo>
                  <a:pt x="54620" y="737869"/>
                </a:lnTo>
                <a:lnTo>
                  <a:pt x="77375" y="778509"/>
                </a:lnTo>
                <a:lnTo>
                  <a:pt x="103577" y="815339"/>
                </a:lnTo>
                <a:lnTo>
                  <a:pt x="133012" y="850899"/>
                </a:lnTo>
                <a:lnTo>
                  <a:pt x="165467" y="883919"/>
                </a:lnTo>
                <a:lnTo>
                  <a:pt x="200731" y="913129"/>
                </a:lnTo>
                <a:lnTo>
                  <a:pt x="238588" y="939799"/>
                </a:lnTo>
                <a:lnTo>
                  <a:pt x="278828" y="961389"/>
                </a:lnTo>
                <a:lnTo>
                  <a:pt x="321235" y="981709"/>
                </a:lnTo>
                <a:lnTo>
                  <a:pt x="365599" y="996949"/>
                </a:lnTo>
                <a:lnTo>
                  <a:pt x="411705" y="1007109"/>
                </a:lnTo>
                <a:lnTo>
                  <a:pt x="459340" y="1014729"/>
                </a:lnTo>
                <a:lnTo>
                  <a:pt x="508292" y="1015999"/>
                </a:lnTo>
                <a:lnTo>
                  <a:pt x="557243" y="1014729"/>
                </a:lnTo>
                <a:lnTo>
                  <a:pt x="604879" y="1007109"/>
                </a:lnTo>
                <a:lnTo>
                  <a:pt x="650984" y="996949"/>
                </a:lnTo>
                <a:lnTo>
                  <a:pt x="695348" y="981709"/>
                </a:lnTo>
                <a:lnTo>
                  <a:pt x="737756" y="961389"/>
                </a:lnTo>
                <a:lnTo>
                  <a:pt x="777995" y="939799"/>
                </a:lnTo>
                <a:lnTo>
                  <a:pt x="815853" y="913129"/>
                </a:lnTo>
                <a:lnTo>
                  <a:pt x="851116" y="883919"/>
                </a:lnTo>
                <a:lnTo>
                  <a:pt x="859854" y="875029"/>
                </a:lnTo>
                <a:lnTo>
                  <a:pt x="784896" y="875029"/>
                </a:lnTo>
                <a:lnTo>
                  <a:pt x="761682" y="872489"/>
                </a:lnTo>
                <a:lnTo>
                  <a:pt x="224028" y="872489"/>
                </a:lnTo>
                <a:lnTo>
                  <a:pt x="216789" y="863599"/>
                </a:lnTo>
                <a:lnTo>
                  <a:pt x="214223" y="861059"/>
                </a:lnTo>
                <a:lnTo>
                  <a:pt x="212191" y="859789"/>
                </a:lnTo>
                <a:lnTo>
                  <a:pt x="204958" y="852169"/>
                </a:lnTo>
                <a:lnTo>
                  <a:pt x="197126" y="845819"/>
                </a:lnTo>
                <a:lnTo>
                  <a:pt x="190774" y="839469"/>
                </a:lnTo>
                <a:lnTo>
                  <a:pt x="187985" y="831849"/>
                </a:lnTo>
                <a:lnTo>
                  <a:pt x="189673" y="824229"/>
                </a:lnTo>
                <a:lnTo>
                  <a:pt x="194254" y="816609"/>
                </a:lnTo>
                <a:lnTo>
                  <a:pt x="200142" y="808989"/>
                </a:lnTo>
                <a:lnTo>
                  <a:pt x="205752" y="801369"/>
                </a:lnTo>
                <a:lnTo>
                  <a:pt x="242566" y="744219"/>
                </a:lnTo>
                <a:lnTo>
                  <a:pt x="254749" y="725169"/>
                </a:lnTo>
                <a:lnTo>
                  <a:pt x="258724" y="718819"/>
                </a:lnTo>
                <a:lnTo>
                  <a:pt x="263131" y="715009"/>
                </a:lnTo>
                <a:lnTo>
                  <a:pt x="319565" y="697229"/>
                </a:lnTo>
                <a:lnTo>
                  <a:pt x="358508" y="662939"/>
                </a:lnTo>
                <a:lnTo>
                  <a:pt x="368641" y="651509"/>
                </a:lnTo>
                <a:lnTo>
                  <a:pt x="379480" y="641349"/>
                </a:lnTo>
                <a:lnTo>
                  <a:pt x="390631" y="629919"/>
                </a:lnTo>
                <a:lnTo>
                  <a:pt x="401701" y="619759"/>
                </a:lnTo>
                <a:lnTo>
                  <a:pt x="403834" y="617219"/>
                </a:lnTo>
                <a:lnTo>
                  <a:pt x="406209" y="615949"/>
                </a:lnTo>
                <a:lnTo>
                  <a:pt x="408216" y="613409"/>
                </a:lnTo>
                <a:lnTo>
                  <a:pt x="478664" y="613409"/>
                </a:lnTo>
                <a:lnTo>
                  <a:pt x="351624" y="486409"/>
                </a:lnTo>
                <a:lnTo>
                  <a:pt x="327901" y="453389"/>
                </a:lnTo>
                <a:lnTo>
                  <a:pt x="269271" y="453389"/>
                </a:lnTo>
                <a:lnTo>
                  <a:pt x="226670" y="440689"/>
                </a:lnTo>
                <a:lnTo>
                  <a:pt x="190880" y="416559"/>
                </a:lnTo>
                <a:lnTo>
                  <a:pt x="163899" y="382269"/>
                </a:lnTo>
                <a:lnTo>
                  <a:pt x="147726" y="337819"/>
                </a:lnTo>
                <a:lnTo>
                  <a:pt x="145486" y="311149"/>
                </a:lnTo>
                <a:lnTo>
                  <a:pt x="145967" y="298449"/>
                </a:lnTo>
                <a:lnTo>
                  <a:pt x="147218" y="284479"/>
                </a:lnTo>
                <a:lnTo>
                  <a:pt x="345222" y="284479"/>
                </a:lnTo>
                <a:lnTo>
                  <a:pt x="347948" y="271779"/>
                </a:lnTo>
                <a:lnTo>
                  <a:pt x="343906" y="252729"/>
                </a:lnTo>
                <a:lnTo>
                  <a:pt x="332016" y="236219"/>
                </a:lnTo>
                <a:lnTo>
                  <a:pt x="315632" y="219709"/>
                </a:lnTo>
                <a:lnTo>
                  <a:pt x="298988" y="203199"/>
                </a:lnTo>
                <a:lnTo>
                  <a:pt x="264160" y="167639"/>
                </a:lnTo>
                <a:lnTo>
                  <a:pt x="284968" y="166369"/>
                </a:lnTo>
                <a:lnTo>
                  <a:pt x="884623" y="166369"/>
                </a:lnTo>
                <a:lnTo>
                  <a:pt x="883572" y="165099"/>
                </a:lnTo>
                <a:lnTo>
                  <a:pt x="851116" y="133349"/>
                </a:lnTo>
                <a:lnTo>
                  <a:pt x="815853" y="104139"/>
                </a:lnTo>
                <a:lnTo>
                  <a:pt x="777995" y="77469"/>
                </a:lnTo>
                <a:lnTo>
                  <a:pt x="737756" y="54609"/>
                </a:lnTo>
                <a:lnTo>
                  <a:pt x="695348" y="35559"/>
                </a:lnTo>
                <a:lnTo>
                  <a:pt x="650984" y="20319"/>
                </a:lnTo>
                <a:lnTo>
                  <a:pt x="604879" y="8889"/>
                </a:lnTo>
                <a:lnTo>
                  <a:pt x="557243" y="2539"/>
                </a:lnTo>
                <a:lnTo>
                  <a:pt x="508292" y="0"/>
                </a:lnTo>
                <a:close/>
              </a:path>
              <a:path w="1016635" h="1016000">
                <a:moveTo>
                  <a:pt x="884623" y="166369"/>
                </a:moveTo>
                <a:lnTo>
                  <a:pt x="304692" y="166369"/>
                </a:lnTo>
                <a:lnTo>
                  <a:pt x="323624" y="168909"/>
                </a:lnTo>
                <a:lnTo>
                  <a:pt x="342061" y="175259"/>
                </a:lnTo>
                <a:lnTo>
                  <a:pt x="385148" y="200659"/>
                </a:lnTo>
                <a:lnTo>
                  <a:pt x="416223" y="238759"/>
                </a:lnTo>
                <a:lnTo>
                  <a:pt x="432830" y="285749"/>
                </a:lnTo>
                <a:lnTo>
                  <a:pt x="432511" y="335279"/>
                </a:lnTo>
                <a:lnTo>
                  <a:pt x="430961" y="344169"/>
                </a:lnTo>
                <a:lnTo>
                  <a:pt x="432371" y="347979"/>
                </a:lnTo>
                <a:lnTo>
                  <a:pt x="440347" y="351789"/>
                </a:lnTo>
                <a:lnTo>
                  <a:pt x="446417" y="354329"/>
                </a:lnTo>
                <a:lnTo>
                  <a:pt x="452027" y="359409"/>
                </a:lnTo>
                <a:lnTo>
                  <a:pt x="457281" y="363219"/>
                </a:lnTo>
                <a:lnTo>
                  <a:pt x="462280" y="368299"/>
                </a:lnTo>
                <a:lnTo>
                  <a:pt x="827773" y="734059"/>
                </a:lnTo>
                <a:lnTo>
                  <a:pt x="845356" y="758189"/>
                </a:lnTo>
                <a:lnTo>
                  <a:pt x="853871" y="786129"/>
                </a:lnTo>
                <a:lnTo>
                  <a:pt x="853005" y="814069"/>
                </a:lnTo>
                <a:lnTo>
                  <a:pt x="842441" y="840739"/>
                </a:lnTo>
                <a:lnTo>
                  <a:pt x="817448" y="863599"/>
                </a:lnTo>
                <a:lnTo>
                  <a:pt x="784896" y="875029"/>
                </a:lnTo>
                <a:lnTo>
                  <a:pt x="859854" y="875029"/>
                </a:lnTo>
                <a:lnTo>
                  <a:pt x="913007" y="815339"/>
                </a:lnTo>
                <a:lnTo>
                  <a:pt x="939208" y="778509"/>
                </a:lnTo>
                <a:lnTo>
                  <a:pt x="961963" y="737869"/>
                </a:lnTo>
                <a:lnTo>
                  <a:pt x="981059" y="695959"/>
                </a:lnTo>
                <a:lnTo>
                  <a:pt x="996281" y="651509"/>
                </a:lnTo>
                <a:lnTo>
                  <a:pt x="1007418" y="604519"/>
                </a:lnTo>
                <a:lnTo>
                  <a:pt x="1014257" y="557529"/>
                </a:lnTo>
                <a:lnTo>
                  <a:pt x="1016584" y="507999"/>
                </a:lnTo>
                <a:lnTo>
                  <a:pt x="652526" y="507999"/>
                </a:lnTo>
                <a:lnTo>
                  <a:pt x="645668" y="499109"/>
                </a:lnTo>
                <a:lnTo>
                  <a:pt x="643432" y="496569"/>
                </a:lnTo>
                <a:lnTo>
                  <a:pt x="632790" y="488949"/>
                </a:lnTo>
                <a:lnTo>
                  <a:pt x="633285" y="483869"/>
                </a:lnTo>
                <a:lnTo>
                  <a:pt x="640740" y="476249"/>
                </a:lnTo>
                <a:lnTo>
                  <a:pt x="648543" y="468629"/>
                </a:lnTo>
                <a:lnTo>
                  <a:pt x="616750" y="468629"/>
                </a:lnTo>
                <a:lnTo>
                  <a:pt x="591667" y="441959"/>
                </a:lnTo>
                <a:lnTo>
                  <a:pt x="596620" y="438149"/>
                </a:lnTo>
                <a:lnTo>
                  <a:pt x="612980" y="421639"/>
                </a:lnTo>
                <a:lnTo>
                  <a:pt x="571001" y="421639"/>
                </a:lnTo>
                <a:lnTo>
                  <a:pt x="565913" y="419099"/>
                </a:lnTo>
                <a:lnTo>
                  <a:pt x="560260" y="415289"/>
                </a:lnTo>
                <a:lnTo>
                  <a:pt x="555604" y="408939"/>
                </a:lnTo>
                <a:lnTo>
                  <a:pt x="554112" y="405129"/>
                </a:lnTo>
                <a:lnTo>
                  <a:pt x="555722" y="400049"/>
                </a:lnTo>
                <a:lnTo>
                  <a:pt x="593853" y="360679"/>
                </a:lnTo>
                <a:lnTo>
                  <a:pt x="727024" y="228599"/>
                </a:lnTo>
                <a:lnTo>
                  <a:pt x="764491" y="207009"/>
                </a:lnTo>
                <a:lnTo>
                  <a:pt x="778408" y="205739"/>
                </a:lnTo>
                <a:lnTo>
                  <a:pt x="916500" y="205739"/>
                </a:lnTo>
                <a:lnTo>
                  <a:pt x="913007" y="200659"/>
                </a:lnTo>
                <a:lnTo>
                  <a:pt x="884623" y="166369"/>
                </a:lnTo>
                <a:close/>
              </a:path>
              <a:path w="1016635" h="1016000">
                <a:moveTo>
                  <a:pt x="478664" y="613409"/>
                </a:moveTo>
                <a:lnTo>
                  <a:pt x="410705" y="613409"/>
                </a:lnTo>
                <a:lnTo>
                  <a:pt x="427986" y="631189"/>
                </a:lnTo>
                <a:lnTo>
                  <a:pt x="436255" y="638809"/>
                </a:lnTo>
                <a:lnTo>
                  <a:pt x="444284" y="647699"/>
                </a:lnTo>
                <a:lnTo>
                  <a:pt x="447763" y="651509"/>
                </a:lnTo>
                <a:lnTo>
                  <a:pt x="442150" y="654049"/>
                </a:lnTo>
                <a:lnTo>
                  <a:pt x="439635" y="656589"/>
                </a:lnTo>
                <a:lnTo>
                  <a:pt x="391258" y="706119"/>
                </a:lnTo>
                <a:lnTo>
                  <a:pt x="374827" y="721359"/>
                </a:lnTo>
                <a:lnTo>
                  <a:pt x="367035" y="730249"/>
                </a:lnTo>
                <a:lnTo>
                  <a:pt x="360551" y="739139"/>
                </a:lnTo>
                <a:lnTo>
                  <a:pt x="355827" y="748029"/>
                </a:lnTo>
                <a:lnTo>
                  <a:pt x="348742" y="778509"/>
                </a:lnTo>
                <a:lnTo>
                  <a:pt x="339755" y="796289"/>
                </a:lnTo>
                <a:lnTo>
                  <a:pt x="326440" y="808989"/>
                </a:lnTo>
                <a:lnTo>
                  <a:pt x="308889" y="820419"/>
                </a:lnTo>
                <a:lnTo>
                  <a:pt x="290224" y="831849"/>
                </a:lnTo>
                <a:lnTo>
                  <a:pt x="272097" y="843279"/>
                </a:lnTo>
                <a:lnTo>
                  <a:pt x="236410" y="867409"/>
                </a:lnTo>
                <a:lnTo>
                  <a:pt x="229463" y="872489"/>
                </a:lnTo>
                <a:lnTo>
                  <a:pt x="761682" y="872489"/>
                </a:lnTo>
                <a:lnTo>
                  <a:pt x="750074" y="871219"/>
                </a:lnTo>
                <a:lnTo>
                  <a:pt x="718273" y="853439"/>
                </a:lnTo>
                <a:lnTo>
                  <a:pt x="715022" y="849629"/>
                </a:lnTo>
                <a:lnTo>
                  <a:pt x="711987" y="847089"/>
                </a:lnTo>
                <a:lnTo>
                  <a:pt x="478664" y="613409"/>
                </a:lnTo>
                <a:close/>
              </a:path>
              <a:path w="1016635" h="1016000">
                <a:moveTo>
                  <a:pt x="916500" y="205739"/>
                </a:moveTo>
                <a:lnTo>
                  <a:pt x="778408" y="205739"/>
                </a:lnTo>
                <a:lnTo>
                  <a:pt x="801386" y="208279"/>
                </a:lnTo>
                <a:lnTo>
                  <a:pt x="821212" y="217169"/>
                </a:lnTo>
                <a:lnTo>
                  <a:pt x="836978" y="231139"/>
                </a:lnTo>
                <a:lnTo>
                  <a:pt x="847775" y="248919"/>
                </a:lnTo>
                <a:lnTo>
                  <a:pt x="853596" y="270509"/>
                </a:lnTo>
                <a:lnTo>
                  <a:pt x="853452" y="290829"/>
                </a:lnTo>
                <a:lnTo>
                  <a:pt x="846936" y="311149"/>
                </a:lnTo>
                <a:lnTo>
                  <a:pt x="833640" y="328929"/>
                </a:lnTo>
                <a:lnTo>
                  <a:pt x="765088" y="397509"/>
                </a:lnTo>
                <a:lnTo>
                  <a:pt x="696241" y="467359"/>
                </a:lnTo>
                <a:lnTo>
                  <a:pt x="656399" y="506729"/>
                </a:lnTo>
                <a:lnTo>
                  <a:pt x="652526" y="507999"/>
                </a:lnTo>
                <a:lnTo>
                  <a:pt x="1016584" y="507999"/>
                </a:lnTo>
                <a:lnTo>
                  <a:pt x="1014257" y="459739"/>
                </a:lnTo>
                <a:lnTo>
                  <a:pt x="1007418" y="411479"/>
                </a:lnTo>
                <a:lnTo>
                  <a:pt x="996281" y="365759"/>
                </a:lnTo>
                <a:lnTo>
                  <a:pt x="981059" y="321309"/>
                </a:lnTo>
                <a:lnTo>
                  <a:pt x="961963" y="279399"/>
                </a:lnTo>
                <a:lnTo>
                  <a:pt x="939208" y="238759"/>
                </a:lnTo>
                <a:lnTo>
                  <a:pt x="916500" y="205739"/>
                </a:lnTo>
                <a:close/>
              </a:path>
              <a:path w="1016635" h="1016000">
                <a:moveTo>
                  <a:pt x="801751" y="289559"/>
                </a:moveTo>
                <a:lnTo>
                  <a:pt x="797293" y="290829"/>
                </a:lnTo>
                <a:lnTo>
                  <a:pt x="786688" y="294639"/>
                </a:lnTo>
                <a:lnTo>
                  <a:pt x="782993" y="298449"/>
                </a:lnTo>
                <a:lnTo>
                  <a:pt x="700841" y="380999"/>
                </a:lnTo>
                <a:lnTo>
                  <a:pt x="661738" y="419099"/>
                </a:lnTo>
                <a:lnTo>
                  <a:pt x="619607" y="461009"/>
                </a:lnTo>
                <a:lnTo>
                  <a:pt x="616750" y="468629"/>
                </a:lnTo>
                <a:lnTo>
                  <a:pt x="648543" y="468629"/>
                </a:lnTo>
                <a:lnTo>
                  <a:pt x="679757" y="438149"/>
                </a:lnTo>
                <a:lnTo>
                  <a:pt x="718651" y="398779"/>
                </a:lnTo>
                <a:lnTo>
                  <a:pt x="800633" y="317499"/>
                </a:lnTo>
                <a:lnTo>
                  <a:pt x="805268" y="313689"/>
                </a:lnTo>
                <a:lnTo>
                  <a:pt x="809269" y="302259"/>
                </a:lnTo>
                <a:lnTo>
                  <a:pt x="809650" y="298449"/>
                </a:lnTo>
                <a:lnTo>
                  <a:pt x="801751" y="289559"/>
                </a:lnTo>
                <a:close/>
              </a:path>
              <a:path w="1016635" h="1016000">
                <a:moveTo>
                  <a:pt x="327304" y="452119"/>
                </a:moveTo>
                <a:lnTo>
                  <a:pt x="316687" y="452119"/>
                </a:lnTo>
                <a:lnTo>
                  <a:pt x="269271" y="453389"/>
                </a:lnTo>
                <a:lnTo>
                  <a:pt x="327901" y="453389"/>
                </a:lnTo>
                <a:lnTo>
                  <a:pt x="327304" y="452119"/>
                </a:lnTo>
                <a:close/>
              </a:path>
              <a:path w="1016635" h="1016000">
                <a:moveTo>
                  <a:pt x="757656" y="246379"/>
                </a:moveTo>
                <a:lnTo>
                  <a:pt x="659685" y="337819"/>
                </a:lnTo>
                <a:lnTo>
                  <a:pt x="621129" y="377189"/>
                </a:lnTo>
                <a:lnTo>
                  <a:pt x="582790" y="415289"/>
                </a:lnTo>
                <a:lnTo>
                  <a:pt x="576351" y="420369"/>
                </a:lnTo>
                <a:lnTo>
                  <a:pt x="571001" y="421639"/>
                </a:lnTo>
                <a:lnTo>
                  <a:pt x="612980" y="421639"/>
                </a:lnTo>
                <a:lnTo>
                  <a:pt x="638150" y="396239"/>
                </a:lnTo>
                <a:lnTo>
                  <a:pt x="757745" y="276859"/>
                </a:lnTo>
                <a:lnTo>
                  <a:pt x="761098" y="273049"/>
                </a:lnTo>
                <a:lnTo>
                  <a:pt x="767130" y="264159"/>
                </a:lnTo>
                <a:lnTo>
                  <a:pt x="769505" y="257809"/>
                </a:lnTo>
                <a:lnTo>
                  <a:pt x="757656" y="246379"/>
                </a:lnTo>
                <a:close/>
              </a:path>
              <a:path w="1016635" h="1016000">
                <a:moveTo>
                  <a:pt x="345222" y="284479"/>
                </a:moveTo>
                <a:lnTo>
                  <a:pt x="147218" y="284479"/>
                </a:lnTo>
                <a:lnTo>
                  <a:pt x="163507" y="299719"/>
                </a:lnTo>
                <a:lnTo>
                  <a:pt x="179170" y="316229"/>
                </a:lnTo>
                <a:lnTo>
                  <a:pt x="194143" y="330199"/>
                </a:lnTo>
                <a:lnTo>
                  <a:pt x="208368" y="345439"/>
                </a:lnTo>
                <a:lnTo>
                  <a:pt x="230147" y="363219"/>
                </a:lnTo>
                <a:lnTo>
                  <a:pt x="252626" y="368299"/>
                </a:lnTo>
                <a:lnTo>
                  <a:pt x="274332" y="361949"/>
                </a:lnTo>
                <a:lnTo>
                  <a:pt x="293789" y="345439"/>
                </a:lnTo>
                <a:lnTo>
                  <a:pt x="303083" y="335279"/>
                </a:lnTo>
                <a:lnTo>
                  <a:pt x="312823" y="326389"/>
                </a:lnTo>
                <a:lnTo>
                  <a:pt x="322710" y="316229"/>
                </a:lnTo>
                <a:lnTo>
                  <a:pt x="332447" y="307339"/>
                </a:lnTo>
                <a:lnTo>
                  <a:pt x="344131" y="289559"/>
                </a:lnTo>
                <a:lnTo>
                  <a:pt x="345222" y="2844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6454952" y="4683447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1294980" y="0"/>
                </a:moveTo>
                <a:lnTo>
                  <a:pt x="215836" y="0"/>
                </a:lnTo>
                <a:lnTo>
                  <a:pt x="0" y="215823"/>
                </a:lnTo>
                <a:lnTo>
                  <a:pt x="0" y="1294980"/>
                </a:lnTo>
                <a:lnTo>
                  <a:pt x="662660" y="1294980"/>
                </a:lnTo>
                <a:lnTo>
                  <a:pt x="662660" y="1295387"/>
                </a:lnTo>
                <a:lnTo>
                  <a:pt x="1294980" y="1295387"/>
                </a:lnTo>
                <a:lnTo>
                  <a:pt x="1294980" y="0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6646981" y="4806019"/>
            <a:ext cx="911225" cy="1053465"/>
          </a:xfrm>
          <a:custGeom>
            <a:avLst/>
            <a:gdLst/>
            <a:ahLst/>
            <a:cxnLst/>
            <a:rect l="l" t="t" r="r" b="b"/>
            <a:pathLst>
              <a:path w="911225" h="1053464">
                <a:moveTo>
                  <a:pt x="543329" y="63461"/>
                </a:moveTo>
                <a:lnTo>
                  <a:pt x="360264" y="63461"/>
                </a:lnTo>
                <a:lnTo>
                  <a:pt x="376432" y="63512"/>
                </a:lnTo>
                <a:lnTo>
                  <a:pt x="376432" y="147307"/>
                </a:lnTo>
                <a:lnTo>
                  <a:pt x="325953" y="159977"/>
                </a:lnTo>
                <a:lnTo>
                  <a:pt x="278959" y="177051"/>
                </a:lnTo>
                <a:lnTo>
                  <a:pt x="235489" y="198176"/>
                </a:lnTo>
                <a:lnTo>
                  <a:pt x="195576" y="223000"/>
                </a:lnTo>
                <a:lnTo>
                  <a:pt x="159256" y="251170"/>
                </a:lnTo>
                <a:lnTo>
                  <a:pt x="126566" y="282334"/>
                </a:lnTo>
                <a:lnTo>
                  <a:pt x="97541" y="316139"/>
                </a:lnTo>
                <a:lnTo>
                  <a:pt x="72217" y="352232"/>
                </a:lnTo>
                <a:lnTo>
                  <a:pt x="50628" y="390263"/>
                </a:lnTo>
                <a:lnTo>
                  <a:pt x="32812" y="429877"/>
                </a:lnTo>
                <a:lnTo>
                  <a:pt x="18802" y="470722"/>
                </a:lnTo>
                <a:lnTo>
                  <a:pt x="8636" y="512447"/>
                </a:lnTo>
                <a:lnTo>
                  <a:pt x="2349" y="554698"/>
                </a:lnTo>
                <a:lnTo>
                  <a:pt x="0" y="596709"/>
                </a:lnTo>
                <a:lnTo>
                  <a:pt x="64" y="599465"/>
                </a:lnTo>
                <a:lnTo>
                  <a:pt x="1553" y="639371"/>
                </a:lnTo>
                <a:lnTo>
                  <a:pt x="7116" y="681088"/>
                </a:lnTo>
                <a:lnTo>
                  <a:pt x="17927" y="726386"/>
                </a:lnTo>
                <a:lnTo>
                  <a:pt x="33270" y="769790"/>
                </a:lnTo>
                <a:lnTo>
                  <a:pt x="52852" y="811052"/>
                </a:lnTo>
                <a:lnTo>
                  <a:pt x="76379" y="849925"/>
                </a:lnTo>
                <a:lnTo>
                  <a:pt x="103558" y="886163"/>
                </a:lnTo>
                <a:lnTo>
                  <a:pt x="134096" y="919519"/>
                </a:lnTo>
                <a:lnTo>
                  <a:pt x="167700" y="949745"/>
                </a:lnTo>
                <a:lnTo>
                  <a:pt x="204076" y="976596"/>
                </a:lnTo>
                <a:lnTo>
                  <a:pt x="242932" y="999824"/>
                </a:lnTo>
                <a:lnTo>
                  <a:pt x="283974" y="1019182"/>
                </a:lnTo>
                <a:lnTo>
                  <a:pt x="326909" y="1034424"/>
                </a:lnTo>
                <a:lnTo>
                  <a:pt x="371443" y="1045302"/>
                </a:lnTo>
                <a:lnTo>
                  <a:pt x="417284" y="1051571"/>
                </a:lnTo>
                <a:lnTo>
                  <a:pt x="464139" y="1052982"/>
                </a:lnTo>
                <a:lnTo>
                  <a:pt x="511144" y="1049492"/>
                </a:lnTo>
                <a:lnTo>
                  <a:pt x="557035" y="1041358"/>
                </a:lnTo>
                <a:lnTo>
                  <a:pt x="601503" y="1028759"/>
                </a:lnTo>
                <a:lnTo>
                  <a:pt x="644237" y="1011873"/>
                </a:lnTo>
                <a:lnTo>
                  <a:pt x="684928" y="990881"/>
                </a:lnTo>
                <a:lnTo>
                  <a:pt x="714062" y="971943"/>
                </a:lnTo>
                <a:lnTo>
                  <a:pt x="450740" y="971943"/>
                </a:lnTo>
                <a:lnTo>
                  <a:pt x="404393" y="968561"/>
                </a:lnTo>
                <a:lnTo>
                  <a:pt x="359715" y="959595"/>
                </a:lnTo>
                <a:lnTo>
                  <a:pt x="317066" y="945410"/>
                </a:lnTo>
                <a:lnTo>
                  <a:pt x="276804" y="926371"/>
                </a:lnTo>
                <a:lnTo>
                  <a:pt x="239290" y="902841"/>
                </a:lnTo>
                <a:lnTo>
                  <a:pt x="204882" y="875187"/>
                </a:lnTo>
                <a:lnTo>
                  <a:pt x="173939" y="843771"/>
                </a:lnTo>
                <a:lnTo>
                  <a:pt x="146821" y="808958"/>
                </a:lnTo>
                <a:lnTo>
                  <a:pt x="123887" y="771114"/>
                </a:lnTo>
                <a:lnTo>
                  <a:pt x="105495" y="730603"/>
                </a:lnTo>
                <a:lnTo>
                  <a:pt x="92006" y="687788"/>
                </a:lnTo>
                <a:lnTo>
                  <a:pt x="83778" y="643036"/>
                </a:lnTo>
                <a:lnTo>
                  <a:pt x="81170" y="596709"/>
                </a:lnTo>
                <a:lnTo>
                  <a:pt x="84432" y="549448"/>
                </a:lnTo>
                <a:lnTo>
                  <a:pt x="93321" y="503957"/>
                </a:lnTo>
                <a:lnTo>
                  <a:pt x="107475" y="460594"/>
                </a:lnTo>
                <a:lnTo>
                  <a:pt x="126531" y="419718"/>
                </a:lnTo>
                <a:lnTo>
                  <a:pt x="150127" y="381687"/>
                </a:lnTo>
                <a:lnTo>
                  <a:pt x="177902" y="346858"/>
                </a:lnTo>
                <a:lnTo>
                  <a:pt x="209493" y="315591"/>
                </a:lnTo>
                <a:lnTo>
                  <a:pt x="244538" y="288243"/>
                </a:lnTo>
                <a:lnTo>
                  <a:pt x="282676" y="265172"/>
                </a:lnTo>
                <a:lnTo>
                  <a:pt x="323543" y="246738"/>
                </a:lnTo>
                <a:lnTo>
                  <a:pt x="366779" y="233298"/>
                </a:lnTo>
                <a:lnTo>
                  <a:pt x="412021" y="225211"/>
                </a:lnTo>
                <a:lnTo>
                  <a:pt x="458906" y="222834"/>
                </a:lnTo>
                <a:lnTo>
                  <a:pt x="714761" y="222834"/>
                </a:lnTo>
                <a:lnTo>
                  <a:pt x="674537" y="198010"/>
                </a:lnTo>
                <a:lnTo>
                  <a:pt x="630969" y="176990"/>
                </a:lnTo>
                <a:lnTo>
                  <a:pt x="584091" y="160073"/>
                </a:lnTo>
                <a:lnTo>
                  <a:pt x="533989" y="147599"/>
                </a:lnTo>
                <a:lnTo>
                  <a:pt x="533989" y="63512"/>
                </a:lnTo>
                <a:lnTo>
                  <a:pt x="543329" y="63461"/>
                </a:lnTo>
                <a:close/>
              </a:path>
              <a:path w="911225" h="1053464">
                <a:moveTo>
                  <a:pt x="714761" y="222834"/>
                </a:moveTo>
                <a:lnTo>
                  <a:pt x="458906" y="222834"/>
                </a:lnTo>
                <a:lnTo>
                  <a:pt x="505658" y="226329"/>
                </a:lnTo>
                <a:lnTo>
                  <a:pt x="550643" y="235369"/>
                </a:lnTo>
                <a:lnTo>
                  <a:pt x="593511" y="249601"/>
                </a:lnTo>
                <a:lnTo>
                  <a:pt x="633915" y="268670"/>
                </a:lnTo>
                <a:lnTo>
                  <a:pt x="671506" y="292222"/>
                </a:lnTo>
                <a:lnTo>
                  <a:pt x="705935" y="319901"/>
                </a:lnTo>
                <a:lnTo>
                  <a:pt x="736854" y="351354"/>
                </a:lnTo>
                <a:lnTo>
                  <a:pt x="763914" y="386226"/>
                </a:lnTo>
                <a:lnTo>
                  <a:pt x="786767" y="424162"/>
                </a:lnTo>
                <a:lnTo>
                  <a:pt x="805065" y="464809"/>
                </a:lnTo>
                <a:lnTo>
                  <a:pt x="818458" y="507811"/>
                </a:lnTo>
                <a:lnTo>
                  <a:pt x="826598" y="552815"/>
                </a:lnTo>
                <a:lnTo>
                  <a:pt x="829137" y="599465"/>
                </a:lnTo>
                <a:lnTo>
                  <a:pt x="825838" y="646733"/>
                </a:lnTo>
                <a:lnTo>
                  <a:pt x="816955" y="692161"/>
                </a:lnTo>
                <a:lnTo>
                  <a:pt x="802838" y="735405"/>
                </a:lnTo>
                <a:lnTo>
                  <a:pt x="783836" y="776120"/>
                </a:lnTo>
                <a:lnTo>
                  <a:pt x="760300" y="813963"/>
                </a:lnTo>
                <a:lnTo>
                  <a:pt x="732578" y="848587"/>
                </a:lnTo>
                <a:lnTo>
                  <a:pt x="701022" y="879650"/>
                </a:lnTo>
                <a:lnTo>
                  <a:pt x="665980" y="906807"/>
                </a:lnTo>
                <a:lnTo>
                  <a:pt x="627803" y="929713"/>
                </a:lnTo>
                <a:lnTo>
                  <a:pt x="586841" y="948024"/>
                </a:lnTo>
                <a:lnTo>
                  <a:pt x="543443" y="961395"/>
                </a:lnTo>
                <a:lnTo>
                  <a:pt x="497960" y="969483"/>
                </a:lnTo>
                <a:lnTo>
                  <a:pt x="450740" y="971943"/>
                </a:lnTo>
                <a:lnTo>
                  <a:pt x="714062" y="971943"/>
                </a:lnTo>
                <a:lnTo>
                  <a:pt x="758944" y="937290"/>
                </a:lnTo>
                <a:lnTo>
                  <a:pt x="791649" y="905050"/>
                </a:lnTo>
                <a:lnTo>
                  <a:pt x="821072" y="869419"/>
                </a:lnTo>
                <a:lnTo>
                  <a:pt x="846904" y="830577"/>
                </a:lnTo>
                <a:lnTo>
                  <a:pt x="868836" y="788701"/>
                </a:lnTo>
                <a:lnTo>
                  <a:pt x="886557" y="743973"/>
                </a:lnTo>
                <a:lnTo>
                  <a:pt x="899759" y="696569"/>
                </a:lnTo>
                <a:lnTo>
                  <a:pt x="908131" y="646671"/>
                </a:lnTo>
                <a:lnTo>
                  <a:pt x="910934" y="602904"/>
                </a:lnTo>
                <a:lnTo>
                  <a:pt x="909405" y="559164"/>
                </a:lnTo>
                <a:lnTo>
                  <a:pt x="903627" y="515792"/>
                </a:lnTo>
                <a:lnTo>
                  <a:pt x="893686" y="473127"/>
                </a:lnTo>
                <a:lnTo>
                  <a:pt x="879668" y="431509"/>
                </a:lnTo>
                <a:lnTo>
                  <a:pt x="861658" y="391276"/>
                </a:lnTo>
                <a:lnTo>
                  <a:pt x="839741" y="352770"/>
                </a:lnTo>
                <a:lnTo>
                  <a:pt x="814003" y="316329"/>
                </a:lnTo>
                <a:lnTo>
                  <a:pt x="784527" y="282292"/>
                </a:lnTo>
                <a:lnTo>
                  <a:pt x="751401" y="251001"/>
                </a:lnTo>
                <a:lnTo>
                  <a:pt x="714761" y="222834"/>
                </a:lnTo>
                <a:close/>
              </a:path>
              <a:path w="911225" h="1053464">
                <a:moveTo>
                  <a:pt x="569089" y="63393"/>
                </a:moveTo>
                <a:lnTo>
                  <a:pt x="551361" y="63393"/>
                </a:lnTo>
                <a:lnTo>
                  <a:pt x="559547" y="63400"/>
                </a:lnTo>
                <a:lnTo>
                  <a:pt x="567580" y="63588"/>
                </a:lnTo>
                <a:lnTo>
                  <a:pt x="569089" y="63393"/>
                </a:lnTo>
                <a:close/>
              </a:path>
              <a:path w="911225" h="1053464">
                <a:moveTo>
                  <a:pt x="346003" y="0"/>
                </a:moveTo>
                <a:lnTo>
                  <a:pt x="315777" y="33769"/>
                </a:lnTo>
                <a:lnTo>
                  <a:pt x="317729" y="46104"/>
                </a:lnTo>
                <a:lnTo>
                  <a:pt x="322773" y="55591"/>
                </a:lnTo>
                <a:lnTo>
                  <a:pt x="331492" y="61615"/>
                </a:lnTo>
                <a:lnTo>
                  <a:pt x="344466" y="63563"/>
                </a:lnTo>
                <a:lnTo>
                  <a:pt x="352342" y="63469"/>
                </a:lnTo>
                <a:lnTo>
                  <a:pt x="543329" y="63461"/>
                </a:lnTo>
                <a:lnTo>
                  <a:pt x="585813" y="57611"/>
                </a:lnTo>
                <a:lnTo>
                  <a:pt x="595411" y="24977"/>
                </a:lnTo>
                <a:lnTo>
                  <a:pt x="589551" y="12131"/>
                </a:lnTo>
                <a:lnTo>
                  <a:pt x="577871" y="3586"/>
                </a:lnTo>
                <a:lnTo>
                  <a:pt x="561217" y="431"/>
                </a:lnTo>
                <a:lnTo>
                  <a:pt x="350385" y="317"/>
                </a:lnTo>
                <a:lnTo>
                  <a:pt x="346003" y="0"/>
                </a:lnTo>
                <a:close/>
              </a:path>
              <a:path w="911225" h="1053464">
                <a:moveTo>
                  <a:pt x="457941" y="236"/>
                </a:moveTo>
                <a:lnTo>
                  <a:pt x="350385" y="317"/>
                </a:lnTo>
                <a:lnTo>
                  <a:pt x="525682" y="317"/>
                </a:lnTo>
                <a:lnTo>
                  <a:pt x="457941" y="2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6723857" y="4934087"/>
            <a:ext cx="164067" cy="1399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6778644" y="5080580"/>
            <a:ext cx="647700" cy="646430"/>
          </a:xfrm>
          <a:custGeom>
            <a:avLst/>
            <a:gdLst/>
            <a:ahLst/>
            <a:cxnLst/>
            <a:rect l="l" t="t" r="r" b="b"/>
            <a:pathLst>
              <a:path w="647700" h="646429">
                <a:moveTo>
                  <a:pt x="326131" y="0"/>
                </a:moveTo>
                <a:lnTo>
                  <a:pt x="278071" y="3289"/>
                </a:lnTo>
                <a:lnTo>
                  <a:pt x="232228" y="13210"/>
                </a:lnTo>
                <a:lnTo>
                  <a:pt x="189091" y="29284"/>
                </a:lnTo>
                <a:lnTo>
                  <a:pt x="149147" y="51027"/>
                </a:lnTo>
                <a:lnTo>
                  <a:pt x="112883" y="77961"/>
                </a:lnTo>
                <a:lnTo>
                  <a:pt x="80787" y="109604"/>
                </a:lnTo>
                <a:lnTo>
                  <a:pt x="53346" y="145475"/>
                </a:lnTo>
                <a:lnTo>
                  <a:pt x="31047" y="185094"/>
                </a:lnTo>
                <a:lnTo>
                  <a:pt x="14378" y="227979"/>
                </a:lnTo>
                <a:lnTo>
                  <a:pt x="3827" y="273650"/>
                </a:lnTo>
                <a:lnTo>
                  <a:pt x="22" y="319908"/>
                </a:lnTo>
                <a:lnTo>
                  <a:pt x="0" y="323445"/>
                </a:lnTo>
                <a:lnTo>
                  <a:pt x="2985" y="369171"/>
                </a:lnTo>
                <a:lnTo>
                  <a:pt x="12903" y="414657"/>
                </a:lnTo>
                <a:lnTo>
                  <a:pt x="29118" y="457567"/>
                </a:lnTo>
                <a:lnTo>
                  <a:pt x="51113" y="497381"/>
                </a:lnTo>
                <a:lnTo>
                  <a:pt x="78372" y="533584"/>
                </a:lnTo>
                <a:lnTo>
                  <a:pt x="110377" y="565655"/>
                </a:lnTo>
                <a:lnTo>
                  <a:pt x="146612" y="593078"/>
                </a:lnTo>
                <a:lnTo>
                  <a:pt x="186560" y="615334"/>
                </a:lnTo>
                <a:lnTo>
                  <a:pt x="229704" y="631906"/>
                </a:lnTo>
                <a:lnTo>
                  <a:pt x="275528" y="642274"/>
                </a:lnTo>
                <a:lnTo>
                  <a:pt x="323515" y="645921"/>
                </a:lnTo>
                <a:lnTo>
                  <a:pt x="371083" y="642564"/>
                </a:lnTo>
                <a:lnTo>
                  <a:pt x="416488" y="632583"/>
                </a:lnTo>
                <a:lnTo>
                  <a:pt x="459243" y="616461"/>
                </a:lnTo>
                <a:lnTo>
                  <a:pt x="498864" y="594680"/>
                </a:lnTo>
                <a:lnTo>
                  <a:pt x="534863" y="567722"/>
                </a:lnTo>
                <a:lnTo>
                  <a:pt x="566755" y="536069"/>
                </a:lnTo>
                <a:lnTo>
                  <a:pt x="594054" y="500203"/>
                </a:lnTo>
                <a:lnTo>
                  <a:pt x="616273" y="460605"/>
                </a:lnTo>
                <a:lnTo>
                  <a:pt x="632927" y="417758"/>
                </a:lnTo>
                <a:lnTo>
                  <a:pt x="634879" y="409359"/>
                </a:lnTo>
                <a:lnTo>
                  <a:pt x="556649" y="409359"/>
                </a:lnTo>
                <a:lnTo>
                  <a:pt x="87955" y="409092"/>
                </a:lnTo>
                <a:lnTo>
                  <a:pt x="69013" y="408407"/>
                </a:lnTo>
                <a:lnTo>
                  <a:pt x="59049" y="404420"/>
                </a:lnTo>
                <a:lnTo>
                  <a:pt x="55178" y="394178"/>
                </a:lnTo>
                <a:lnTo>
                  <a:pt x="54516" y="374726"/>
                </a:lnTo>
                <a:lnTo>
                  <a:pt x="54597" y="292499"/>
                </a:lnTo>
                <a:lnTo>
                  <a:pt x="54326" y="265099"/>
                </a:lnTo>
                <a:lnTo>
                  <a:pt x="55562" y="253940"/>
                </a:lnTo>
                <a:lnTo>
                  <a:pt x="59847" y="246318"/>
                </a:lnTo>
                <a:lnTo>
                  <a:pt x="67442" y="241955"/>
                </a:lnTo>
                <a:lnTo>
                  <a:pt x="78608" y="240576"/>
                </a:lnTo>
                <a:lnTo>
                  <a:pt x="636727" y="240576"/>
                </a:lnTo>
                <a:lnTo>
                  <a:pt x="634822" y="231784"/>
                </a:lnTo>
                <a:lnTo>
                  <a:pt x="618702" y="189001"/>
                </a:lnTo>
                <a:lnTo>
                  <a:pt x="596800" y="149227"/>
                </a:lnTo>
                <a:lnTo>
                  <a:pt x="569647" y="112998"/>
                </a:lnTo>
                <a:lnTo>
                  <a:pt x="537771" y="80848"/>
                </a:lnTo>
                <a:lnTo>
                  <a:pt x="501705" y="53312"/>
                </a:lnTo>
                <a:lnTo>
                  <a:pt x="461977" y="30925"/>
                </a:lnTo>
                <a:lnTo>
                  <a:pt x="419119" y="14221"/>
                </a:lnTo>
                <a:lnTo>
                  <a:pt x="373660" y="3734"/>
                </a:lnTo>
                <a:lnTo>
                  <a:pt x="326131" y="0"/>
                </a:lnTo>
                <a:close/>
              </a:path>
              <a:path w="647700" h="646429">
                <a:moveTo>
                  <a:pt x="636727" y="240576"/>
                </a:moveTo>
                <a:lnTo>
                  <a:pt x="560179" y="240576"/>
                </a:lnTo>
                <a:lnTo>
                  <a:pt x="571444" y="242087"/>
                </a:lnTo>
                <a:lnTo>
                  <a:pt x="579058" y="246691"/>
                </a:lnTo>
                <a:lnTo>
                  <a:pt x="583357" y="254438"/>
                </a:lnTo>
                <a:lnTo>
                  <a:pt x="584644" y="265099"/>
                </a:lnTo>
                <a:lnTo>
                  <a:pt x="584630" y="273650"/>
                </a:lnTo>
                <a:lnTo>
                  <a:pt x="584521" y="292499"/>
                </a:lnTo>
                <a:lnTo>
                  <a:pt x="584465" y="352470"/>
                </a:lnTo>
                <a:lnTo>
                  <a:pt x="583433" y="394382"/>
                </a:lnTo>
                <a:lnTo>
                  <a:pt x="556649" y="409359"/>
                </a:lnTo>
                <a:lnTo>
                  <a:pt x="634879" y="409359"/>
                </a:lnTo>
                <a:lnTo>
                  <a:pt x="643529" y="372143"/>
                </a:lnTo>
                <a:lnTo>
                  <a:pt x="647594" y="324243"/>
                </a:lnTo>
                <a:lnTo>
                  <a:pt x="644629" y="277043"/>
                </a:lnTo>
                <a:lnTo>
                  <a:pt x="636727" y="240576"/>
                </a:lnTo>
                <a:close/>
              </a:path>
              <a:path w="647700" h="646429">
                <a:moveTo>
                  <a:pt x="461198" y="408968"/>
                </a:moveTo>
                <a:lnTo>
                  <a:pt x="317990" y="409092"/>
                </a:lnTo>
                <a:lnTo>
                  <a:pt x="512922" y="409092"/>
                </a:lnTo>
                <a:lnTo>
                  <a:pt x="461198" y="408968"/>
                </a:lnTo>
                <a:close/>
              </a:path>
              <a:path w="647700" h="646429">
                <a:moveTo>
                  <a:pt x="560179" y="240576"/>
                </a:moveTo>
                <a:lnTo>
                  <a:pt x="78608" y="240576"/>
                </a:lnTo>
                <a:lnTo>
                  <a:pt x="346139" y="240765"/>
                </a:lnTo>
                <a:lnTo>
                  <a:pt x="560179" y="2405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3" name="object 1083"/>
          <p:cNvSpPr txBox="1"/>
          <p:nvPr/>
        </p:nvSpPr>
        <p:spPr>
          <a:xfrm>
            <a:off x="6894549" y="5262986"/>
            <a:ext cx="385445" cy="248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b="1" spc="-105" dirty="0">
                <a:solidFill>
                  <a:srgbClr val="231F20"/>
                </a:solidFill>
                <a:latin typeface="Calibri"/>
                <a:cs typeface="Calibri"/>
              </a:rPr>
              <a:t>10:00</a:t>
            </a:r>
            <a:endParaRPr sz="1450">
              <a:latin typeface="Calibri"/>
              <a:cs typeface="Calibri"/>
            </a:endParaRPr>
          </a:p>
        </p:txBody>
      </p:sp>
      <p:pic>
        <p:nvPicPr>
          <p:cNvPr id="1084" name="Imagen 1083">
            <a:extLst>
              <a:ext uri="{FF2B5EF4-FFF2-40B4-BE49-F238E27FC236}">
                <a16:creationId xmlns:a16="http://schemas.microsoft.com/office/drawing/2014/main" xmlns="" id="{7D9CF199-AC79-430A-8DAA-E9C6DD5E443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2"/>
            <a:ext cx="9144000" cy="725182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4459" y="3723799"/>
            <a:ext cx="776241" cy="3011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7812" y="1695818"/>
            <a:ext cx="2698115" cy="237490"/>
          </a:xfrm>
          <a:prstGeom prst="rect">
            <a:avLst/>
          </a:prstGeom>
          <a:solidFill>
            <a:srgbClr val="FE5100"/>
          </a:solidFill>
        </p:spPr>
        <p:txBody>
          <a:bodyPr vert="horz" wrap="square" lIns="0" tIns="29844" rIns="0" bIns="0" rtlCol="0">
            <a:spAutoFit/>
          </a:bodyPr>
          <a:lstStyle/>
          <a:p>
            <a:pPr marL="873125">
              <a:lnSpc>
                <a:spcPct val="100000"/>
              </a:lnSpc>
              <a:spcBef>
                <a:spcPts val="234"/>
              </a:spcBef>
            </a:pPr>
            <a:r>
              <a:rPr sz="1050" spc="300" dirty="0">
                <a:solidFill>
                  <a:srgbClr val="FFFFFF"/>
                </a:solidFill>
                <a:latin typeface="Calibri"/>
                <a:cs typeface="Calibri"/>
              </a:rPr>
              <a:t>DOOR</a:t>
            </a:r>
            <a:r>
              <a:rPr sz="105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300" dirty="0">
                <a:solidFill>
                  <a:srgbClr val="FFFFFF"/>
                </a:solidFill>
                <a:latin typeface="Calibri"/>
                <a:cs typeface="Calibri"/>
              </a:rPr>
              <a:t>LOOP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3303" y="1695818"/>
            <a:ext cx="2698115" cy="237490"/>
          </a:xfrm>
          <a:prstGeom prst="rect">
            <a:avLst/>
          </a:prstGeom>
          <a:solidFill>
            <a:srgbClr val="FE5100"/>
          </a:solidFill>
        </p:spPr>
        <p:txBody>
          <a:bodyPr vert="horz" wrap="square" lIns="0" tIns="29844" rIns="0" bIns="0" rtlCol="0">
            <a:spAutoFit/>
          </a:bodyPr>
          <a:lstStyle/>
          <a:p>
            <a:pPr marL="570865">
              <a:lnSpc>
                <a:spcPct val="100000"/>
              </a:lnSpc>
              <a:spcBef>
                <a:spcPts val="234"/>
              </a:spcBef>
            </a:pPr>
            <a:r>
              <a:rPr sz="1050" spc="280" dirty="0">
                <a:solidFill>
                  <a:srgbClr val="FFFFFF"/>
                </a:solidFill>
                <a:latin typeface="Calibri"/>
                <a:cs typeface="Calibri"/>
              </a:rPr>
              <a:t>ELECTRIC</a:t>
            </a:r>
            <a:r>
              <a:rPr sz="105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260" dirty="0">
                <a:solidFill>
                  <a:srgbClr val="FFFFFF"/>
                </a:solidFill>
                <a:latin typeface="Calibri"/>
                <a:cs typeface="Calibri"/>
              </a:rPr>
              <a:t>CONTACT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61493" y="1695818"/>
            <a:ext cx="2698115" cy="237490"/>
          </a:xfrm>
          <a:prstGeom prst="rect">
            <a:avLst/>
          </a:prstGeom>
          <a:solidFill>
            <a:srgbClr val="FE5100"/>
          </a:solidFill>
        </p:spPr>
        <p:txBody>
          <a:bodyPr vert="horz" wrap="square" lIns="0" tIns="29844" rIns="0" bIns="0" rtlCol="0">
            <a:spAutoFit/>
          </a:bodyPr>
          <a:lstStyle/>
          <a:p>
            <a:pPr marL="325120">
              <a:lnSpc>
                <a:spcPct val="100000"/>
              </a:lnSpc>
              <a:spcBef>
                <a:spcPts val="234"/>
              </a:spcBef>
            </a:pPr>
            <a:r>
              <a:rPr sz="1050" spc="235" dirty="0">
                <a:solidFill>
                  <a:srgbClr val="FFFFFF"/>
                </a:solidFill>
                <a:latin typeface="Calibri"/>
                <a:cs typeface="Calibri"/>
              </a:rPr>
              <a:t>MICROSWITCH</a:t>
            </a:r>
            <a:r>
              <a:rPr sz="105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185" dirty="0">
                <a:solidFill>
                  <a:srgbClr val="FFFFFF"/>
                </a:solidFill>
                <a:latin typeface="Calibri"/>
                <a:cs typeface="Calibri"/>
              </a:rPr>
              <a:t>INDICATION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58206" y="117548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274421" y="0"/>
                </a:moveTo>
                <a:lnTo>
                  <a:pt x="0" y="0"/>
                </a:lnTo>
                <a:lnTo>
                  <a:pt x="0" y="228701"/>
                </a:lnTo>
                <a:lnTo>
                  <a:pt x="274421" y="228701"/>
                </a:lnTo>
                <a:lnTo>
                  <a:pt x="320167" y="183172"/>
                </a:lnTo>
                <a:lnTo>
                  <a:pt x="320167" y="182956"/>
                </a:lnTo>
                <a:lnTo>
                  <a:pt x="45732" y="182956"/>
                </a:lnTo>
                <a:lnTo>
                  <a:pt x="45732" y="45745"/>
                </a:lnTo>
                <a:lnTo>
                  <a:pt x="320167" y="45745"/>
                </a:lnTo>
                <a:lnTo>
                  <a:pt x="274421" y="0"/>
                </a:lnTo>
                <a:close/>
              </a:path>
              <a:path w="320675" h="229235">
                <a:moveTo>
                  <a:pt x="320167" y="45745"/>
                </a:moveTo>
                <a:lnTo>
                  <a:pt x="255206" y="45745"/>
                </a:lnTo>
                <a:lnTo>
                  <a:pt x="274421" y="64960"/>
                </a:lnTo>
                <a:lnTo>
                  <a:pt x="274421" y="164147"/>
                </a:lnTo>
                <a:lnTo>
                  <a:pt x="255511" y="182956"/>
                </a:lnTo>
                <a:lnTo>
                  <a:pt x="320167" y="182956"/>
                </a:lnTo>
                <a:lnTo>
                  <a:pt x="320167" y="457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24103" y="32385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46975" y="163829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24103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21403" y="163283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7210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90002" y="117551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79" y="0"/>
                </a:moveTo>
                <a:lnTo>
                  <a:pt x="0" y="0"/>
                </a:lnTo>
                <a:lnTo>
                  <a:pt x="0" y="228688"/>
                </a:lnTo>
                <a:lnTo>
                  <a:pt x="45745" y="228688"/>
                </a:lnTo>
                <a:lnTo>
                  <a:pt x="45745" y="137223"/>
                </a:lnTo>
                <a:lnTo>
                  <a:pt x="320179" y="137223"/>
                </a:lnTo>
                <a:lnTo>
                  <a:pt x="320179" y="91478"/>
                </a:lnTo>
                <a:lnTo>
                  <a:pt x="45745" y="91478"/>
                </a:lnTo>
                <a:lnTo>
                  <a:pt x="45745" y="45732"/>
                </a:lnTo>
                <a:lnTo>
                  <a:pt x="320179" y="45732"/>
                </a:lnTo>
                <a:lnTo>
                  <a:pt x="320179" y="0"/>
                </a:lnTo>
                <a:close/>
              </a:path>
              <a:path w="320675" h="229235">
                <a:moveTo>
                  <a:pt x="274434" y="137223"/>
                </a:moveTo>
                <a:lnTo>
                  <a:pt x="223215" y="137223"/>
                </a:lnTo>
                <a:lnTo>
                  <a:pt x="268947" y="228688"/>
                </a:lnTo>
                <a:lnTo>
                  <a:pt x="320179" y="228688"/>
                </a:lnTo>
                <a:lnTo>
                  <a:pt x="274434" y="137223"/>
                </a:lnTo>
                <a:close/>
              </a:path>
              <a:path w="320675" h="229235">
                <a:moveTo>
                  <a:pt x="320179" y="45732"/>
                </a:moveTo>
                <a:lnTo>
                  <a:pt x="274434" y="45732"/>
                </a:lnTo>
                <a:lnTo>
                  <a:pt x="274434" y="91478"/>
                </a:lnTo>
                <a:lnTo>
                  <a:pt x="320179" y="91478"/>
                </a:lnTo>
                <a:lnTo>
                  <a:pt x="320179" y="457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44687" y="255270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21814" y="232409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21814" y="163829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45" y="45720"/>
                </a:lnTo>
                <a:lnTo>
                  <a:pt x="45745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21814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19114" y="254774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465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96248" y="163283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45732" y="0"/>
                </a:moveTo>
                <a:lnTo>
                  <a:pt x="0" y="0"/>
                </a:lnTo>
                <a:lnTo>
                  <a:pt x="0" y="45745"/>
                </a:lnTo>
                <a:lnTo>
                  <a:pt x="45732" y="45745"/>
                </a:lnTo>
                <a:lnTo>
                  <a:pt x="45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687715" y="32331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62149" y="25473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19"/>
                </a:moveTo>
                <a:lnTo>
                  <a:pt x="45732" y="45719"/>
                </a:lnTo>
                <a:lnTo>
                  <a:pt x="45732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87715" y="2318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87715" y="16329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32" y="45720"/>
                </a:lnTo>
                <a:lnTo>
                  <a:pt x="45732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87715" y="14043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55909" y="117556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67" y="0"/>
                </a:moveTo>
                <a:lnTo>
                  <a:pt x="0" y="0"/>
                </a:lnTo>
                <a:lnTo>
                  <a:pt x="0" y="228688"/>
                </a:lnTo>
                <a:lnTo>
                  <a:pt x="320167" y="228688"/>
                </a:lnTo>
                <a:lnTo>
                  <a:pt x="274523" y="183172"/>
                </a:lnTo>
                <a:lnTo>
                  <a:pt x="274739" y="182943"/>
                </a:lnTo>
                <a:lnTo>
                  <a:pt x="45745" y="182943"/>
                </a:lnTo>
                <a:lnTo>
                  <a:pt x="45745" y="45732"/>
                </a:lnTo>
                <a:lnTo>
                  <a:pt x="274523" y="45732"/>
                </a:lnTo>
                <a:lnTo>
                  <a:pt x="320167" y="355"/>
                </a:lnTo>
                <a:lnTo>
                  <a:pt x="320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83434" y="444492"/>
            <a:ext cx="4661535" cy="302260"/>
          </a:xfrm>
          <a:custGeom>
            <a:avLst/>
            <a:gdLst/>
            <a:ahLst/>
            <a:cxnLst/>
            <a:rect l="l" t="t" r="r" b="b"/>
            <a:pathLst>
              <a:path w="4661534" h="302259">
                <a:moveTo>
                  <a:pt x="4661382" y="0"/>
                </a:moveTo>
                <a:lnTo>
                  <a:pt x="301726" y="0"/>
                </a:lnTo>
                <a:lnTo>
                  <a:pt x="0" y="301726"/>
                </a:lnTo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52400" y="2092048"/>
            <a:ext cx="2736215" cy="3766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r>
              <a:rPr lang="ru-RU" sz="12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Дверные петли для протяжки проводов из нержавеющей стали.</a:t>
            </a:r>
            <a:endParaRPr sz="1200" dirty="0">
              <a:latin typeface="Montserrat Light" panose="00000400000000000000" pitchFamily="2" charset="0"/>
              <a:cs typeface="Calibri Ligh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58869" y="2689882"/>
            <a:ext cx="2736215" cy="6550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95"/>
              </a:spcBef>
            </a:pPr>
            <a:r>
              <a:rPr lang="ru-RU" sz="1400" b="0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Несколько размеров для различных способов установки. </a:t>
            </a:r>
            <a:endParaRPr sz="1400" dirty="0">
              <a:latin typeface="Montserrat Light" panose="00000400000000000000" pitchFamily="2" charset="0"/>
              <a:cs typeface="Calibri Light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10850" y="915402"/>
            <a:ext cx="1770349" cy="6668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50" spc="495" dirty="0"/>
              <a:t>X1</a:t>
            </a:r>
            <a:r>
              <a:rPr lang="es-ES" sz="4250" spc="495" dirty="0"/>
              <a:t> X2</a:t>
            </a:r>
            <a:endParaRPr sz="4250" dirty="0"/>
          </a:p>
        </p:txBody>
      </p:sp>
      <p:sp>
        <p:nvSpPr>
          <p:cNvPr id="29" name="object 29"/>
          <p:cNvSpPr txBox="1"/>
          <p:nvPr/>
        </p:nvSpPr>
        <p:spPr>
          <a:xfrm>
            <a:off x="3188412" y="915402"/>
            <a:ext cx="290758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320" dirty="0">
                <a:solidFill>
                  <a:srgbClr val="231F20"/>
                </a:solidFill>
                <a:latin typeface="Calibri"/>
                <a:cs typeface="Calibri"/>
              </a:rPr>
              <a:t>2C</a:t>
            </a:r>
            <a:r>
              <a:rPr lang="ru-RU" sz="3200" spc="1320" dirty="0">
                <a:solidFill>
                  <a:srgbClr val="231F20"/>
                </a:solidFill>
                <a:latin typeface="Calibri"/>
                <a:cs typeface="Calibri"/>
              </a:rPr>
              <a:t> 3С 5С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145184" y="893697"/>
            <a:ext cx="889635" cy="673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50" spc="1190" dirty="0">
                <a:solidFill>
                  <a:srgbClr val="231F20"/>
                </a:solidFill>
                <a:latin typeface="Calibri"/>
                <a:cs typeface="Calibri"/>
              </a:rPr>
              <a:t>4C</a:t>
            </a:r>
            <a:endParaRPr sz="4250" dirty="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200623" y="2092048"/>
            <a:ext cx="2737485" cy="7496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r>
              <a:rPr lang="ru-RU" sz="1200" b="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Электрически</a:t>
            </a:r>
            <a:r>
              <a:rPr lang="es-ES" sz="1200" b="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e</a:t>
            </a:r>
            <a:r>
              <a:rPr lang="ru-RU" sz="1200" b="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 контакты, состоят из двух частей, одна из них устанавливается в полотно двери, а другая в дверную раму. </a:t>
            </a:r>
            <a:endParaRPr sz="1200" dirty="0">
              <a:latin typeface="Montserrat Light" panose="00000400000000000000" pitchFamily="2" charset="0"/>
              <a:cs typeface="Calibri Ligh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248917" y="2092048"/>
            <a:ext cx="2736850" cy="13079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r>
              <a:rPr lang="ru-RU" sz="1400" b="0" spc="5" dirty="0">
                <a:solidFill>
                  <a:srgbClr val="231F20"/>
                </a:solidFill>
                <a:latin typeface="Montserrat Light" panose="00000400000000000000" pitchFamily="2" charset="0"/>
                <a:cs typeface="Calibri Light"/>
              </a:rPr>
              <a:t>Мониторинговое устройство, устанавливающееся в отверстие лицевой панели и извещающее систему о положнии ригеля замка. </a:t>
            </a:r>
            <a:endParaRPr sz="1400" dirty="0">
              <a:latin typeface="Montserrat Light" panose="00000400000000000000" pitchFamily="2" charset="0"/>
              <a:cs typeface="Calibri Ligh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765638" y="483725"/>
            <a:ext cx="225552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340" dirty="0">
                <a:solidFill>
                  <a:srgbClr val="FFFFFF"/>
                </a:solidFill>
                <a:latin typeface="Calibri"/>
                <a:cs typeface="Calibri"/>
              </a:rPr>
              <a:t>PRODUCTS</a:t>
            </a:r>
            <a:r>
              <a:rPr sz="11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100" spc="335" dirty="0">
                <a:solidFill>
                  <a:srgbClr val="FFFFFF"/>
                </a:solidFill>
                <a:latin typeface="Calibri"/>
                <a:cs typeface="Calibri"/>
              </a:rPr>
              <a:t>ACCESORIES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77381" y="4062719"/>
            <a:ext cx="1367948" cy="20275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26341" y="3566853"/>
            <a:ext cx="1329872" cy="26934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720669" y="3865376"/>
            <a:ext cx="815130" cy="22467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67122" y="3732673"/>
            <a:ext cx="560283" cy="24270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xmlns="" id="{8F9A3544-07BE-4C09-8CED-66461F090E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2"/>
            <a:ext cx="9144000" cy="72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135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8406" y="5410200"/>
            <a:ext cx="1877060" cy="105854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25"/>
              </a:spcBef>
            </a:pPr>
            <a:r>
              <a:rPr lang="de-DE" sz="1700" b="0" spc="-45">
                <a:solidFill>
                  <a:srgbClr val="231F20"/>
                </a:solidFill>
                <a:latin typeface="Calibri Light"/>
                <a:cs typeface="Calibri Light"/>
              </a:rPr>
              <a:t>Tel: </a:t>
            </a:r>
            <a:r>
              <a:rPr lang="de-DE" sz="1700" b="0" spc="-5">
                <a:solidFill>
                  <a:srgbClr val="231F20"/>
                </a:solidFill>
                <a:latin typeface="Calibri Light"/>
                <a:cs typeface="Calibri Light"/>
              </a:rPr>
              <a:t>+34 </a:t>
            </a:r>
            <a:r>
              <a:rPr lang="de-DE" sz="1700" spc="-5">
                <a:solidFill>
                  <a:srgbClr val="231F20"/>
                </a:solidFill>
                <a:latin typeface="Calibri Light"/>
                <a:cs typeface="Calibri Light"/>
              </a:rPr>
              <a:t>637 034 209</a:t>
            </a:r>
            <a:endParaRPr lang="de-DE" sz="17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lang="de-DE" sz="1700" spc="-10">
                <a:solidFill>
                  <a:srgbClr val="231F20"/>
                </a:solidFill>
                <a:latin typeface="Calibri Light"/>
                <a:cs typeface="Calibri Light"/>
              </a:rPr>
              <a:t>kristina@dorcas.es</a:t>
            </a:r>
            <a:endParaRPr lang="de-DE" sz="17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lang="de-DE" sz="1700" b="0" spc="-15">
                <a:solidFill>
                  <a:srgbClr val="231F20"/>
                </a:solidFill>
                <a:latin typeface="Calibri Light"/>
                <a:cs typeface="Calibri Light"/>
                <a:hlinkClick r:id="rId2"/>
              </a:rPr>
              <a:t>www.dorcas.com</a:t>
            </a:r>
            <a:endParaRPr lang="de-DE" sz="1700" dirty="0">
              <a:latin typeface="Calibri Light"/>
              <a:cs typeface="Calibri Light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9C259B13-5F85-414A-B1F5-BA8691113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754" y="718372"/>
            <a:ext cx="2982365" cy="2018368"/>
          </a:xfrm>
          <a:prstGeom prst="rect">
            <a:avLst/>
          </a:prstGeom>
        </p:spPr>
      </p:pic>
      <p:pic>
        <p:nvPicPr>
          <p:cNvPr id="38" name="Imagen 37" descr="Logotipo&#10;&#10;Descripción generada automáticamente">
            <a:extLst>
              <a:ext uri="{FF2B5EF4-FFF2-40B4-BE49-F238E27FC236}">
                <a16:creationId xmlns:a16="http://schemas.microsoft.com/office/drawing/2014/main" xmlns="" id="{76B40D65-46DA-43ED-AEBA-94FA6328BD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181" y="3181796"/>
            <a:ext cx="2361637" cy="18789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" y="380892"/>
            <a:ext cx="8915400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685" marR="5080" indent="-1531620">
              <a:lnSpc>
                <a:spcPct val="100000"/>
              </a:lnSpc>
              <a:spcBef>
                <a:spcPts val="100"/>
              </a:spcBef>
            </a:pPr>
            <a:r>
              <a:rPr lang="ru-RU" sz="2300" b="1" spc="-15" dirty="0">
                <a:latin typeface="Montserrat Medium" panose="00000600000000000000" pitchFamily="2" charset="0"/>
              </a:rPr>
              <a:t> </a:t>
            </a:r>
            <a:r>
              <a:rPr lang="ru-RU" sz="2300" b="1" spc="-15" dirty="0">
                <a:solidFill>
                  <a:srgbClr val="F95427"/>
                </a:solidFill>
                <a:latin typeface="Montserrat Medium" panose="00000600000000000000" pitchFamily="2" charset="0"/>
              </a:rPr>
              <a:t>Клиенты по всему миру подтверждают нашу преданность делу и качество нашей продукции.</a:t>
            </a:r>
            <a:endParaRPr sz="2300" dirty="0">
              <a:solidFill>
                <a:srgbClr val="F95427"/>
              </a:solidFill>
              <a:latin typeface="Montserrat Medium" panose="00000600000000000000" pitchFamily="2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61518" y="1187579"/>
            <a:ext cx="3296910" cy="197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54313" y="4097807"/>
            <a:ext cx="3314693" cy="1988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8613" y="4115966"/>
            <a:ext cx="3276863" cy="19661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9610" y="1200195"/>
            <a:ext cx="3254867" cy="19529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98613" y="6269554"/>
            <a:ext cx="2685551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14"/>
              </a:spcBef>
            </a:pPr>
            <a:r>
              <a:rPr sz="1400" b="0" spc="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Dubai</a:t>
            </a:r>
            <a:r>
              <a:rPr sz="1400" b="0" spc="-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 Palm</a:t>
            </a:r>
            <a:endParaRPr sz="1400" dirty="0">
              <a:latin typeface="Montserrat" panose="00000500000000000000" pitchFamily="2" charset="0"/>
              <a:cs typeface="Calibri Light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400" b="0" spc="1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Dubai- </a:t>
            </a:r>
            <a:r>
              <a:rPr sz="14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United </a:t>
            </a:r>
            <a:r>
              <a:rPr sz="1400" b="0" spc="-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Arab</a:t>
            </a:r>
            <a:r>
              <a:rPr sz="1400" b="0" spc="-3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 </a:t>
            </a:r>
            <a:r>
              <a:rPr sz="1400" b="0" spc="-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Emirates</a:t>
            </a:r>
            <a:endParaRPr sz="1400" dirty="0">
              <a:latin typeface="Montserrat" panose="00000500000000000000" pitchFamily="2" charset="0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6161" y="3319000"/>
            <a:ext cx="2084704" cy="4374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6680">
              <a:lnSpc>
                <a:spcPct val="101200"/>
              </a:lnSpc>
              <a:spcBef>
                <a:spcPts val="95"/>
              </a:spcBef>
            </a:pPr>
            <a:r>
              <a:rPr sz="14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Casino </a:t>
            </a:r>
            <a:r>
              <a:rPr sz="1400" b="0" spc="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Melbourne  </a:t>
            </a:r>
            <a:r>
              <a:rPr sz="1400" b="0" spc="1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Melbourne-</a:t>
            </a:r>
            <a:r>
              <a:rPr sz="1400" b="0" spc="-7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 </a:t>
            </a:r>
            <a:r>
              <a:rPr sz="14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Australia</a:t>
            </a:r>
            <a:endParaRPr sz="1400" dirty="0">
              <a:latin typeface="Montserrat" panose="00000500000000000000" pitchFamily="2" charset="0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59838" y="6258574"/>
            <a:ext cx="1612642" cy="4404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7310" algn="ctr">
              <a:lnSpc>
                <a:spcPct val="101200"/>
              </a:lnSpc>
              <a:spcBef>
                <a:spcPts val="95"/>
              </a:spcBef>
            </a:pPr>
            <a:r>
              <a:rPr sz="14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Eurodisney  </a:t>
            </a:r>
            <a:r>
              <a:rPr sz="1400" b="0" spc="1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París-</a:t>
            </a:r>
            <a:r>
              <a:rPr sz="1400" b="0" spc="-7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 </a:t>
            </a:r>
            <a:r>
              <a:rPr sz="14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France</a:t>
            </a:r>
            <a:endParaRPr sz="1400" dirty="0">
              <a:latin typeface="Montserrat" panose="00000500000000000000" pitchFamily="2" charset="0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81601" y="3308020"/>
            <a:ext cx="2650456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sz="14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Burj </a:t>
            </a:r>
            <a:r>
              <a:rPr sz="1400" b="0" spc="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al</a:t>
            </a:r>
            <a:r>
              <a:rPr sz="1400" b="0" spc="-1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 </a:t>
            </a:r>
            <a:r>
              <a:rPr sz="1400" b="0" spc="-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Arab</a:t>
            </a:r>
            <a:endParaRPr sz="1400" dirty="0">
              <a:latin typeface="Montserrat" panose="00000500000000000000" pitchFamily="2" charset="0"/>
              <a:cs typeface="Calibri Light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400" b="0" spc="1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Dubai- </a:t>
            </a:r>
            <a:r>
              <a:rPr sz="14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United </a:t>
            </a:r>
            <a:r>
              <a:rPr sz="1400" b="0" spc="-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Arab</a:t>
            </a:r>
            <a:r>
              <a:rPr sz="1400" b="0" spc="-3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 </a:t>
            </a:r>
            <a:r>
              <a:rPr sz="1400" b="0" spc="-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Emirates</a:t>
            </a:r>
            <a:endParaRPr sz="1400" dirty="0">
              <a:latin typeface="Montserrat" panose="00000500000000000000" pitchFamily="2" charset="0"/>
              <a:cs typeface="Calibri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6802" y="1216469"/>
            <a:ext cx="3294885" cy="1976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4101" y="4129822"/>
            <a:ext cx="3314700" cy="1988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94754" y="4129822"/>
            <a:ext cx="3290808" cy="19744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82053" y="1203070"/>
            <a:ext cx="3303509" cy="19821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46138" y="6286073"/>
            <a:ext cx="2265054" cy="4374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marR="5080" indent="-439420">
              <a:lnSpc>
                <a:spcPct val="101200"/>
              </a:lnSpc>
              <a:spcBef>
                <a:spcPts val="95"/>
              </a:spcBef>
            </a:pPr>
            <a:r>
              <a:rPr sz="1400" b="0" spc="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Charles de </a:t>
            </a:r>
            <a:r>
              <a:rPr sz="14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Gaulle Airport  </a:t>
            </a:r>
            <a:r>
              <a:rPr sz="1400" b="0" spc="1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París-</a:t>
            </a:r>
            <a:r>
              <a:rPr sz="1400" b="0" spc="-1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 </a:t>
            </a:r>
            <a:r>
              <a:rPr sz="14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France</a:t>
            </a:r>
            <a:endParaRPr sz="1400" dirty="0">
              <a:latin typeface="Montserrat" panose="00000500000000000000" pitchFamily="2" charset="0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11710" y="3330525"/>
            <a:ext cx="2699482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sz="14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Burj</a:t>
            </a:r>
            <a:r>
              <a:rPr sz="1400" b="0" spc="-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 Khalifa</a:t>
            </a:r>
            <a:endParaRPr sz="1400">
              <a:latin typeface="Montserrat" panose="00000500000000000000" pitchFamily="2" charset="0"/>
              <a:cs typeface="Calibri Light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400" b="0" spc="1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Dubai- </a:t>
            </a:r>
            <a:r>
              <a:rPr sz="14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United </a:t>
            </a:r>
            <a:r>
              <a:rPr sz="1400" b="0" spc="-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Arab</a:t>
            </a:r>
            <a:r>
              <a:rPr sz="1400" b="0" spc="-3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 </a:t>
            </a:r>
            <a:r>
              <a:rPr sz="1400" b="0" spc="-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Emirates</a:t>
            </a:r>
            <a:endParaRPr sz="1400">
              <a:latin typeface="Montserrat" panose="00000500000000000000" pitchFamily="2" charset="0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94269" y="6275093"/>
            <a:ext cx="1782931" cy="4374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2384">
              <a:lnSpc>
                <a:spcPct val="101200"/>
              </a:lnSpc>
              <a:spcBef>
                <a:spcPts val="95"/>
              </a:spcBef>
            </a:pPr>
            <a:r>
              <a:rPr sz="1400" b="0" spc="-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Valencia </a:t>
            </a:r>
            <a:r>
              <a:rPr sz="14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Airport  Valencia-</a:t>
            </a:r>
            <a:r>
              <a:rPr sz="1400" b="0" spc="-5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 </a:t>
            </a:r>
            <a:r>
              <a:rPr sz="1400" b="0" spc="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España</a:t>
            </a:r>
            <a:endParaRPr sz="1400" dirty="0">
              <a:latin typeface="Montserrat" panose="00000500000000000000" pitchFamily="2" charset="0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28129" y="3324539"/>
            <a:ext cx="2111769" cy="4374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1454" marR="5080" indent="-199390">
              <a:lnSpc>
                <a:spcPct val="101200"/>
              </a:lnSpc>
              <a:spcBef>
                <a:spcPts val="95"/>
              </a:spcBef>
            </a:pPr>
            <a:r>
              <a:rPr sz="1400" b="0" spc="-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Adolfo </a:t>
            </a:r>
            <a:r>
              <a:rPr sz="14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Suárez Airport  </a:t>
            </a:r>
            <a:r>
              <a:rPr sz="1400" b="0" spc="1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Madrid-</a:t>
            </a:r>
            <a:r>
              <a:rPr sz="1400" b="0" spc="-1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 </a:t>
            </a:r>
            <a:r>
              <a:rPr sz="1400" b="0" spc="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España</a:t>
            </a:r>
            <a:endParaRPr sz="1400" dirty="0">
              <a:latin typeface="Montserrat" panose="00000500000000000000" pitchFamily="2" charset="0"/>
              <a:cs typeface="Calibri Ligh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52400" y="307366"/>
            <a:ext cx="8991599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685" marR="5080" indent="-1531620">
              <a:lnSpc>
                <a:spcPct val="100000"/>
              </a:lnSpc>
              <a:spcBef>
                <a:spcPts val="100"/>
              </a:spcBef>
            </a:pPr>
            <a:r>
              <a:rPr lang="ru-RU" sz="2300" b="1" spc="-15" dirty="0">
                <a:solidFill>
                  <a:srgbClr val="F95427"/>
                </a:solidFill>
                <a:latin typeface="Montserrat Medium" panose="00000600000000000000" pitchFamily="2" charset="0"/>
              </a:rPr>
              <a:t>Клиенты по всему миру подтверждают нашу преданность делу и качество нашей продукции.</a:t>
            </a:r>
            <a:endParaRPr sz="2300" dirty="0">
              <a:solidFill>
                <a:srgbClr val="F95427"/>
              </a:solidFill>
              <a:latin typeface="Montserrat Medium" panose="00000600000000000000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7F4D447-E5E3-4AD8-8965-829389D86B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940"/>
            <a:ext cx="9144000" cy="72518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F66C2C3-A982-4F01-9EB7-5EF97E168321}"/>
              </a:ext>
            </a:extLst>
          </p:cNvPr>
          <p:cNvSpPr txBox="1"/>
          <p:nvPr/>
        </p:nvSpPr>
        <p:spPr>
          <a:xfrm>
            <a:off x="3352800" y="116596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Montserrat ExtraBold" panose="00000900000000000000" pitchFamily="2" charset="0"/>
              </a:rPr>
              <a:t>НАШ АССОРТИМЕНТ</a:t>
            </a:r>
            <a:endParaRPr lang="en-US" sz="20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DB8093BE-2CBD-431B-848F-405CB98CF3DB}"/>
              </a:ext>
            </a:extLst>
          </p:cNvPr>
          <p:cNvSpPr txBox="1"/>
          <p:nvPr/>
        </p:nvSpPr>
        <p:spPr>
          <a:xfrm>
            <a:off x="17124" y="937059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95427"/>
                </a:solidFill>
                <a:latin typeface="Montserrat Light" panose="00000400000000000000" pitchFamily="2" charset="0"/>
              </a:rPr>
              <a:t>Электромеханические защёлки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0E08144B-3012-47C8-A1B0-D71EC031C359}"/>
              </a:ext>
            </a:extLst>
          </p:cNvPr>
          <p:cNvSpPr txBox="1"/>
          <p:nvPr/>
        </p:nvSpPr>
        <p:spPr>
          <a:xfrm>
            <a:off x="403654" y="4249503"/>
            <a:ext cx="3268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95427"/>
                </a:solidFill>
                <a:latin typeface="Montserrat Light" panose="00000400000000000000" pitchFamily="2" charset="0"/>
              </a:rPr>
              <a:t>Дверные механические доводчики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2949421E-D698-41BB-A3EE-CC7DA8F507D2}"/>
              </a:ext>
            </a:extLst>
          </p:cNvPr>
          <p:cNvSpPr txBox="1"/>
          <p:nvPr/>
        </p:nvSpPr>
        <p:spPr>
          <a:xfrm>
            <a:off x="373656" y="2684178"/>
            <a:ext cx="2979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95427"/>
                </a:solidFill>
                <a:latin typeface="Montserrat Light" panose="00000400000000000000" pitchFamily="2" charset="0"/>
              </a:rPr>
              <a:t>Электромеханические замки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61A5F865-848F-4179-8982-A79ECF78D511}"/>
              </a:ext>
            </a:extLst>
          </p:cNvPr>
          <p:cNvSpPr txBox="1"/>
          <p:nvPr/>
        </p:nvSpPr>
        <p:spPr>
          <a:xfrm>
            <a:off x="6452247" y="220568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95427"/>
                </a:solidFill>
                <a:latin typeface="Montserrat Light" panose="00000400000000000000" pitchFamily="2" charset="0"/>
              </a:rPr>
              <a:t>Электромагнитные замки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46C2BF5E-10C0-4A72-BF30-F2371FEBD0AF}"/>
              </a:ext>
            </a:extLst>
          </p:cNvPr>
          <p:cNvSpPr txBox="1"/>
          <p:nvPr/>
        </p:nvSpPr>
        <p:spPr>
          <a:xfrm>
            <a:off x="4567398" y="959189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95427"/>
                </a:solidFill>
                <a:latin typeface="Montserrat Light" panose="00000400000000000000" pitchFamily="2" charset="0"/>
              </a:rPr>
              <a:t>Лицевые планки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83DF0F4A-DCF1-4381-8E29-5CB584427888}"/>
              </a:ext>
            </a:extLst>
          </p:cNvPr>
          <p:cNvSpPr txBox="1"/>
          <p:nvPr/>
        </p:nvSpPr>
        <p:spPr>
          <a:xfrm>
            <a:off x="3425292" y="2998142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95427"/>
                </a:solidFill>
                <a:latin typeface="Montserrat Light" panose="00000400000000000000" pitchFamily="2" charset="0"/>
              </a:rPr>
              <a:t>Дверные операторы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4BD22835-4FF8-4146-9FC6-1F2C08532ABA}"/>
              </a:ext>
            </a:extLst>
          </p:cNvPr>
          <p:cNvSpPr txBox="1"/>
          <p:nvPr/>
        </p:nvSpPr>
        <p:spPr>
          <a:xfrm>
            <a:off x="3505200" y="4825636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95427"/>
                </a:solidFill>
                <a:latin typeface="Montserrat Light" panose="00000400000000000000" pitchFamily="2" charset="0"/>
              </a:rPr>
              <a:t>Дополнительные аксессуары</a:t>
            </a:r>
            <a:endParaRPr lang="en-US" dirty="0">
              <a:solidFill>
                <a:srgbClr val="F95427"/>
              </a:solidFill>
              <a:latin typeface="Montserrat Light" panose="00000400000000000000" pitchFamily="2" charset="0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A451AFA0-AEB8-433D-A728-E07098672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350651"/>
            <a:ext cx="1580935" cy="117820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57B2F485-04A6-44AE-8A98-18F34C569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169" y="4895834"/>
            <a:ext cx="2137988" cy="930053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xmlns="" id="{DD9F68FB-4DB6-42B6-B6EE-648B8B97BF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037" y="1423916"/>
            <a:ext cx="2376662" cy="902635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91B84214-6CBD-4569-A9AD-2FD471DB7A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0196" y="3007343"/>
            <a:ext cx="533032" cy="1152290"/>
          </a:xfrm>
          <a:prstGeom prst="rect">
            <a:avLst/>
          </a:prstGeom>
        </p:spPr>
      </p:pic>
      <p:sp>
        <p:nvSpPr>
          <p:cNvPr id="37" name="object 27">
            <a:extLst>
              <a:ext uri="{FF2B5EF4-FFF2-40B4-BE49-F238E27FC236}">
                <a16:creationId xmlns:a16="http://schemas.microsoft.com/office/drawing/2014/main" xmlns="" id="{414BDA29-08A5-421A-B536-E09539F60353}"/>
              </a:ext>
            </a:extLst>
          </p:cNvPr>
          <p:cNvSpPr/>
          <p:nvPr/>
        </p:nvSpPr>
        <p:spPr>
          <a:xfrm>
            <a:off x="3952568" y="3440617"/>
            <a:ext cx="1756851" cy="7759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F95427"/>
              </a:solidFill>
            </a:endParaRP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712DA9A9-1464-4263-8C85-2EF85040F2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6694" y="3110376"/>
            <a:ext cx="2533650" cy="847725"/>
          </a:xfrm>
          <a:prstGeom prst="rect">
            <a:avLst/>
          </a:prstGeom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xmlns="" id="{3BC0BC4C-D685-47BA-A575-49959A8BC87D}"/>
              </a:ext>
            </a:extLst>
          </p:cNvPr>
          <p:cNvSpPr txBox="1"/>
          <p:nvPr/>
        </p:nvSpPr>
        <p:spPr>
          <a:xfrm>
            <a:off x="6734067" y="4061006"/>
            <a:ext cx="2232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95427"/>
                </a:solidFill>
                <a:latin typeface="Montserrat Light" panose="00000400000000000000" pitchFamily="2" charset="0"/>
              </a:rPr>
              <a:t>Контролёры доступа</a:t>
            </a: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xmlns="" id="{B5EE51D6-FA65-416D-A866-1FD4975015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1813" y="4702921"/>
            <a:ext cx="2232780" cy="899271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xmlns="" id="{E6D2DE97-3D20-4458-A703-183139CFAD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3732" y="5538611"/>
            <a:ext cx="1819275" cy="93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55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54282" y="5382984"/>
            <a:ext cx="1068070" cy="1068070"/>
          </a:xfrm>
          <a:custGeom>
            <a:avLst/>
            <a:gdLst/>
            <a:ahLst/>
            <a:cxnLst/>
            <a:rect l="l" t="t" r="r" b="b"/>
            <a:pathLst>
              <a:path w="1068070" h="1068070">
                <a:moveTo>
                  <a:pt x="1067955" y="0"/>
                </a:moveTo>
                <a:lnTo>
                  <a:pt x="178003" y="0"/>
                </a:lnTo>
                <a:lnTo>
                  <a:pt x="0" y="177990"/>
                </a:lnTo>
                <a:lnTo>
                  <a:pt x="0" y="1067955"/>
                </a:lnTo>
                <a:lnTo>
                  <a:pt x="1067320" y="1067955"/>
                </a:lnTo>
                <a:lnTo>
                  <a:pt x="1067320" y="890600"/>
                </a:lnTo>
                <a:lnTo>
                  <a:pt x="1067955" y="889952"/>
                </a:lnTo>
                <a:lnTo>
                  <a:pt x="1067955" y="0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1506" y="2249891"/>
            <a:ext cx="2928620" cy="872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r>
              <a:rPr lang="ru-RU" sz="1400" b="0" spc="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Электромеханическая защёлка устанавливается </a:t>
            </a:r>
            <a:r>
              <a:rPr lang="ru-RU" sz="1400" b="1" u="sng" spc="5" dirty="0">
                <a:solidFill>
                  <a:srgbClr val="F95427"/>
                </a:solidFill>
                <a:latin typeface="Montserrat" panose="00000500000000000000" pitchFamily="2" charset="0"/>
                <a:cs typeface="Calibri Light"/>
              </a:rPr>
              <a:t>в</a:t>
            </a:r>
            <a:r>
              <a:rPr lang="ru-RU" sz="1400" b="0" spc="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 дверную раму и фисксируется лицевой панелью</a:t>
            </a:r>
            <a:r>
              <a:rPr sz="1400" b="0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.</a:t>
            </a:r>
            <a:endParaRPr sz="1400" dirty="0">
              <a:latin typeface="Montserrat" panose="00000500000000000000" pitchFamily="2" charset="0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99163" y="2222863"/>
            <a:ext cx="2752090" cy="10902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r>
              <a:rPr lang="ru-RU" sz="1400" b="0" spc="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Накладной способ позволяет зафиксировать защёлку </a:t>
            </a:r>
            <a:r>
              <a:rPr lang="ru-RU" sz="1400" b="1" u="sng" spc="5" dirty="0">
                <a:solidFill>
                  <a:srgbClr val="F95427"/>
                </a:solidFill>
                <a:latin typeface="Montserrat" panose="00000500000000000000" pitchFamily="2" charset="0"/>
                <a:cs typeface="Calibri Light"/>
              </a:rPr>
              <a:t>на</a:t>
            </a:r>
            <a:r>
              <a:rPr lang="ru-RU" sz="1400" b="0" spc="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 дверную раму, удерживаясь за счёт собственной конструкции.</a:t>
            </a:r>
            <a:endParaRPr sz="1400" dirty="0">
              <a:latin typeface="Montserrat" panose="00000500000000000000" pitchFamily="2" charset="0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9475" y="1920836"/>
            <a:ext cx="2903220" cy="191719"/>
          </a:xfrm>
          <a:prstGeom prst="rect">
            <a:avLst/>
          </a:prstGeom>
          <a:solidFill>
            <a:srgbClr val="FE5100"/>
          </a:solidFill>
        </p:spPr>
        <p:txBody>
          <a:bodyPr vert="horz" wrap="square" lIns="0" tIns="29845" rIns="0" bIns="0" rtlCol="0">
            <a:spAutoFit/>
          </a:bodyPr>
          <a:lstStyle/>
          <a:p>
            <a:pPr marL="409575" algn="ctr">
              <a:lnSpc>
                <a:spcPct val="100000"/>
              </a:lnSpc>
              <a:spcBef>
                <a:spcPts val="235"/>
              </a:spcBef>
            </a:pPr>
            <a:r>
              <a:rPr lang="ru-RU" sz="1050" b="1" spc="290" dirty="0">
                <a:solidFill>
                  <a:srgbClr val="FFFFFF"/>
                </a:solidFill>
                <a:latin typeface="Calibri"/>
                <a:cs typeface="Calibri"/>
              </a:rPr>
              <a:t>ВРЕЗНОЙ</a:t>
            </a:r>
            <a:r>
              <a:rPr lang="ru-RU" sz="1050" spc="2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99163" y="1927641"/>
            <a:ext cx="2726055" cy="191719"/>
          </a:xfrm>
          <a:prstGeom prst="rect">
            <a:avLst/>
          </a:prstGeom>
          <a:solidFill>
            <a:srgbClr val="FE5100"/>
          </a:solidFill>
        </p:spPr>
        <p:txBody>
          <a:bodyPr vert="horz" wrap="square" lIns="0" tIns="29845" rIns="0" bIns="0" rtlCol="0">
            <a:spAutoFit/>
          </a:bodyPr>
          <a:lstStyle/>
          <a:p>
            <a:pPr marL="436880" algn="ctr">
              <a:lnSpc>
                <a:spcPct val="100000"/>
              </a:lnSpc>
              <a:spcBef>
                <a:spcPts val="235"/>
              </a:spcBef>
            </a:pPr>
            <a:r>
              <a:rPr lang="ru-RU" sz="1050" b="1" spc="145" dirty="0">
                <a:solidFill>
                  <a:srgbClr val="FFFFFF"/>
                </a:solidFill>
                <a:latin typeface="Calibri"/>
                <a:cs typeface="Calibri"/>
              </a:rPr>
              <a:t>НАКЛАДНОЙ</a:t>
            </a:r>
            <a:endParaRPr lang="en-US" sz="1050" b="1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90027" y="5382984"/>
            <a:ext cx="1068070" cy="1068070"/>
          </a:xfrm>
          <a:custGeom>
            <a:avLst/>
            <a:gdLst/>
            <a:ahLst/>
            <a:cxnLst/>
            <a:rect l="l" t="t" r="r" b="b"/>
            <a:pathLst>
              <a:path w="1068070" h="1068070">
                <a:moveTo>
                  <a:pt x="1067955" y="0"/>
                </a:moveTo>
                <a:lnTo>
                  <a:pt x="178003" y="0"/>
                </a:lnTo>
                <a:lnTo>
                  <a:pt x="0" y="177990"/>
                </a:lnTo>
                <a:lnTo>
                  <a:pt x="0" y="1067955"/>
                </a:lnTo>
                <a:lnTo>
                  <a:pt x="1067320" y="1067955"/>
                </a:lnTo>
                <a:lnTo>
                  <a:pt x="1067320" y="890600"/>
                </a:lnTo>
                <a:lnTo>
                  <a:pt x="1067955" y="889952"/>
                </a:lnTo>
                <a:lnTo>
                  <a:pt x="1067955" y="0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-76200" y="789433"/>
            <a:ext cx="9144000" cy="50718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ru-RU" sz="1600" b="1" dirty="0">
                <a:solidFill>
                  <a:srgbClr val="231F20"/>
                </a:solidFill>
                <a:latin typeface="Montserrat Medium" panose="00000600000000000000" pitchFamily="2" charset="0"/>
                <a:cs typeface="Calibri Light"/>
              </a:rPr>
              <a:t>Наш ассортимент электромеханических защёлок, состоит из множества моделей с различными способами монтажа, набором функций и особенностей. </a:t>
            </a:r>
            <a:endParaRPr sz="1600" b="1" dirty="0">
              <a:latin typeface="Montserrat Medium" panose="00000600000000000000" pitchFamily="2" charset="0"/>
              <a:cs typeface="Calibri Ligh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857391" y="117549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274421" y="0"/>
                </a:moveTo>
                <a:lnTo>
                  <a:pt x="0" y="0"/>
                </a:lnTo>
                <a:lnTo>
                  <a:pt x="0" y="228701"/>
                </a:lnTo>
                <a:lnTo>
                  <a:pt x="274421" y="228701"/>
                </a:lnTo>
                <a:lnTo>
                  <a:pt x="320167" y="183172"/>
                </a:lnTo>
                <a:lnTo>
                  <a:pt x="320167" y="182956"/>
                </a:lnTo>
                <a:lnTo>
                  <a:pt x="45732" y="182956"/>
                </a:lnTo>
                <a:lnTo>
                  <a:pt x="45732" y="45745"/>
                </a:lnTo>
                <a:lnTo>
                  <a:pt x="320167" y="45745"/>
                </a:lnTo>
                <a:lnTo>
                  <a:pt x="274421" y="0"/>
                </a:lnTo>
                <a:close/>
              </a:path>
              <a:path w="320675" h="229235">
                <a:moveTo>
                  <a:pt x="320167" y="45745"/>
                </a:moveTo>
                <a:lnTo>
                  <a:pt x="255206" y="45745"/>
                </a:lnTo>
                <a:lnTo>
                  <a:pt x="274421" y="64960"/>
                </a:lnTo>
                <a:lnTo>
                  <a:pt x="274421" y="164147"/>
                </a:lnTo>
                <a:lnTo>
                  <a:pt x="255511" y="182956"/>
                </a:lnTo>
                <a:lnTo>
                  <a:pt x="320167" y="182956"/>
                </a:lnTo>
                <a:lnTo>
                  <a:pt x="320167" y="457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23290" y="32385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46163" y="163829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23290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20590" y="163283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7210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89189" y="117551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79" y="0"/>
                </a:moveTo>
                <a:lnTo>
                  <a:pt x="0" y="0"/>
                </a:lnTo>
                <a:lnTo>
                  <a:pt x="0" y="228688"/>
                </a:lnTo>
                <a:lnTo>
                  <a:pt x="45745" y="228688"/>
                </a:lnTo>
                <a:lnTo>
                  <a:pt x="45745" y="137223"/>
                </a:lnTo>
                <a:lnTo>
                  <a:pt x="320179" y="137223"/>
                </a:lnTo>
                <a:lnTo>
                  <a:pt x="320179" y="91478"/>
                </a:lnTo>
                <a:lnTo>
                  <a:pt x="45745" y="91478"/>
                </a:lnTo>
                <a:lnTo>
                  <a:pt x="45745" y="45732"/>
                </a:lnTo>
                <a:lnTo>
                  <a:pt x="320179" y="45732"/>
                </a:lnTo>
                <a:lnTo>
                  <a:pt x="320179" y="0"/>
                </a:lnTo>
                <a:close/>
              </a:path>
              <a:path w="320675" h="229235">
                <a:moveTo>
                  <a:pt x="274434" y="137223"/>
                </a:moveTo>
                <a:lnTo>
                  <a:pt x="223202" y="137223"/>
                </a:lnTo>
                <a:lnTo>
                  <a:pt x="268947" y="228688"/>
                </a:lnTo>
                <a:lnTo>
                  <a:pt x="320179" y="228688"/>
                </a:lnTo>
                <a:lnTo>
                  <a:pt x="274434" y="137223"/>
                </a:lnTo>
                <a:close/>
              </a:path>
              <a:path w="320675" h="229235">
                <a:moveTo>
                  <a:pt x="320179" y="45732"/>
                </a:moveTo>
                <a:lnTo>
                  <a:pt x="274434" y="45732"/>
                </a:lnTo>
                <a:lnTo>
                  <a:pt x="274434" y="91478"/>
                </a:lnTo>
                <a:lnTo>
                  <a:pt x="320179" y="91478"/>
                </a:lnTo>
                <a:lnTo>
                  <a:pt x="320179" y="457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43874" y="255270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21002" y="232409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21002" y="163829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45" y="45720"/>
                </a:lnTo>
                <a:lnTo>
                  <a:pt x="45745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21002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18302" y="254774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465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95436" y="163283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45732" y="0"/>
                </a:moveTo>
                <a:lnTo>
                  <a:pt x="0" y="0"/>
                </a:lnTo>
                <a:lnTo>
                  <a:pt x="0" y="45745"/>
                </a:lnTo>
                <a:lnTo>
                  <a:pt x="45732" y="45745"/>
                </a:lnTo>
                <a:lnTo>
                  <a:pt x="45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86901" y="32331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961335" y="25473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19"/>
                </a:moveTo>
                <a:lnTo>
                  <a:pt x="45732" y="45719"/>
                </a:lnTo>
                <a:lnTo>
                  <a:pt x="45732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686901" y="2318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686901" y="16329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32" y="45720"/>
                </a:lnTo>
                <a:lnTo>
                  <a:pt x="45732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686901" y="14043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955095" y="117543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67" y="0"/>
                </a:moveTo>
                <a:lnTo>
                  <a:pt x="0" y="0"/>
                </a:lnTo>
                <a:lnTo>
                  <a:pt x="0" y="228701"/>
                </a:lnTo>
                <a:lnTo>
                  <a:pt x="320167" y="228701"/>
                </a:lnTo>
                <a:lnTo>
                  <a:pt x="274523" y="183184"/>
                </a:lnTo>
                <a:lnTo>
                  <a:pt x="274739" y="182956"/>
                </a:lnTo>
                <a:lnTo>
                  <a:pt x="45745" y="182956"/>
                </a:lnTo>
                <a:lnTo>
                  <a:pt x="45745" y="45745"/>
                </a:lnTo>
                <a:lnTo>
                  <a:pt x="274523" y="45745"/>
                </a:lnTo>
                <a:lnTo>
                  <a:pt x="320167" y="368"/>
                </a:lnTo>
                <a:lnTo>
                  <a:pt x="320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82618" y="444492"/>
            <a:ext cx="4661535" cy="302260"/>
          </a:xfrm>
          <a:custGeom>
            <a:avLst/>
            <a:gdLst/>
            <a:ahLst/>
            <a:cxnLst/>
            <a:rect l="l" t="t" r="r" b="b"/>
            <a:pathLst>
              <a:path w="4661534" h="302259">
                <a:moveTo>
                  <a:pt x="4661382" y="0"/>
                </a:moveTo>
                <a:lnTo>
                  <a:pt x="301726" y="0"/>
                </a:lnTo>
                <a:lnTo>
                  <a:pt x="0" y="301726"/>
                </a:lnTo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348679" y="483725"/>
            <a:ext cx="2671445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305" dirty="0">
                <a:solidFill>
                  <a:srgbClr val="FFFFFF"/>
                </a:solidFill>
                <a:latin typeface="Calibri"/>
                <a:cs typeface="Calibri"/>
              </a:rPr>
              <a:t>ELECTRIC </a:t>
            </a:r>
            <a:r>
              <a:rPr sz="1100" spc="315" dirty="0">
                <a:solidFill>
                  <a:srgbClr val="FFFFFF"/>
                </a:solidFill>
                <a:latin typeface="Calibri"/>
                <a:cs typeface="Calibri"/>
              </a:rPr>
              <a:t>STRIKES</a:t>
            </a:r>
            <a:r>
              <a:rPr sz="11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280" dirty="0">
                <a:solidFill>
                  <a:srgbClr val="FFFFFF"/>
                </a:solidFill>
                <a:latin typeface="Calibri"/>
                <a:cs typeface="Calibri"/>
              </a:rPr>
              <a:t>FUNCTIONS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279879" y="3447210"/>
            <a:ext cx="357898" cy="14693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78445" y="3100349"/>
            <a:ext cx="366395" cy="179705"/>
          </a:xfrm>
          <a:custGeom>
            <a:avLst/>
            <a:gdLst/>
            <a:ahLst/>
            <a:cxnLst/>
            <a:rect l="l" t="t" r="r" b="b"/>
            <a:pathLst>
              <a:path w="366394" h="179704">
                <a:moveTo>
                  <a:pt x="0" y="179222"/>
                </a:moveTo>
                <a:lnTo>
                  <a:pt x="365950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32648" y="3278504"/>
            <a:ext cx="366395" cy="179705"/>
          </a:xfrm>
          <a:custGeom>
            <a:avLst/>
            <a:gdLst/>
            <a:ahLst/>
            <a:cxnLst/>
            <a:rect l="l" t="t" r="r" b="b"/>
            <a:pathLst>
              <a:path w="366394" h="179704">
                <a:moveTo>
                  <a:pt x="0" y="179222"/>
                </a:moveTo>
                <a:lnTo>
                  <a:pt x="365937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98586" y="3278504"/>
            <a:ext cx="0" cy="1605280"/>
          </a:xfrm>
          <a:custGeom>
            <a:avLst/>
            <a:gdLst/>
            <a:ahLst/>
            <a:cxnLst/>
            <a:rect l="l" t="t" r="r" b="b"/>
            <a:pathLst>
              <a:path h="1605279">
                <a:moveTo>
                  <a:pt x="0" y="1605229"/>
                </a:moveTo>
                <a:lnTo>
                  <a:pt x="0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232648" y="4883734"/>
            <a:ext cx="366395" cy="179705"/>
          </a:xfrm>
          <a:custGeom>
            <a:avLst/>
            <a:gdLst/>
            <a:ahLst/>
            <a:cxnLst/>
            <a:rect l="l" t="t" r="r" b="b"/>
            <a:pathLst>
              <a:path w="366394" h="179704">
                <a:moveTo>
                  <a:pt x="0" y="179222"/>
                </a:moveTo>
                <a:lnTo>
                  <a:pt x="365937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44396" y="3101416"/>
            <a:ext cx="354330" cy="177165"/>
          </a:xfrm>
          <a:custGeom>
            <a:avLst/>
            <a:gdLst/>
            <a:ahLst/>
            <a:cxnLst/>
            <a:rect l="l" t="t" r="r" b="b"/>
            <a:pathLst>
              <a:path w="354330" h="177164">
                <a:moveTo>
                  <a:pt x="354190" y="177088"/>
                </a:moveTo>
                <a:lnTo>
                  <a:pt x="0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233372" y="3459403"/>
            <a:ext cx="0" cy="1108075"/>
          </a:xfrm>
          <a:custGeom>
            <a:avLst/>
            <a:gdLst/>
            <a:ahLst/>
            <a:cxnLst/>
            <a:rect l="l" t="t" r="r" b="b"/>
            <a:pathLst>
              <a:path h="1108075">
                <a:moveTo>
                  <a:pt x="0" y="1108062"/>
                </a:moveTo>
                <a:lnTo>
                  <a:pt x="0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33372" y="4502886"/>
            <a:ext cx="0" cy="565150"/>
          </a:xfrm>
          <a:custGeom>
            <a:avLst/>
            <a:gdLst/>
            <a:ahLst/>
            <a:cxnLst/>
            <a:rect l="l" t="t" r="r" b="b"/>
            <a:pathLst>
              <a:path h="565150">
                <a:moveTo>
                  <a:pt x="0" y="564603"/>
                </a:moveTo>
                <a:lnTo>
                  <a:pt x="0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78458" y="3281591"/>
            <a:ext cx="354965" cy="178435"/>
          </a:xfrm>
          <a:custGeom>
            <a:avLst/>
            <a:gdLst/>
            <a:ahLst/>
            <a:cxnLst/>
            <a:rect l="l" t="t" r="r" b="b"/>
            <a:pathLst>
              <a:path w="354964" h="178435">
                <a:moveTo>
                  <a:pt x="354914" y="177812"/>
                </a:moveTo>
                <a:lnTo>
                  <a:pt x="0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01495" y="3549370"/>
            <a:ext cx="0" cy="990600"/>
          </a:xfrm>
          <a:custGeom>
            <a:avLst/>
            <a:gdLst/>
            <a:ahLst/>
            <a:cxnLst/>
            <a:rect l="l" t="t" r="r" b="b"/>
            <a:pathLst>
              <a:path h="990600">
                <a:moveTo>
                  <a:pt x="0" y="990117"/>
                </a:moveTo>
                <a:lnTo>
                  <a:pt x="0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20850" y="3459403"/>
            <a:ext cx="180975" cy="90170"/>
          </a:xfrm>
          <a:custGeom>
            <a:avLst/>
            <a:gdLst/>
            <a:ahLst/>
            <a:cxnLst/>
            <a:rect l="l" t="t" r="r" b="b"/>
            <a:pathLst>
              <a:path w="180975" h="90170">
                <a:moveTo>
                  <a:pt x="180644" y="89966"/>
                </a:moveTo>
                <a:lnTo>
                  <a:pt x="0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20850" y="3459403"/>
            <a:ext cx="0" cy="1395730"/>
          </a:xfrm>
          <a:custGeom>
            <a:avLst/>
            <a:gdLst/>
            <a:ahLst/>
            <a:cxnLst/>
            <a:rect l="l" t="t" r="r" b="b"/>
            <a:pathLst>
              <a:path h="1395729">
                <a:moveTo>
                  <a:pt x="0" y="0"/>
                </a:moveTo>
                <a:lnTo>
                  <a:pt x="0" y="1395564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020850" y="4854968"/>
            <a:ext cx="180975" cy="90170"/>
          </a:xfrm>
          <a:custGeom>
            <a:avLst/>
            <a:gdLst/>
            <a:ahLst/>
            <a:cxnLst/>
            <a:rect l="l" t="t" r="r" b="b"/>
            <a:pathLst>
              <a:path w="180975" h="90170">
                <a:moveTo>
                  <a:pt x="0" y="0"/>
                </a:moveTo>
                <a:lnTo>
                  <a:pt x="180644" y="89966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01495" y="4486592"/>
            <a:ext cx="0" cy="458470"/>
          </a:xfrm>
          <a:custGeom>
            <a:avLst/>
            <a:gdLst/>
            <a:ahLst/>
            <a:cxnLst/>
            <a:rect l="l" t="t" r="r" b="b"/>
            <a:pathLst>
              <a:path h="458470">
                <a:moveTo>
                  <a:pt x="0" y="458343"/>
                </a:moveTo>
                <a:lnTo>
                  <a:pt x="0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78458" y="4890389"/>
            <a:ext cx="354965" cy="177165"/>
          </a:xfrm>
          <a:custGeom>
            <a:avLst/>
            <a:gdLst/>
            <a:ahLst/>
            <a:cxnLst/>
            <a:rect l="l" t="t" r="r" b="b"/>
            <a:pathLst>
              <a:path w="354964" h="177164">
                <a:moveTo>
                  <a:pt x="0" y="0"/>
                </a:moveTo>
                <a:lnTo>
                  <a:pt x="354914" y="177101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78458" y="3281591"/>
            <a:ext cx="0" cy="1609090"/>
          </a:xfrm>
          <a:custGeom>
            <a:avLst/>
            <a:gdLst/>
            <a:ahLst/>
            <a:cxnLst/>
            <a:rect l="l" t="t" r="r" b="b"/>
            <a:pathLst>
              <a:path h="1609089">
                <a:moveTo>
                  <a:pt x="0" y="1608797"/>
                </a:moveTo>
                <a:lnTo>
                  <a:pt x="0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054150" y="3937584"/>
            <a:ext cx="147955" cy="74295"/>
          </a:xfrm>
          <a:custGeom>
            <a:avLst/>
            <a:gdLst/>
            <a:ahLst/>
            <a:cxnLst/>
            <a:rect l="l" t="t" r="r" b="b"/>
            <a:pathLst>
              <a:path w="147955" h="74295">
                <a:moveTo>
                  <a:pt x="147345" y="73672"/>
                </a:moveTo>
                <a:lnTo>
                  <a:pt x="0" y="0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054150" y="3937584"/>
            <a:ext cx="0" cy="695960"/>
          </a:xfrm>
          <a:custGeom>
            <a:avLst/>
            <a:gdLst/>
            <a:ahLst/>
            <a:cxnLst/>
            <a:rect l="l" t="t" r="r" b="b"/>
            <a:pathLst>
              <a:path h="695960">
                <a:moveTo>
                  <a:pt x="0" y="0"/>
                </a:moveTo>
                <a:lnTo>
                  <a:pt x="0" y="695642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054150" y="4633226"/>
            <a:ext cx="147955" cy="74295"/>
          </a:xfrm>
          <a:custGeom>
            <a:avLst/>
            <a:gdLst/>
            <a:ahLst/>
            <a:cxnLst/>
            <a:rect l="l" t="t" r="r" b="b"/>
            <a:pathLst>
              <a:path w="147955" h="74295">
                <a:moveTo>
                  <a:pt x="0" y="0"/>
                </a:moveTo>
                <a:lnTo>
                  <a:pt x="147345" y="73685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042110" y="4844338"/>
            <a:ext cx="159385" cy="79375"/>
          </a:xfrm>
          <a:custGeom>
            <a:avLst/>
            <a:gdLst/>
            <a:ahLst/>
            <a:cxnLst/>
            <a:rect l="l" t="t" r="r" b="b"/>
            <a:pathLst>
              <a:path w="159385" h="79375">
                <a:moveTo>
                  <a:pt x="0" y="0"/>
                </a:moveTo>
                <a:lnTo>
                  <a:pt x="159385" y="79336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042110" y="3470033"/>
            <a:ext cx="0" cy="1374775"/>
          </a:xfrm>
          <a:custGeom>
            <a:avLst/>
            <a:gdLst/>
            <a:ahLst/>
            <a:cxnLst/>
            <a:rect l="l" t="t" r="r" b="b"/>
            <a:pathLst>
              <a:path h="1374775">
                <a:moveTo>
                  <a:pt x="0" y="0"/>
                </a:moveTo>
                <a:lnTo>
                  <a:pt x="0" y="1374305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115072" y="4796167"/>
            <a:ext cx="34925" cy="46990"/>
          </a:xfrm>
          <a:custGeom>
            <a:avLst/>
            <a:gdLst/>
            <a:ahLst/>
            <a:cxnLst/>
            <a:rect l="l" t="t" r="r" b="b"/>
            <a:pathLst>
              <a:path w="34925" h="46989">
                <a:moveTo>
                  <a:pt x="34709" y="32588"/>
                </a:moveTo>
                <a:lnTo>
                  <a:pt x="34709" y="26911"/>
                </a:lnTo>
                <a:lnTo>
                  <a:pt x="32588" y="21247"/>
                </a:lnTo>
                <a:lnTo>
                  <a:pt x="30454" y="14871"/>
                </a:lnTo>
                <a:lnTo>
                  <a:pt x="9918" y="0"/>
                </a:lnTo>
                <a:lnTo>
                  <a:pt x="5664" y="1409"/>
                </a:lnTo>
                <a:lnTo>
                  <a:pt x="2832" y="3543"/>
                </a:lnTo>
                <a:lnTo>
                  <a:pt x="711" y="7086"/>
                </a:lnTo>
                <a:lnTo>
                  <a:pt x="0" y="12039"/>
                </a:lnTo>
                <a:lnTo>
                  <a:pt x="0" y="17703"/>
                </a:lnTo>
                <a:lnTo>
                  <a:pt x="22669" y="46748"/>
                </a:lnTo>
                <a:lnTo>
                  <a:pt x="26923" y="46748"/>
                </a:lnTo>
                <a:lnTo>
                  <a:pt x="30454" y="44627"/>
                </a:lnTo>
                <a:lnTo>
                  <a:pt x="32588" y="41795"/>
                </a:lnTo>
                <a:lnTo>
                  <a:pt x="34709" y="37541"/>
                </a:lnTo>
                <a:lnTo>
                  <a:pt x="34709" y="32588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115072" y="3540162"/>
            <a:ext cx="34925" cy="46990"/>
          </a:xfrm>
          <a:custGeom>
            <a:avLst/>
            <a:gdLst/>
            <a:ahLst/>
            <a:cxnLst/>
            <a:rect l="l" t="t" r="r" b="b"/>
            <a:pathLst>
              <a:path w="34925" h="46989">
                <a:moveTo>
                  <a:pt x="34709" y="31876"/>
                </a:moveTo>
                <a:lnTo>
                  <a:pt x="34709" y="26212"/>
                </a:lnTo>
                <a:lnTo>
                  <a:pt x="32588" y="20548"/>
                </a:lnTo>
                <a:lnTo>
                  <a:pt x="14173" y="0"/>
                </a:lnTo>
                <a:lnTo>
                  <a:pt x="9918" y="0"/>
                </a:lnTo>
                <a:lnTo>
                  <a:pt x="5664" y="711"/>
                </a:lnTo>
                <a:lnTo>
                  <a:pt x="2832" y="3543"/>
                </a:lnTo>
                <a:lnTo>
                  <a:pt x="711" y="7086"/>
                </a:lnTo>
                <a:lnTo>
                  <a:pt x="0" y="11328"/>
                </a:lnTo>
                <a:lnTo>
                  <a:pt x="0" y="17005"/>
                </a:lnTo>
                <a:lnTo>
                  <a:pt x="22669" y="46748"/>
                </a:lnTo>
                <a:lnTo>
                  <a:pt x="26923" y="46050"/>
                </a:lnTo>
                <a:lnTo>
                  <a:pt x="30454" y="44627"/>
                </a:lnTo>
                <a:lnTo>
                  <a:pt x="32588" y="41084"/>
                </a:lnTo>
                <a:lnTo>
                  <a:pt x="34709" y="36842"/>
                </a:lnTo>
                <a:lnTo>
                  <a:pt x="34709" y="31876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20850" y="4844338"/>
            <a:ext cx="21590" cy="10795"/>
          </a:xfrm>
          <a:custGeom>
            <a:avLst/>
            <a:gdLst/>
            <a:ahLst/>
            <a:cxnLst/>
            <a:rect l="l" t="t" r="r" b="b"/>
            <a:pathLst>
              <a:path w="21589" h="10795">
                <a:moveTo>
                  <a:pt x="21259" y="0"/>
                </a:moveTo>
                <a:lnTo>
                  <a:pt x="0" y="10629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54150" y="4559553"/>
            <a:ext cx="147955" cy="74295"/>
          </a:xfrm>
          <a:custGeom>
            <a:avLst/>
            <a:gdLst/>
            <a:ahLst/>
            <a:cxnLst/>
            <a:rect l="l" t="t" r="r" b="b"/>
            <a:pathLst>
              <a:path w="147955" h="74295">
                <a:moveTo>
                  <a:pt x="147345" y="0"/>
                </a:moveTo>
                <a:lnTo>
                  <a:pt x="0" y="73672"/>
                </a:lnTo>
              </a:path>
            </a:pathLst>
          </a:custGeom>
          <a:ln w="3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51446" y="4153410"/>
            <a:ext cx="220802" cy="1423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754810" y="4153410"/>
            <a:ext cx="220802" cy="1423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070524" y="3098552"/>
            <a:ext cx="723734" cy="19707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323734" y="4153410"/>
            <a:ext cx="220802" cy="1423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595816" y="5447055"/>
            <a:ext cx="411480" cy="939800"/>
          </a:xfrm>
          <a:custGeom>
            <a:avLst/>
            <a:gdLst/>
            <a:ahLst/>
            <a:cxnLst/>
            <a:rect l="l" t="t" r="r" b="b"/>
            <a:pathLst>
              <a:path w="411480" h="939800">
                <a:moveTo>
                  <a:pt x="410870" y="939800"/>
                </a:moveTo>
                <a:lnTo>
                  <a:pt x="0" y="939800"/>
                </a:lnTo>
                <a:lnTo>
                  <a:pt x="0" y="0"/>
                </a:lnTo>
                <a:lnTo>
                  <a:pt x="410870" y="0"/>
                </a:lnTo>
                <a:lnTo>
                  <a:pt x="410870" y="939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606528" y="6244320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759"/>
                </a:lnTo>
              </a:path>
            </a:pathLst>
          </a:custGeom>
          <a:ln w="214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595816" y="5609320"/>
            <a:ext cx="277495" cy="635000"/>
          </a:xfrm>
          <a:custGeom>
            <a:avLst/>
            <a:gdLst/>
            <a:ahLst/>
            <a:cxnLst/>
            <a:rect l="l" t="t" r="r" b="b"/>
            <a:pathLst>
              <a:path w="277494" h="635000">
                <a:moveTo>
                  <a:pt x="0" y="634999"/>
                </a:moveTo>
                <a:lnTo>
                  <a:pt x="277050" y="634999"/>
                </a:lnTo>
                <a:lnTo>
                  <a:pt x="277050" y="0"/>
                </a:lnTo>
                <a:lnTo>
                  <a:pt x="0" y="0"/>
                </a:lnTo>
                <a:lnTo>
                  <a:pt x="0" y="634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606528" y="5477240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0"/>
                </a:moveTo>
                <a:lnTo>
                  <a:pt x="0" y="132080"/>
                </a:lnTo>
              </a:path>
            </a:pathLst>
          </a:custGeom>
          <a:ln w="214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836875" y="560931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5991" y="36004"/>
                </a:moveTo>
                <a:lnTo>
                  <a:pt x="35991" y="0"/>
                </a:lnTo>
                <a:lnTo>
                  <a:pt x="0" y="0"/>
                </a:lnTo>
              </a:path>
            </a:pathLst>
          </a:custGeom>
          <a:ln w="12712">
            <a:solidFill>
              <a:srgbClr val="FE5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87664" y="5609320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80340" y="0"/>
                </a:moveTo>
                <a:lnTo>
                  <a:pt x="0" y="0"/>
                </a:lnTo>
              </a:path>
            </a:pathLst>
          </a:custGeom>
          <a:ln w="12712">
            <a:solidFill>
              <a:srgbClr val="FE51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617247" y="557331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5991" y="36004"/>
                </a:moveTo>
                <a:lnTo>
                  <a:pt x="0" y="36004"/>
                </a:lnTo>
                <a:lnTo>
                  <a:pt x="0" y="0"/>
                </a:lnTo>
              </a:path>
            </a:pathLst>
          </a:custGeom>
          <a:ln w="12712">
            <a:solidFill>
              <a:srgbClr val="FE5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95816" y="5477660"/>
            <a:ext cx="21590" cy="36195"/>
          </a:xfrm>
          <a:custGeom>
            <a:avLst/>
            <a:gdLst/>
            <a:ahLst/>
            <a:cxnLst/>
            <a:rect l="l" t="t" r="r" b="b"/>
            <a:pathLst>
              <a:path w="21589" h="36195">
                <a:moveTo>
                  <a:pt x="21424" y="36004"/>
                </a:moveTo>
                <a:lnTo>
                  <a:pt x="21424" y="0"/>
                </a:lnTo>
                <a:lnTo>
                  <a:pt x="0" y="0"/>
                </a:lnTo>
                <a:lnTo>
                  <a:pt x="0" y="36004"/>
                </a:lnTo>
              </a:path>
            </a:pathLst>
          </a:custGeom>
          <a:ln w="12712">
            <a:solidFill>
              <a:srgbClr val="FE5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95816" y="5618872"/>
            <a:ext cx="0" cy="648970"/>
          </a:xfrm>
          <a:custGeom>
            <a:avLst/>
            <a:gdLst/>
            <a:ahLst/>
            <a:cxnLst/>
            <a:rect l="l" t="t" r="r" b="b"/>
            <a:pathLst>
              <a:path h="648970">
                <a:moveTo>
                  <a:pt x="0" y="0"/>
                </a:moveTo>
                <a:lnTo>
                  <a:pt x="0" y="625640"/>
                </a:lnTo>
                <a:lnTo>
                  <a:pt x="0" y="648779"/>
                </a:lnTo>
              </a:path>
            </a:pathLst>
          </a:custGeom>
          <a:ln w="12712">
            <a:solidFill>
              <a:srgbClr val="FE51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595816" y="6320252"/>
            <a:ext cx="21590" cy="36195"/>
          </a:xfrm>
          <a:custGeom>
            <a:avLst/>
            <a:gdLst/>
            <a:ahLst/>
            <a:cxnLst/>
            <a:rect l="l" t="t" r="r" b="b"/>
            <a:pathLst>
              <a:path w="21589" h="36195">
                <a:moveTo>
                  <a:pt x="0" y="0"/>
                </a:moveTo>
                <a:lnTo>
                  <a:pt x="0" y="36004"/>
                </a:lnTo>
                <a:lnTo>
                  <a:pt x="21424" y="36004"/>
                </a:lnTo>
                <a:lnTo>
                  <a:pt x="21424" y="0"/>
                </a:lnTo>
              </a:path>
            </a:pathLst>
          </a:custGeom>
          <a:ln w="12712">
            <a:solidFill>
              <a:srgbClr val="FE5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617241" y="624451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36004"/>
                </a:moveTo>
                <a:lnTo>
                  <a:pt x="0" y="0"/>
                </a:lnTo>
                <a:lnTo>
                  <a:pt x="35991" y="0"/>
                </a:lnTo>
              </a:path>
            </a:pathLst>
          </a:custGeom>
          <a:ln w="12712">
            <a:solidFill>
              <a:srgbClr val="FE5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722104" y="6244516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340" y="0"/>
                </a:lnTo>
              </a:path>
            </a:pathLst>
          </a:custGeom>
          <a:ln w="12712">
            <a:solidFill>
              <a:srgbClr val="FE51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836868" y="620851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36004"/>
                </a:moveTo>
                <a:lnTo>
                  <a:pt x="35991" y="36004"/>
                </a:lnTo>
                <a:lnTo>
                  <a:pt x="35991" y="0"/>
                </a:lnTo>
              </a:path>
            </a:pathLst>
          </a:custGeom>
          <a:ln w="12712">
            <a:solidFill>
              <a:srgbClr val="FE5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872867" y="5692249"/>
            <a:ext cx="0" cy="422909"/>
          </a:xfrm>
          <a:custGeom>
            <a:avLst/>
            <a:gdLst/>
            <a:ahLst/>
            <a:cxnLst/>
            <a:rect l="l" t="t" r="r" b="b"/>
            <a:pathLst>
              <a:path h="422910">
                <a:moveTo>
                  <a:pt x="0" y="422402"/>
                </a:moveTo>
                <a:lnTo>
                  <a:pt x="0" y="0"/>
                </a:lnTo>
              </a:path>
            </a:pathLst>
          </a:custGeom>
          <a:ln w="12712">
            <a:solidFill>
              <a:srgbClr val="FE51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501085" y="5845781"/>
            <a:ext cx="220802" cy="1423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736283" y="5447055"/>
            <a:ext cx="411480" cy="939800"/>
          </a:xfrm>
          <a:custGeom>
            <a:avLst/>
            <a:gdLst/>
            <a:ahLst/>
            <a:cxnLst/>
            <a:rect l="l" t="t" r="r" b="b"/>
            <a:pathLst>
              <a:path w="411479" h="939800">
                <a:moveTo>
                  <a:pt x="410870" y="939800"/>
                </a:moveTo>
                <a:lnTo>
                  <a:pt x="0" y="939800"/>
                </a:lnTo>
                <a:lnTo>
                  <a:pt x="0" y="0"/>
                </a:lnTo>
                <a:lnTo>
                  <a:pt x="410870" y="0"/>
                </a:lnTo>
                <a:lnTo>
                  <a:pt x="410870" y="939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324965" y="5551908"/>
            <a:ext cx="269875" cy="725170"/>
          </a:xfrm>
          <a:custGeom>
            <a:avLst/>
            <a:gdLst/>
            <a:ahLst/>
            <a:cxnLst/>
            <a:rect l="l" t="t" r="r" b="b"/>
            <a:pathLst>
              <a:path w="269875" h="725170">
                <a:moveTo>
                  <a:pt x="269836" y="0"/>
                </a:moveTo>
                <a:lnTo>
                  <a:pt x="0" y="0"/>
                </a:lnTo>
                <a:lnTo>
                  <a:pt x="0" y="136194"/>
                </a:lnTo>
                <a:lnTo>
                  <a:pt x="134924" y="136194"/>
                </a:lnTo>
                <a:lnTo>
                  <a:pt x="134924" y="510959"/>
                </a:lnTo>
                <a:lnTo>
                  <a:pt x="0" y="510959"/>
                </a:lnTo>
                <a:lnTo>
                  <a:pt x="0" y="724954"/>
                </a:lnTo>
                <a:lnTo>
                  <a:pt x="269836" y="724954"/>
                </a:lnTo>
                <a:lnTo>
                  <a:pt x="269836" y="709333"/>
                </a:lnTo>
                <a:lnTo>
                  <a:pt x="228485" y="709333"/>
                </a:lnTo>
                <a:lnTo>
                  <a:pt x="218909" y="707400"/>
                </a:lnTo>
                <a:lnTo>
                  <a:pt x="211089" y="702130"/>
                </a:lnTo>
                <a:lnTo>
                  <a:pt x="205818" y="694315"/>
                </a:lnTo>
                <a:lnTo>
                  <a:pt x="203885" y="684745"/>
                </a:lnTo>
                <a:lnTo>
                  <a:pt x="205818" y="675169"/>
                </a:lnTo>
                <a:lnTo>
                  <a:pt x="211089" y="667350"/>
                </a:lnTo>
                <a:lnTo>
                  <a:pt x="218909" y="662078"/>
                </a:lnTo>
                <a:lnTo>
                  <a:pt x="228485" y="660146"/>
                </a:lnTo>
                <a:lnTo>
                  <a:pt x="269836" y="660146"/>
                </a:lnTo>
                <a:lnTo>
                  <a:pt x="269836" y="74295"/>
                </a:lnTo>
                <a:lnTo>
                  <a:pt x="228485" y="74295"/>
                </a:lnTo>
                <a:lnTo>
                  <a:pt x="218909" y="72362"/>
                </a:lnTo>
                <a:lnTo>
                  <a:pt x="211089" y="67090"/>
                </a:lnTo>
                <a:lnTo>
                  <a:pt x="205818" y="59271"/>
                </a:lnTo>
                <a:lnTo>
                  <a:pt x="203885" y="49695"/>
                </a:lnTo>
                <a:lnTo>
                  <a:pt x="205818" y="40125"/>
                </a:lnTo>
                <a:lnTo>
                  <a:pt x="211089" y="32310"/>
                </a:lnTo>
                <a:lnTo>
                  <a:pt x="218909" y="27040"/>
                </a:lnTo>
                <a:lnTo>
                  <a:pt x="228485" y="25107"/>
                </a:lnTo>
                <a:lnTo>
                  <a:pt x="269836" y="25107"/>
                </a:lnTo>
                <a:lnTo>
                  <a:pt x="269836" y="0"/>
                </a:lnTo>
                <a:close/>
              </a:path>
              <a:path w="269875" h="725170">
                <a:moveTo>
                  <a:pt x="269836" y="660146"/>
                </a:moveTo>
                <a:lnTo>
                  <a:pt x="228485" y="660146"/>
                </a:lnTo>
                <a:lnTo>
                  <a:pt x="238054" y="662078"/>
                </a:lnTo>
                <a:lnTo>
                  <a:pt x="245870" y="667350"/>
                </a:lnTo>
                <a:lnTo>
                  <a:pt x="251140" y="675169"/>
                </a:lnTo>
                <a:lnTo>
                  <a:pt x="253072" y="684745"/>
                </a:lnTo>
                <a:lnTo>
                  <a:pt x="251140" y="694315"/>
                </a:lnTo>
                <a:lnTo>
                  <a:pt x="245870" y="702130"/>
                </a:lnTo>
                <a:lnTo>
                  <a:pt x="238054" y="707400"/>
                </a:lnTo>
                <a:lnTo>
                  <a:pt x="228485" y="709333"/>
                </a:lnTo>
                <a:lnTo>
                  <a:pt x="269836" y="709333"/>
                </a:lnTo>
                <a:lnTo>
                  <a:pt x="269836" y="660146"/>
                </a:lnTo>
                <a:close/>
              </a:path>
              <a:path w="269875" h="725170">
                <a:moveTo>
                  <a:pt x="269836" y="25107"/>
                </a:moveTo>
                <a:lnTo>
                  <a:pt x="228485" y="25107"/>
                </a:lnTo>
                <a:lnTo>
                  <a:pt x="238054" y="27040"/>
                </a:lnTo>
                <a:lnTo>
                  <a:pt x="245870" y="32310"/>
                </a:lnTo>
                <a:lnTo>
                  <a:pt x="251140" y="40125"/>
                </a:lnTo>
                <a:lnTo>
                  <a:pt x="253072" y="49695"/>
                </a:lnTo>
                <a:lnTo>
                  <a:pt x="251140" y="59271"/>
                </a:lnTo>
                <a:lnTo>
                  <a:pt x="245870" y="67090"/>
                </a:lnTo>
                <a:lnTo>
                  <a:pt x="238054" y="72362"/>
                </a:lnTo>
                <a:lnTo>
                  <a:pt x="228485" y="74295"/>
                </a:lnTo>
                <a:lnTo>
                  <a:pt x="269836" y="74295"/>
                </a:lnTo>
                <a:lnTo>
                  <a:pt x="269836" y="251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603444" y="5845781"/>
            <a:ext cx="220802" cy="1423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112071" y="3333246"/>
            <a:ext cx="977760" cy="209668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976841" y="3933711"/>
            <a:ext cx="693331" cy="11297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268559" y="6132255"/>
            <a:ext cx="201930" cy="0"/>
          </a:xfrm>
          <a:custGeom>
            <a:avLst/>
            <a:gdLst/>
            <a:ahLst/>
            <a:cxnLst/>
            <a:rect l="l" t="t" r="r" b="b"/>
            <a:pathLst>
              <a:path w="201930">
                <a:moveTo>
                  <a:pt x="0" y="0"/>
                </a:moveTo>
                <a:lnTo>
                  <a:pt x="201866" y="0"/>
                </a:lnTo>
              </a:path>
            </a:pathLst>
          </a:custGeom>
          <a:ln w="723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376813" y="5732840"/>
            <a:ext cx="93980" cy="363220"/>
          </a:xfrm>
          <a:custGeom>
            <a:avLst/>
            <a:gdLst/>
            <a:ahLst/>
            <a:cxnLst/>
            <a:rect l="l" t="t" r="r" b="b"/>
            <a:pathLst>
              <a:path w="93980" h="363220">
                <a:moveTo>
                  <a:pt x="0" y="363219"/>
                </a:moveTo>
                <a:lnTo>
                  <a:pt x="93611" y="363219"/>
                </a:lnTo>
                <a:lnTo>
                  <a:pt x="93611" y="0"/>
                </a:lnTo>
                <a:lnTo>
                  <a:pt x="0" y="0"/>
                </a:lnTo>
                <a:lnTo>
                  <a:pt x="0" y="3632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268559" y="5699185"/>
            <a:ext cx="201930" cy="0"/>
          </a:xfrm>
          <a:custGeom>
            <a:avLst/>
            <a:gdLst/>
            <a:ahLst/>
            <a:cxnLst/>
            <a:rect l="l" t="t" r="r" b="b"/>
            <a:pathLst>
              <a:path w="201930">
                <a:moveTo>
                  <a:pt x="0" y="0"/>
                </a:moveTo>
                <a:lnTo>
                  <a:pt x="201866" y="0"/>
                </a:lnTo>
              </a:path>
            </a:pathLst>
          </a:custGeom>
          <a:ln w="673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256021" y="5513806"/>
            <a:ext cx="0" cy="219075"/>
          </a:xfrm>
          <a:custGeom>
            <a:avLst/>
            <a:gdLst/>
            <a:ahLst/>
            <a:cxnLst/>
            <a:rect l="l" t="t" r="r" b="b"/>
            <a:pathLst>
              <a:path h="219075">
                <a:moveTo>
                  <a:pt x="0" y="0"/>
                </a:moveTo>
                <a:lnTo>
                  <a:pt x="0" y="218655"/>
                </a:lnTo>
              </a:path>
            </a:pathLst>
          </a:custGeom>
          <a:ln w="160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256034" y="6095593"/>
            <a:ext cx="0" cy="260985"/>
          </a:xfrm>
          <a:custGeom>
            <a:avLst/>
            <a:gdLst/>
            <a:ahLst/>
            <a:cxnLst/>
            <a:rect l="l" t="t" r="r" b="b"/>
            <a:pathLst>
              <a:path h="260985">
                <a:moveTo>
                  <a:pt x="0" y="0"/>
                </a:moveTo>
                <a:lnTo>
                  <a:pt x="0" y="260654"/>
                </a:lnTo>
              </a:path>
            </a:pathLst>
          </a:custGeom>
          <a:ln w="160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246541" y="5749988"/>
            <a:ext cx="113030" cy="330835"/>
          </a:xfrm>
          <a:custGeom>
            <a:avLst/>
            <a:gdLst/>
            <a:ahLst/>
            <a:cxnLst/>
            <a:rect l="l" t="t" r="r" b="b"/>
            <a:pathLst>
              <a:path w="113030" h="330835">
                <a:moveTo>
                  <a:pt x="112814" y="0"/>
                </a:moveTo>
                <a:lnTo>
                  <a:pt x="0" y="0"/>
                </a:lnTo>
                <a:lnTo>
                  <a:pt x="0" y="330377"/>
                </a:lnTo>
                <a:lnTo>
                  <a:pt x="112814" y="330377"/>
                </a:lnTo>
                <a:lnTo>
                  <a:pt x="1128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323507" y="5710288"/>
            <a:ext cx="112395" cy="330835"/>
          </a:xfrm>
          <a:custGeom>
            <a:avLst/>
            <a:gdLst/>
            <a:ahLst/>
            <a:cxnLst/>
            <a:rect l="l" t="t" r="r" b="b"/>
            <a:pathLst>
              <a:path w="112395" h="330835">
                <a:moveTo>
                  <a:pt x="112026" y="0"/>
                </a:moveTo>
                <a:lnTo>
                  <a:pt x="0" y="0"/>
                </a:lnTo>
                <a:lnTo>
                  <a:pt x="0" y="330377"/>
                </a:lnTo>
                <a:lnTo>
                  <a:pt x="112026" y="330377"/>
                </a:lnTo>
                <a:lnTo>
                  <a:pt x="1120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xmlns="" id="{D5044909-A6F6-4D45-BAD4-9C2E7CA946B0}"/>
              </a:ext>
            </a:extLst>
          </p:cNvPr>
          <p:cNvSpPr txBox="1"/>
          <p:nvPr/>
        </p:nvSpPr>
        <p:spPr>
          <a:xfrm>
            <a:off x="3400784" y="1430311"/>
            <a:ext cx="2163668" cy="342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Два способа монтажа:</a:t>
            </a:r>
            <a:endParaRPr lang="en-US" sz="1600" dirty="0"/>
          </a:p>
        </p:txBody>
      </p:sp>
      <p:pic>
        <p:nvPicPr>
          <p:cNvPr id="87" name="Imagen 86">
            <a:extLst>
              <a:ext uri="{FF2B5EF4-FFF2-40B4-BE49-F238E27FC236}">
                <a16:creationId xmlns:a16="http://schemas.microsoft.com/office/drawing/2014/main" xmlns="" id="{44415AFA-A40E-4CDB-B44E-C60A1D86064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940"/>
            <a:ext cx="9144000" cy="72518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4547" y="1938670"/>
            <a:ext cx="2619253" cy="11355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r>
              <a:rPr lang="es-ES" sz="1200" spc="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3</a:t>
            </a:r>
            <a:r>
              <a:rPr lang="ru-RU" sz="1200" b="0" spc="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ащёлка открывается при получении электричсекого импульса</a:t>
            </a:r>
            <a:r>
              <a:rPr lang="es-ES" sz="1200" b="0" spc="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.</a:t>
            </a:r>
            <a:endParaRPr lang="ru-RU" sz="1200" b="0" spc="5" dirty="0">
              <a:solidFill>
                <a:srgbClr val="231F20"/>
              </a:solidFill>
              <a:latin typeface="Montserrat" panose="00000500000000000000" pitchFamily="2" charset="0"/>
              <a:cs typeface="Calibri Light"/>
            </a:endParaRP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r>
              <a:rPr lang="ru-RU" sz="1200" b="0" spc="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В случае прекращения подачи электрического тока, дверь остаётся </a:t>
            </a:r>
            <a:r>
              <a:rPr lang="ru-RU" sz="1200" b="1" spc="5" dirty="0">
                <a:solidFill>
                  <a:srgbClr val="F95427"/>
                </a:solidFill>
                <a:latin typeface="Montserrat" panose="00000500000000000000" pitchFamily="2" charset="0"/>
                <a:cs typeface="Calibri Light"/>
              </a:rPr>
              <a:t>закрытой</a:t>
            </a:r>
            <a:r>
              <a:rPr lang="es-ES" sz="1200" b="0" spc="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.</a:t>
            </a:r>
            <a:endParaRPr sz="1200" dirty="0">
              <a:latin typeface="Montserrat" panose="00000500000000000000" pitchFamily="2" charset="0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57799" y="1871891"/>
            <a:ext cx="2697295" cy="11355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r>
              <a:rPr lang="ru-RU" sz="1200" b="0" spc="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3ащёлка открывается при получении электричсекого импульса.</a:t>
            </a:r>
          </a:p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r>
              <a:rPr lang="ru-RU" sz="1200" b="0" spc="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В случае прекращения подачи электрического тока, дверь остаётся </a:t>
            </a:r>
            <a:r>
              <a:rPr lang="ru-RU" sz="1200" b="1" spc="5" dirty="0">
                <a:solidFill>
                  <a:srgbClr val="F95427"/>
                </a:solidFill>
                <a:latin typeface="Montserrat" panose="00000500000000000000" pitchFamily="2" charset="0"/>
                <a:cs typeface="Calibri Light"/>
              </a:rPr>
              <a:t>открытой</a:t>
            </a:r>
            <a:r>
              <a:rPr lang="ru-RU" sz="1200" b="1" spc="5" dirty="0">
                <a:solidFill>
                  <a:srgbClr val="231F20"/>
                </a:solidFill>
                <a:latin typeface="Montserrat" panose="00000500000000000000" pitchFamily="2" charset="0"/>
                <a:cs typeface="Calibri Light"/>
              </a:rPr>
              <a:t>.</a:t>
            </a:r>
            <a:endParaRPr sz="1200" b="1" dirty="0">
              <a:latin typeface="Montserrat" panose="00000500000000000000" pitchFamily="2" charset="0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3714" y="1694452"/>
            <a:ext cx="3070086" cy="191719"/>
          </a:xfrm>
          <a:prstGeom prst="rect">
            <a:avLst/>
          </a:prstGeom>
          <a:solidFill>
            <a:srgbClr val="FE5100"/>
          </a:solidFill>
        </p:spPr>
        <p:txBody>
          <a:bodyPr vert="horz" wrap="square" lIns="0" tIns="29845" rIns="0" bIns="0" rtlCol="0">
            <a:spAutoFit/>
          </a:bodyPr>
          <a:lstStyle/>
          <a:p>
            <a:pPr marL="882015">
              <a:lnSpc>
                <a:spcPct val="100000"/>
              </a:lnSpc>
              <a:spcBef>
                <a:spcPts val="235"/>
              </a:spcBef>
            </a:pPr>
            <a:r>
              <a:rPr lang="ru-RU" sz="1050" spc="229" dirty="0">
                <a:solidFill>
                  <a:srgbClr val="FFFFFF"/>
                </a:solidFill>
                <a:latin typeface="Calibri"/>
                <a:cs typeface="Calibri"/>
              </a:rPr>
              <a:t>НОРМАЛЬНО-ЗАКРЫТЫЕ</a:t>
            </a:r>
            <a:endParaRPr lang="en-US" sz="105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00600" y="1678674"/>
            <a:ext cx="3154494" cy="193217"/>
          </a:xfrm>
          <a:prstGeom prst="rect">
            <a:avLst/>
          </a:prstGeom>
          <a:solidFill>
            <a:srgbClr val="FE5100"/>
          </a:solidFill>
        </p:spPr>
        <p:txBody>
          <a:bodyPr vert="horz" wrap="square" lIns="0" tIns="29845" rIns="0" bIns="0" rtlCol="0">
            <a:spAutoFit/>
          </a:bodyPr>
          <a:lstStyle/>
          <a:p>
            <a:pPr marL="897890">
              <a:lnSpc>
                <a:spcPct val="100000"/>
              </a:lnSpc>
              <a:spcBef>
                <a:spcPts val="235"/>
              </a:spcBef>
            </a:pPr>
            <a:r>
              <a:rPr lang="ru-RU" sz="1050" spc="229" dirty="0">
                <a:solidFill>
                  <a:srgbClr val="FFFFFF"/>
                </a:solidFill>
                <a:latin typeface="Calibri"/>
                <a:cs typeface="Calibri"/>
              </a:rPr>
              <a:t>НОРМАЛЬНО-ОТКРЫТЫЕ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7872" y="912858"/>
            <a:ext cx="8277564" cy="50718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ru-RU" sz="1600" b="1" spc="5" dirty="0">
                <a:solidFill>
                  <a:srgbClr val="231F20"/>
                </a:solidFill>
                <a:latin typeface="Montserrat Medium" panose="00000600000000000000" pitchFamily="2" charset="0"/>
                <a:cs typeface="Calibri Light"/>
              </a:rPr>
              <a:t>По способу функционирования электромеханические защёлки классифицируются на нормально-закрытые и нормально-открытые</a:t>
            </a:r>
            <a:r>
              <a:rPr sz="1600" b="1" spc="-95" dirty="0">
                <a:solidFill>
                  <a:srgbClr val="231F20"/>
                </a:solidFill>
                <a:latin typeface="Montserrat Medium" panose="00000600000000000000" pitchFamily="2" charset="0"/>
                <a:cs typeface="Calibri Light"/>
              </a:rPr>
              <a:t>.</a:t>
            </a:r>
            <a:endParaRPr sz="1600" b="1" dirty="0">
              <a:latin typeface="Montserrat Medium" panose="00000600000000000000" pitchFamily="2" charset="0"/>
              <a:cs typeface="Calibri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57390" y="117549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274421" y="0"/>
                </a:moveTo>
                <a:lnTo>
                  <a:pt x="0" y="0"/>
                </a:lnTo>
                <a:lnTo>
                  <a:pt x="0" y="228701"/>
                </a:lnTo>
                <a:lnTo>
                  <a:pt x="274421" y="228701"/>
                </a:lnTo>
                <a:lnTo>
                  <a:pt x="320167" y="183172"/>
                </a:lnTo>
                <a:lnTo>
                  <a:pt x="320167" y="182956"/>
                </a:lnTo>
                <a:lnTo>
                  <a:pt x="45732" y="182956"/>
                </a:lnTo>
                <a:lnTo>
                  <a:pt x="45732" y="45745"/>
                </a:lnTo>
                <a:lnTo>
                  <a:pt x="320167" y="45745"/>
                </a:lnTo>
                <a:lnTo>
                  <a:pt x="274421" y="0"/>
                </a:lnTo>
                <a:close/>
              </a:path>
              <a:path w="320675" h="229235">
                <a:moveTo>
                  <a:pt x="320167" y="45745"/>
                </a:moveTo>
                <a:lnTo>
                  <a:pt x="255206" y="45745"/>
                </a:lnTo>
                <a:lnTo>
                  <a:pt x="274421" y="64960"/>
                </a:lnTo>
                <a:lnTo>
                  <a:pt x="274421" y="164147"/>
                </a:lnTo>
                <a:lnTo>
                  <a:pt x="255511" y="182956"/>
                </a:lnTo>
                <a:lnTo>
                  <a:pt x="320167" y="182956"/>
                </a:lnTo>
                <a:lnTo>
                  <a:pt x="320167" y="457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23290" y="32385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46163" y="163829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23290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20590" y="163283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7210"/>
                </a:lnTo>
              </a:path>
            </a:pathLst>
          </a:custGeom>
          <a:ln w="45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89189" y="117551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79" y="0"/>
                </a:moveTo>
                <a:lnTo>
                  <a:pt x="0" y="0"/>
                </a:lnTo>
                <a:lnTo>
                  <a:pt x="0" y="228688"/>
                </a:lnTo>
                <a:lnTo>
                  <a:pt x="45745" y="228688"/>
                </a:lnTo>
                <a:lnTo>
                  <a:pt x="45745" y="137223"/>
                </a:lnTo>
                <a:lnTo>
                  <a:pt x="320179" y="137223"/>
                </a:lnTo>
                <a:lnTo>
                  <a:pt x="320179" y="91478"/>
                </a:lnTo>
                <a:lnTo>
                  <a:pt x="45745" y="91478"/>
                </a:lnTo>
                <a:lnTo>
                  <a:pt x="45745" y="45732"/>
                </a:lnTo>
                <a:lnTo>
                  <a:pt x="320179" y="45732"/>
                </a:lnTo>
                <a:lnTo>
                  <a:pt x="320179" y="0"/>
                </a:lnTo>
                <a:close/>
              </a:path>
              <a:path w="320675" h="229235">
                <a:moveTo>
                  <a:pt x="274434" y="137223"/>
                </a:moveTo>
                <a:lnTo>
                  <a:pt x="223202" y="137223"/>
                </a:lnTo>
                <a:lnTo>
                  <a:pt x="268947" y="228688"/>
                </a:lnTo>
                <a:lnTo>
                  <a:pt x="320179" y="228688"/>
                </a:lnTo>
                <a:lnTo>
                  <a:pt x="274434" y="137223"/>
                </a:lnTo>
                <a:close/>
              </a:path>
              <a:path w="320675" h="229235">
                <a:moveTo>
                  <a:pt x="320179" y="45732"/>
                </a:moveTo>
                <a:lnTo>
                  <a:pt x="274434" y="45732"/>
                </a:lnTo>
                <a:lnTo>
                  <a:pt x="274434" y="91478"/>
                </a:lnTo>
                <a:lnTo>
                  <a:pt x="320179" y="91478"/>
                </a:lnTo>
                <a:lnTo>
                  <a:pt x="320179" y="457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43874" y="255270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21002" y="232409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21002" y="163829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45" y="45720"/>
                </a:lnTo>
                <a:lnTo>
                  <a:pt x="45745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21002" y="140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18296" y="254774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465"/>
                </a:lnTo>
              </a:path>
            </a:pathLst>
          </a:custGeom>
          <a:ln w="4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95436" y="163283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45732" y="0"/>
                </a:moveTo>
                <a:lnTo>
                  <a:pt x="0" y="0"/>
                </a:lnTo>
                <a:lnTo>
                  <a:pt x="0" y="45745"/>
                </a:lnTo>
                <a:lnTo>
                  <a:pt x="45732" y="45745"/>
                </a:lnTo>
                <a:lnTo>
                  <a:pt x="45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86901" y="32331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61335" y="25473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19"/>
                </a:moveTo>
                <a:lnTo>
                  <a:pt x="45732" y="45719"/>
                </a:lnTo>
                <a:lnTo>
                  <a:pt x="45732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86901" y="2318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86901" y="16329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0" y="45720"/>
                </a:moveTo>
                <a:lnTo>
                  <a:pt x="45732" y="45720"/>
                </a:lnTo>
                <a:lnTo>
                  <a:pt x="45732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686901" y="14043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67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55094" y="117543"/>
            <a:ext cx="320675" cy="229235"/>
          </a:xfrm>
          <a:custGeom>
            <a:avLst/>
            <a:gdLst/>
            <a:ahLst/>
            <a:cxnLst/>
            <a:rect l="l" t="t" r="r" b="b"/>
            <a:pathLst>
              <a:path w="320675" h="229235">
                <a:moveTo>
                  <a:pt x="320167" y="0"/>
                </a:moveTo>
                <a:lnTo>
                  <a:pt x="0" y="0"/>
                </a:lnTo>
                <a:lnTo>
                  <a:pt x="0" y="228701"/>
                </a:lnTo>
                <a:lnTo>
                  <a:pt x="320167" y="228701"/>
                </a:lnTo>
                <a:lnTo>
                  <a:pt x="274523" y="183184"/>
                </a:lnTo>
                <a:lnTo>
                  <a:pt x="274739" y="182956"/>
                </a:lnTo>
                <a:lnTo>
                  <a:pt x="45745" y="182956"/>
                </a:lnTo>
                <a:lnTo>
                  <a:pt x="45745" y="45745"/>
                </a:lnTo>
                <a:lnTo>
                  <a:pt x="274523" y="45745"/>
                </a:lnTo>
                <a:lnTo>
                  <a:pt x="320167" y="368"/>
                </a:lnTo>
                <a:lnTo>
                  <a:pt x="320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82618" y="444492"/>
            <a:ext cx="4661535" cy="302260"/>
          </a:xfrm>
          <a:custGeom>
            <a:avLst/>
            <a:gdLst/>
            <a:ahLst/>
            <a:cxnLst/>
            <a:rect l="l" t="t" r="r" b="b"/>
            <a:pathLst>
              <a:path w="4661534" h="302259">
                <a:moveTo>
                  <a:pt x="4661382" y="0"/>
                </a:moveTo>
                <a:lnTo>
                  <a:pt x="301726" y="0"/>
                </a:lnTo>
                <a:lnTo>
                  <a:pt x="0" y="301726"/>
                </a:lnTo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348679" y="483725"/>
            <a:ext cx="2671445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305" dirty="0">
                <a:solidFill>
                  <a:srgbClr val="FFFFFF"/>
                </a:solidFill>
                <a:latin typeface="Calibri"/>
                <a:cs typeface="Calibri"/>
              </a:rPr>
              <a:t>ELECTRIC </a:t>
            </a:r>
            <a:r>
              <a:rPr sz="1100" spc="315" dirty="0">
                <a:solidFill>
                  <a:srgbClr val="FFFFFF"/>
                </a:solidFill>
                <a:latin typeface="Calibri"/>
                <a:cs typeface="Calibri"/>
              </a:rPr>
              <a:t>STRIKES</a:t>
            </a:r>
            <a:r>
              <a:rPr sz="11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280" dirty="0">
                <a:solidFill>
                  <a:srgbClr val="FFFFFF"/>
                </a:solidFill>
                <a:latin typeface="Calibri"/>
                <a:cs typeface="Calibri"/>
              </a:rPr>
              <a:t>FUNCTIONS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170783" y="5396282"/>
            <a:ext cx="1067435" cy="1067435"/>
          </a:xfrm>
          <a:custGeom>
            <a:avLst/>
            <a:gdLst/>
            <a:ahLst/>
            <a:cxnLst/>
            <a:rect l="l" t="t" r="r" b="b"/>
            <a:pathLst>
              <a:path w="1067434" h="1067435">
                <a:moveTo>
                  <a:pt x="1067015" y="0"/>
                </a:moveTo>
                <a:lnTo>
                  <a:pt x="177838" y="0"/>
                </a:lnTo>
                <a:lnTo>
                  <a:pt x="0" y="177838"/>
                </a:lnTo>
                <a:lnTo>
                  <a:pt x="0" y="1067015"/>
                </a:lnTo>
                <a:lnTo>
                  <a:pt x="1066380" y="1067015"/>
                </a:lnTo>
                <a:lnTo>
                  <a:pt x="1066380" y="889812"/>
                </a:lnTo>
                <a:lnTo>
                  <a:pt x="1067015" y="889177"/>
                </a:lnTo>
                <a:lnTo>
                  <a:pt x="1067015" y="0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82315" y="5543544"/>
            <a:ext cx="697230" cy="763270"/>
          </a:xfrm>
          <a:custGeom>
            <a:avLst/>
            <a:gdLst/>
            <a:ahLst/>
            <a:cxnLst/>
            <a:rect l="l" t="t" r="r" b="b"/>
            <a:pathLst>
              <a:path w="697229" h="763270">
                <a:moveTo>
                  <a:pt x="675157" y="299008"/>
                </a:moveTo>
                <a:lnTo>
                  <a:pt x="21818" y="299008"/>
                </a:lnTo>
                <a:lnTo>
                  <a:pt x="13330" y="300723"/>
                </a:lnTo>
                <a:lnTo>
                  <a:pt x="6394" y="305398"/>
                </a:lnTo>
                <a:lnTo>
                  <a:pt x="1716" y="312333"/>
                </a:lnTo>
                <a:lnTo>
                  <a:pt x="0" y="320827"/>
                </a:lnTo>
                <a:lnTo>
                  <a:pt x="0" y="741349"/>
                </a:lnTo>
                <a:lnTo>
                  <a:pt x="1716" y="749843"/>
                </a:lnTo>
                <a:lnTo>
                  <a:pt x="6394" y="756778"/>
                </a:lnTo>
                <a:lnTo>
                  <a:pt x="13330" y="761454"/>
                </a:lnTo>
                <a:lnTo>
                  <a:pt x="21818" y="763168"/>
                </a:lnTo>
                <a:lnTo>
                  <a:pt x="675157" y="763168"/>
                </a:lnTo>
                <a:lnTo>
                  <a:pt x="683645" y="761454"/>
                </a:lnTo>
                <a:lnTo>
                  <a:pt x="690581" y="756778"/>
                </a:lnTo>
                <a:lnTo>
                  <a:pt x="695259" y="749843"/>
                </a:lnTo>
                <a:lnTo>
                  <a:pt x="696976" y="741349"/>
                </a:lnTo>
                <a:lnTo>
                  <a:pt x="696976" y="320827"/>
                </a:lnTo>
                <a:lnTo>
                  <a:pt x="695259" y="312333"/>
                </a:lnTo>
                <a:lnTo>
                  <a:pt x="690581" y="305398"/>
                </a:lnTo>
                <a:lnTo>
                  <a:pt x="683645" y="300723"/>
                </a:lnTo>
                <a:lnTo>
                  <a:pt x="675157" y="299008"/>
                </a:lnTo>
                <a:close/>
              </a:path>
              <a:path w="697229" h="763270">
                <a:moveTo>
                  <a:pt x="593839" y="0"/>
                </a:moveTo>
                <a:lnTo>
                  <a:pt x="101015" y="0"/>
                </a:lnTo>
                <a:lnTo>
                  <a:pt x="93624" y="7404"/>
                </a:lnTo>
                <a:lnTo>
                  <a:pt x="93624" y="299008"/>
                </a:lnTo>
                <a:lnTo>
                  <a:pt x="159677" y="299008"/>
                </a:lnTo>
                <a:lnTo>
                  <a:pt x="159677" y="66065"/>
                </a:lnTo>
                <a:lnTo>
                  <a:pt x="601230" y="66065"/>
                </a:lnTo>
                <a:lnTo>
                  <a:pt x="601230" y="7404"/>
                </a:lnTo>
                <a:lnTo>
                  <a:pt x="5938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95110" y="5879510"/>
            <a:ext cx="249554" cy="469265"/>
          </a:xfrm>
          <a:custGeom>
            <a:avLst/>
            <a:gdLst/>
            <a:ahLst/>
            <a:cxnLst/>
            <a:rect l="l" t="t" r="r" b="b"/>
            <a:pathLst>
              <a:path w="249554" h="469264">
                <a:moveTo>
                  <a:pt x="207022" y="0"/>
                </a:moveTo>
                <a:lnTo>
                  <a:pt x="0" y="214858"/>
                </a:lnTo>
                <a:lnTo>
                  <a:pt x="70675" y="214858"/>
                </a:lnTo>
                <a:lnTo>
                  <a:pt x="37020" y="468985"/>
                </a:lnTo>
                <a:lnTo>
                  <a:pt x="249034" y="167233"/>
                </a:lnTo>
                <a:lnTo>
                  <a:pt x="161544" y="167233"/>
                </a:lnTo>
                <a:lnTo>
                  <a:pt x="207022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95110" y="5879510"/>
            <a:ext cx="249554" cy="469265"/>
          </a:xfrm>
          <a:custGeom>
            <a:avLst/>
            <a:gdLst/>
            <a:ahLst/>
            <a:cxnLst/>
            <a:rect l="l" t="t" r="r" b="b"/>
            <a:pathLst>
              <a:path w="249554" h="469264">
                <a:moveTo>
                  <a:pt x="0" y="214858"/>
                </a:moveTo>
                <a:lnTo>
                  <a:pt x="70675" y="214858"/>
                </a:lnTo>
                <a:lnTo>
                  <a:pt x="37020" y="468985"/>
                </a:lnTo>
                <a:lnTo>
                  <a:pt x="249034" y="167233"/>
                </a:lnTo>
                <a:lnTo>
                  <a:pt x="161544" y="167233"/>
                </a:lnTo>
                <a:lnTo>
                  <a:pt x="207022" y="0"/>
                </a:lnTo>
                <a:lnTo>
                  <a:pt x="0" y="214858"/>
                </a:lnTo>
                <a:close/>
              </a:path>
            </a:pathLst>
          </a:custGeom>
          <a:ln w="1799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65097" y="5934356"/>
            <a:ext cx="325755" cy="325755"/>
          </a:xfrm>
          <a:custGeom>
            <a:avLst/>
            <a:gdLst/>
            <a:ahLst/>
            <a:cxnLst/>
            <a:rect l="l" t="t" r="r" b="b"/>
            <a:pathLst>
              <a:path w="325754" h="325754">
                <a:moveTo>
                  <a:pt x="29933" y="0"/>
                </a:moveTo>
                <a:lnTo>
                  <a:pt x="25869" y="0"/>
                </a:lnTo>
                <a:lnTo>
                  <a:pt x="0" y="25869"/>
                </a:lnTo>
                <a:lnTo>
                  <a:pt x="0" y="29933"/>
                </a:lnTo>
                <a:lnTo>
                  <a:pt x="132689" y="162636"/>
                </a:lnTo>
                <a:lnTo>
                  <a:pt x="0" y="295338"/>
                </a:lnTo>
                <a:lnTo>
                  <a:pt x="0" y="299402"/>
                </a:lnTo>
                <a:lnTo>
                  <a:pt x="25869" y="325272"/>
                </a:lnTo>
                <a:lnTo>
                  <a:pt x="29933" y="325272"/>
                </a:lnTo>
                <a:lnTo>
                  <a:pt x="162623" y="192582"/>
                </a:lnTo>
                <a:lnTo>
                  <a:pt x="222516" y="192582"/>
                </a:lnTo>
                <a:lnTo>
                  <a:pt x="192570" y="162636"/>
                </a:lnTo>
                <a:lnTo>
                  <a:pt x="222516" y="132689"/>
                </a:lnTo>
                <a:lnTo>
                  <a:pt x="162623" y="132689"/>
                </a:lnTo>
                <a:lnTo>
                  <a:pt x="29933" y="0"/>
                </a:lnTo>
                <a:close/>
              </a:path>
              <a:path w="325754" h="325754">
                <a:moveTo>
                  <a:pt x="222516" y="192582"/>
                </a:moveTo>
                <a:lnTo>
                  <a:pt x="162623" y="192582"/>
                </a:lnTo>
                <a:lnTo>
                  <a:pt x="295325" y="325272"/>
                </a:lnTo>
                <a:lnTo>
                  <a:pt x="299402" y="325272"/>
                </a:lnTo>
                <a:lnTo>
                  <a:pt x="325272" y="299402"/>
                </a:lnTo>
                <a:lnTo>
                  <a:pt x="325272" y="295338"/>
                </a:lnTo>
                <a:lnTo>
                  <a:pt x="222516" y="192582"/>
                </a:lnTo>
                <a:close/>
              </a:path>
              <a:path w="325754" h="325754">
                <a:moveTo>
                  <a:pt x="299402" y="0"/>
                </a:moveTo>
                <a:lnTo>
                  <a:pt x="295325" y="0"/>
                </a:lnTo>
                <a:lnTo>
                  <a:pt x="162623" y="132689"/>
                </a:lnTo>
                <a:lnTo>
                  <a:pt x="222516" y="132689"/>
                </a:lnTo>
                <a:lnTo>
                  <a:pt x="325272" y="29933"/>
                </a:lnTo>
                <a:lnTo>
                  <a:pt x="325272" y="25869"/>
                </a:lnTo>
                <a:lnTo>
                  <a:pt x="29940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31929" y="5396282"/>
            <a:ext cx="1067435" cy="1067435"/>
          </a:xfrm>
          <a:custGeom>
            <a:avLst/>
            <a:gdLst/>
            <a:ahLst/>
            <a:cxnLst/>
            <a:rect l="l" t="t" r="r" b="b"/>
            <a:pathLst>
              <a:path w="1067435" h="1067435">
                <a:moveTo>
                  <a:pt x="1067015" y="0"/>
                </a:moveTo>
                <a:lnTo>
                  <a:pt x="177838" y="0"/>
                </a:lnTo>
                <a:lnTo>
                  <a:pt x="0" y="177838"/>
                </a:lnTo>
                <a:lnTo>
                  <a:pt x="0" y="1067015"/>
                </a:lnTo>
                <a:lnTo>
                  <a:pt x="1066380" y="1067015"/>
                </a:lnTo>
                <a:lnTo>
                  <a:pt x="1066380" y="889812"/>
                </a:lnTo>
                <a:lnTo>
                  <a:pt x="1067015" y="889177"/>
                </a:lnTo>
                <a:lnTo>
                  <a:pt x="1067015" y="0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43467" y="5543550"/>
            <a:ext cx="697230" cy="763270"/>
          </a:xfrm>
          <a:custGeom>
            <a:avLst/>
            <a:gdLst/>
            <a:ahLst/>
            <a:cxnLst/>
            <a:rect l="l" t="t" r="r" b="b"/>
            <a:pathLst>
              <a:path w="697230" h="763270">
                <a:moveTo>
                  <a:pt x="675144" y="299008"/>
                </a:moveTo>
                <a:lnTo>
                  <a:pt x="21818" y="299008"/>
                </a:lnTo>
                <a:lnTo>
                  <a:pt x="13324" y="300723"/>
                </a:lnTo>
                <a:lnTo>
                  <a:pt x="6389" y="305398"/>
                </a:lnTo>
                <a:lnTo>
                  <a:pt x="1714" y="312333"/>
                </a:lnTo>
                <a:lnTo>
                  <a:pt x="0" y="320827"/>
                </a:lnTo>
                <a:lnTo>
                  <a:pt x="0" y="741337"/>
                </a:lnTo>
                <a:lnTo>
                  <a:pt x="1714" y="749830"/>
                </a:lnTo>
                <a:lnTo>
                  <a:pt x="6389" y="756766"/>
                </a:lnTo>
                <a:lnTo>
                  <a:pt x="13324" y="761441"/>
                </a:lnTo>
                <a:lnTo>
                  <a:pt x="21818" y="763155"/>
                </a:lnTo>
                <a:lnTo>
                  <a:pt x="675144" y="763155"/>
                </a:lnTo>
                <a:lnTo>
                  <a:pt x="683638" y="761441"/>
                </a:lnTo>
                <a:lnTo>
                  <a:pt x="690573" y="756766"/>
                </a:lnTo>
                <a:lnTo>
                  <a:pt x="695248" y="749830"/>
                </a:lnTo>
                <a:lnTo>
                  <a:pt x="696963" y="741337"/>
                </a:lnTo>
                <a:lnTo>
                  <a:pt x="696963" y="320827"/>
                </a:lnTo>
                <a:lnTo>
                  <a:pt x="695248" y="312333"/>
                </a:lnTo>
                <a:lnTo>
                  <a:pt x="690573" y="305398"/>
                </a:lnTo>
                <a:lnTo>
                  <a:pt x="683638" y="300723"/>
                </a:lnTo>
                <a:lnTo>
                  <a:pt x="675144" y="299008"/>
                </a:lnTo>
                <a:close/>
              </a:path>
              <a:path w="697230" h="763270">
                <a:moveTo>
                  <a:pt x="595960" y="0"/>
                </a:moveTo>
                <a:lnTo>
                  <a:pt x="103124" y="0"/>
                </a:lnTo>
                <a:lnTo>
                  <a:pt x="95732" y="7391"/>
                </a:lnTo>
                <a:lnTo>
                  <a:pt x="95732" y="299008"/>
                </a:lnTo>
                <a:lnTo>
                  <a:pt x="603351" y="299008"/>
                </a:lnTo>
                <a:lnTo>
                  <a:pt x="161797" y="298996"/>
                </a:lnTo>
                <a:lnTo>
                  <a:pt x="161797" y="66052"/>
                </a:lnTo>
                <a:lnTo>
                  <a:pt x="603351" y="66052"/>
                </a:lnTo>
                <a:lnTo>
                  <a:pt x="603351" y="7391"/>
                </a:lnTo>
                <a:lnTo>
                  <a:pt x="595960" y="0"/>
                </a:lnTo>
                <a:close/>
              </a:path>
              <a:path w="697230" h="763270">
                <a:moveTo>
                  <a:pt x="603351" y="66052"/>
                </a:moveTo>
                <a:lnTo>
                  <a:pt x="537298" y="66052"/>
                </a:lnTo>
                <a:lnTo>
                  <a:pt x="537298" y="298996"/>
                </a:lnTo>
                <a:lnTo>
                  <a:pt x="603351" y="298996"/>
                </a:lnTo>
                <a:lnTo>
                  <a:pt x="603351" y="660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56256" y="5879510"/>
            <a:ext cx="249554" cy="469265"/>
          </a:xfrm>
          <a:custGeom>
            <a:avLst/>
            <a:gdLst/>
            <a:ahLst/>
            <a:cxnLst/>
            <a:rect l="l" t="t" r="r" b="b"/>
            <a:pathLst>
              <a:path w="249555" h="469264">
                <a:moveTo>
                  <a:pt x="207022" y="0"/>
                </a:moveTo>
                <a:lnTo>
                  <a:pt x="0" y="214858"/>
                </a:lnTo>
                <a:lnTo>
                  <a:pt x="70675" y="214858"/>
                </a:lnTo>
                <a:lnTo>
                  <a:pt x="37020" y="468985"/>
                </a:lnTo>
                <a:lnTo>
                  <a:pt x="249034" y="167233"/>
                </a:lnTo>
                <a:lnTo>
                  <a:pt x="161544" y="167233"/>
                </a:lnTo>
                <a:lnTo>
                  <a:pt x="207022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256256" y="5879510"/>
            <a:ext cx="249554" cy="469265"/>
          </a:xfrm>
          <a:custGeom>
            <a:avLst/>
            <a:gdLst/>
            <a:ahLst/>
            <a:cxnLst/>
            <a:rect l="l" t="t" r="r" b="b"/>
            <a:pathLst>
              <a:path w="249555" h="469264">
                <a:moveTo>
                  <a:pt x="0" y="214858"/>
                </a:moveTo>
                <a:lnTo>
                  <a:pt x="70675" y="214858"/>
                </a:lnTo>
                <a:lnTo>
                  <a:pt x="37020" y="468985"/>
                </a:lnTo>
                <a:lnTo>
                  <a:pt x="249034" y="167233"/>
                </a:lnTo>
                <a:lnTo>
                  <a:pt x="161544" y="167233"/>
                </a:lnTo>
                <a:lnTo>
                  <a:pt x="207022" y="0"/>
                </a:lnTo>
                <a:lnTo>
                  <a:pt x="0" y="214858"/>
                </a:lnTo>
                <a:close/>
              </a:path>
            </a:pathLst>
          </a:custGeom>
          <a:ln w="1799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26243" y="5934356"/>
            <a:ext cx="325755" cy="325755"/>
          </a:xfrm>
          <a:custGeom>
            <a:avLst/>
            <a:gdLst/>
            <a:ahLst/>
            <a:cxnLst/>
            <a:rect l="l" t="t" r="r" b="b"/>
            <a:pathLst>
              <a:path w="325755" h="325754">
                <a:moveTo>
                  <a:pt x="29933" y="0"/>
                </a:moveTo>
                <a:lnTo>
                  <a:pt x="25869" y="0"/>
                </a:lnTo>
                <a:lnTo>
                  <a:pt x="0" y="25869"/>
                </a:lnTo>
                <a:lnTo>
                  <a:pt x="0" y="29933"/>
                </a:lnTo>
                <a:lnTo>
                  <a:pt x="132689" y="162636"/>
                </a:lnTo>
                <a:lnTo>
                  <a:pt x="0" y="295338"/>
                </a:lnTo>
                <a:lnTo>
                  <a:pt x="0" y="299402"/>
                </a:lnTo>
                <a:lnTo>
                  <a:pt x="25869" y="325272"/>
                </a:lnTo>
                <a:lnTo>
                  <a:pt x="29933" y="325272"/>
                </a:lnTo>
                <a:lnTo>
                  <a:pt x="162623" y="192582"/>
                </a:lnTo>
                <a:lnTo>
                  <a:pt x="222516" y="192582"/>
                </a:lnTo>
                <a:lnTo>
                  <a:pt x="192570" y="162636"/>
                </a:lnTo>
                <a:lnTo>
                  <a:pt x="222516" y="132689"/>
                </a:lnTo>
                <a:lnTo>
                  <a:pt x="162623" y="132689"/>
                </a:lnTo>
                <a:lnTo>
                  <a:pt x="29933" y="0"/>
                </a:lnTo>
                <a:close/>
              </a:path>
              <a:path w="325755" h="325754">
                <a:moveTo>
                  <a:pt x="222516" y="192582"/>
                </a:moveTo>
                <a:lnTo>
                  <a:pt x="162623" y="192582"/>
                </a:lnTo>
                <a:lnTo>
                  <a:pt x="295325" y="325272"/>
                </a:lnTo>
                <a:lnTo>
                  <a:pt x="299402" y="325272"/>
                </a:lnTo>
                <a:lnTo>
                  <a:pt x="325272" y="299402"/>
                </a:lnTo>
                <a:lnTo>
                  <a:pt x="325272" y="295338"/>
                </a:lnTo>
                <a:lnTo>
                  <a:pt x="222516" y="192582"/>
                </a:lnTo>
                <a:close/>
              </a:path>
              <a:path w="325755" h="325754">
                <a:moveTo>
                  <a:pt x="299402" y="0"/>
                </a:moveTo>
                <a:lnTo>
                  <a:pt x="295325" y="0"/>
                </a:lnTo>
                <a:lnTo>
                  <a:pt x="162623" y="132689"/>
                </a:lnTo>
                <a:lnTo>
                  <a:pt x="222516" y="132689"/>
                </a:lnTo>
                <a:lnTo>
                  <a:pt x="325272" y="29933"/>
                </a:lnTo>
                <a:lnTo>
                  <a:pt x="325272" y="25869"/>
                </a:lnTo>
                <a:lnTo>
                  <a:pt x="29940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96051" y="3407850"/>
            <a:ext cx="681189" cy="1443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21693" y="3243127"/>
            <a:ext cx="1011769" cy="1645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65153" y="3242354"/>
            <a:ext cx="681189" cy="16465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539326" y="3445329"/>
            <a:ext cx="1009967" cy="1443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xmlns="" id="{C3D0BF8A-3386-44A2-AFD0-31C7B2BF31DA}"/>
              </a:ext>
            </a:extLst>
          </p:cNvPr>
          <p:cNvSpPr/>
          <p:nvPr/>
        </p:nvSpPr>
        <p:spPr>
          <a:xfrm>
            <a:off x="4508661" y="1654298"/>
            <a:ext cx="721345" cy="2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xmlns="" id="{62A45F79-01C7-498C-B2D3-90BDD5423383}"/>
              </a:ext>
            </a:extLst>
          </p:cNvPr>
          <p:cNvSpPr/>
          <p:nvPr/>
        </p:nvSpPr>
        <p:spPr>
          <a:xfrm>
            <a:off x="663714" y="1369926"/>
            <a:ext cx="450834" cy="568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xmlns="" id="{5A8D21D0-39D6-412C-8DA2-5F8FA3105E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940"/>
            <a:ext cx="9144000" cy="72518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8828</TotalTime>
  <Words>4183</Words>
  <Application>Microsoft Office PowerPoint</Application>
  <PresentationFormat>Экран (4:3)</PresentationFormat>
  <Paragraphs>926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8" baseType="lpstr">
      <vt:lpstr>Arial</vt:lpstr>
      <vt:lpstr>Arial Black</vt:lpstr>
      <vt:lpstr>Calibri</vt:lpstr>
      <vt:lpstr>Calibri Light</vt:lpstr>
      <vt:lpstr>Century Gothic</vt:lpstr>
      <vt:lpstr>Montserrat</vt:lpstr>
      <vt:lpstr>Montserrat ExtraBold</vt:lpstr>
      <vt:lpstr>Montserrat Light</vt:lpstr>
      <vt:lpstr>Montserrat Medium</vt:lpstr>
      <vt:lpstr>Symbol</vt:lpstr>
      <vt:lpstr>Times New Roman</vt:lpstr>
      <vt:lpstr>Office Theme</vt:lpstr>
      <vt:lpstr>Презентация PowerPoint</vt:lpstr>
      <vt:lpstr>О НАС</vt:lpstr>
      <vt:lpstr>Призвание</vt:lpstr>
      <vt:lpstr>Международное присутствие</vt:lpstr>
      <vt:lpstr> Клиенты по всему миру подтверждают нашу преданность делу и качество нашей продукции.</vt:lpstr>
      <vt:lpstr>Клиенты по всему миру подтверждают нашу преданность делу и качество нашей продукции.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54 SERIES</vt:lpstr>
      <vt:lpstr>48SERIES</vt:lpstr>
      <vt:lpstr>50SERIES</vt:lpstr>
      <vt:lpstr>52SERIES</vt:lpstr>
      <vt:lpstr>56SERIES</vt:lpstr>
      <vt:lpstr>99SERIES</vt:lpstr>
      <vt:lpstr>99SERIES</vt:lpstr>
      <vt:lpstr>99 </vt:lpstr>
      <vt:lpstr>99SERIES </vt:lpstr>
      <vt:lpstr>99SERIES</vt:lpstr>
      <vt:lpstr>SM99</vt:lpstr>
      <vt:lpstr>SS99</vt:lpstr>
      <vt:lpstr>SW99</vt:lpstr>
      <vt:lpstr>SF99SERIES</vt:lpstr>
      <vt:lpstr>77 SERIES</vt:lpstr>
      <vt:lpstr>78AR</vt:lpstr>
      <vt:lpstr>82/82P</vt:lpstr>
      <vt:lpstr>83SERIES</vt:lpstr>
      <vt:lpstr>87SERIES</vt:lpstr>
      <vt:lpstr>89SERIES</vt:lpstr>
      <vt:lpstr>47SERIES</vt:lpstr>
      <vt:lpstr>Презентация PowerPoint</vt:lpstr>
      <vt:lpstr>Презентация PowerPoint</vt:lpstr>
      <vt:lpstr>Презентация PowerPoint</vt:lpstr>
      <vt:lpstr>DC</vt:lpstr>
      <vt:lpstr>ACCSIE</vt:lpstr>
      <vt:lpstr>ACCSIE+</vt:lpstr>
      <vt:lpstr>K16 K17 K18</vt:lpstr>
      <vt:lpstr>K16 </vt:lpstr>
      <vt:lpstr>K17</vt:lpstr>
      <vt:lpstr>K18</vt:lpstr>
      <vt:lpstr>Презентация PowerPoint</vt:lpstr>
      <vt:lpstr>X1 X2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DORCAS 2018</dc:title>
  <dc:creator>Kristina Chernik</dc:creator>
  <cp:lastModifiedBy>Tsariov</cp:lastModifiedBy>
  <cp:revision>192</cp:revision>
  <dcterms:created xsi:type="dcterms:W3CDTF">2020-09-02T13:20:31Z</dcterms:created>
  <dcterms:modified xsi:type="dcterms:W3CDTF">2022-07-04T06:14:08Z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2020-09-02T00:00:00Z</vt:filetime>
  </property>
  <property fmtid="{D5CDD505-2E9C-101B-9397-08002B2CF9AE}" pid="3" name="Creator">
    <vt:lpwstr>Adobe Illustrator CC 2015 (Windows)</vt:lpwstr>
  </property>
  <property fmtid="{D5CDD505-2E9C-101B-9397-08002B2CF9AE}" pid="4" name="LastSaved">
    <vt:filetime>2020-09-02T00:00:00Z</vt:filetime>
  </property>
</Properties>
</file>